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6" r:id="rId4"/>
  </p:sldMasterIdLst>
  <p:notesMasterIdLst>
    <p:notesMasterId r:id="rId29"/>
  </p:notesMasterIdLst>
  <p:handoutMasterIdLst>
    <p:handoutMasterId r:id="rId30"/>
  </p:handoutMasterIdLst>
  <p:sldIdLst>
    <p:sldId id="256" r:id="rId5"/>
    <p:sldId id="257" r:id="rId6"/>
    <p:sldId id="297" r:id="rId7"/>
    <p:sldId id="278" r:id="rId8"/>
    <p:sldId id="277" r:id="rId9"/>
    <p:sldId id="279" r:id="rId10"/>
    <p:sldId id="280" r:id="rId11"/>
    <p:sldId id="281" r:id="rId12"/>
    <p:sldId id="259" r:id="rId13"/>
    <p:sldId id="282" r:id="rId14"/>
    <p:sldId id="283" r:id="rId15"/>
    <p:sldId id="284" r:id="rId16"/>
    <p:sldId id="287" r:id="rId17"/>
    <p:sldId id="286" r:id="rId18"/>
    <p:sldId id="288" r:id="rId19"/>
    <p:sldId id="289" r:id="rId20"/>
    <p:sldId id="290" r:id="rId21"/>
    <p:sldId id="291" r:id="rId22"/>
    <p:sldId id="292" r:id="rId23"/>
    <p:sldId id="293" r:id="rId24"/>
    <p:sldId id="294" r:id="rId25"/>
    <p:sldId id="295" r:id="rId26"/>
    <p:sldId id="296" r:id="rId27"/>
    <p:sldId id="275"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Forfatte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ys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ys stil 2 – uthevin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7" autoAdjust="0"/>
    <p:restoredTop sz="94718"/>
  </p:normalViewPr>
  <p:slideViewPr>
    <p:cSldViewPr snapToGrid="0">
      <p:cViewPr varScale="1">
        <p:scale>
          <a:sx n="103" d="100"/>
          <a:sy n="103" d="100"/>
        </p:scale>
        <p:origin x="138" y="1158"/>
      </p:cViewPr>
      <p:guideLst/>
    </p:cSldViewPr>
  </p:slideViewPr>
  <p:notesTextViewPr>
    <p:cViewPr>
      <p:scale>
        <a:sx n="1" d="1"/>
        <a:sy n="1" d="1"/>
      </p:scale>
      <p:origin x="0" y="0"/>
    </p:cViewPr>
  </p:notesTextViewPr>
  <p:sorterViewPr>
    <p:cViewPr>
      <p:scale>
        <a:sx n="126" d="100"/>
        <a:sy n="126" d="100"/>
      </p:scale>
      <p:origin x="0" y="0"/>
    </p:cViewPr>
  </p:sorterViewPr>
  <p:notesViewPr>
    <p:cSldViewPr snapToGrid="0">
      <p:cViewPr varScale="1">
        <p:scale>
          <a:sx n="93" d="100"/>
          <a:sy n="93" d="100"/>
        </p:scale>
        <p:origin x="3708"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a:extLst>
              <a:ext uri="{FF2B5EF4-FFF2-40B4-BE49-F238E27FC236}">
                <a16:creationId xmlns:a16="http://schemas.microsoft.com/office/drawing/2014/main" id="{3B129C17-9205-4554-BF5C-070656C2169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b-NO"/>
          </a:p>
        </p:txBody>
      </p:sp>
      <p:sp>
        <p:nvSpPr>
          <p:cNvPr id="3" name="Plassholder for dato 2">
            <a:extLst>
              <a:ext uri="{FF2B5EF4-FFF2-40B4-BE49-F238E27FC236}">
                <a16:creationId xmlns:a16="http://schemas.microsoft.com/office/drawing/2014/main" id="{0B41E939-D5BE-4B7F-BCD2-05DCC4E5E8C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025BAF07-CEC3-4C36-99CF-965DB58FD5EB}" type="datetime1">
              <a:rPr lang="nb-NO" smtClean="0"/>
              <a:t>11.04.2024</a:t>
            </a:fld>
            <a:endParaRPr lang="nb-NO"/>
          </a:p>
        </p:txBody>
      </p:sp>
      <p:sp>
        <p:nvSpPr>
          <p:cNvPr id="4" name="Plassholder for bunntekst 3">
            <a:extLst>
              <a:ext uri="{FF2B5EF4-FFF2-40B4-BE49-F238E27FC236}">
                <a16:creationId xmlns:a16="http://schemas.microsoft.com/office/drawing/2014/main" id="{F61800B1-1D76-46D4-ADAF-FD5EA7AFBE7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b-NO"/>
          </a:p>
        </p:txBody>
      </p:sp>
      <p:sp>
        <p:nvSpPr>
          <p:cNvPr id="5" name="Plassholder for lysbildenummer 4">
            <a:extLst>
              <a:ext uri="{FF2B5EF4-FFF2-40B4-BE49-F238E27FC236}">
                <a16:creationId xmlns:a16="http://schemas.microsoft.com/office/drawing/2014/main" id="{FCBFA674-DC58-422B-8963-09FD1B05EDD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A42FE58-2C2A-433E-A3EF-B39ACF97315A}" type="slidenum">
              <a:rPr lang="nb-NO" smtClean="0"/>
              <a:t>‹#›</a:t>
            </a:fld>
            <a:endParaRPr lang="nb-NO"/>
          </a:p>
        </p:txBody>
      </p:sp>
    </p:spTree>
    <p:extLst>
      <p:ext uri="{BB962C8B-B14F-4D97-AF65-F5344CB8AC3E}">
        <p14:creationId xmlns:p14="http://schemas.microsoft.com/office/powerpoint/2010/main" val="36635657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b-NO" noProof="0"/>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2DE11F-38BE-4EEC-ABC5-E7B89687968B}" type="datetime1">
              <a:rPr lang="nb-NO" smtClean="0"/>
              <a:pPr/>
              <a:t>11.04.2024</a:t>
            </a:fld>
            <a:endParaRPr lang="nb-NO" dirty="0"/>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nb-NO" noProof="0"/>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b-NO" noProof="0"/>
              <a:t>Klikk for å redigere tekststiler i malen</a:t>
            </a:r>
          </a:p>
          <a:p>
            <a:pPr lvl="1" rtl="0"/>
            <a:r>
              <a:rPr lang="nb-NO" noProof="0"/>
              <a:t>Andre nivå</a:t>
            </a:r>
          </a:p>
          <a:p>
            <a:pPr lvl="2" rtl="0"/>
            <a:r>
              <a:rPr lang="nb-NO" noProof="0"/>
              <a:t>Tredje nivå</a:t>
            </a:r>
          </a:p>
          <a:p>
            <a:pPr lvl="3" rtl="0"/>
            <a:r>
              <a:rPr lang="nb-NO" noProof="0"/>
              <a:t>Fjerde nivå</a:t>
            </a:r>
          </a:p>
          <a:p>
            <a:pPr lvl="4" rtl="0"/>
            <a:r>
              <a:rPr lang="nb-NO" noProof="0"/>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b-NO" noProof="0"/>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97DC217-DF71-1A49-B3EA-559F1F43B0FF}" type="slidenum">
              <a:rPr lang="nb-NO" noProof="0" smtClean="0"/>
              <a:t>‹#›</a:t>
            </a:fld>
            <a:endParaRPr lang="nb-NO" noProof="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rtlCol="0"/>
          <a:lstStyle/>
          <a:p>
            <a:pPr rtl="0"/>
            <a:r>
              <a:rPr lang="nb-NO" dirty="0"/>
              <a:t>Tusen takk for invitasjonen til å være sammen med dere . Jeg er glad for at vi har Stian i administrasjonen i kommunen min. Sammen med et par andre personer som også har </a:t>
            </a:r>
            <a:r>
              <a:rPr lang="nb-NO" dirty="0" err="1"/>
              <a:t>uu</a:t>
            </a:r>
            <a:r>
              <a:rPr lang="nb-NO" dirty="0"/>
              <a:t> som sine dedikerte oppgaver, har vi også et godt Råd for mennesker med funksjonshindringer, men som i Stavanger har beholdt navnet Funksjonshemmedes råd. Bakgrunnen var at ved forrige rådsoppnevnelse ønsket jeg å skifte navnet til Rådet FRA funksjonshemmede, for deri gi et tydelig signal til de politiske medlemmene om at deres oppgave er å bringe våre råd videre i sitt politiske miljø.  Men navnet er ikke det viktigste. Det viktigste er at vi har et godt fungerende råd som politikerne og kommunens administrasjon lytter til. Det er også bakgrunnen for at en gikk bort fra kommunedelplan for universell utforming og heller vedtok en temaplan for å få universell utforming inn i alt av det mangfoldet kommunen styrer med.</a:t>
            </a:r>
          </a:p>
        </p:txBody>
      </p:sp>
      <p:sp>
        <p:nvSpPr>
          <p:cNvPr id="4" name="Plassholder for lysbildenummer 3"/>
          <p:cNvSpPr>
            <a:spLocks noGrp="1"/>
          </p:cNvSpPr>
          <p:nvPr>
            <p:ph type="sldNum" sz="quarter" idx="5"/>
          </p:nvPr>
        </p:nvSpPr>
        <p:spPr/>
        <p:txBody>
          <a:bodyPr rtlCol="0"/>
          <a:lstStyle/>
          <a:p>
            <a:pPr rtl="0"/>
            <a:fld id="{F97DC217-DF71-1A49-B3EA-559F1F43B0FF}" type="slidenum">
              <a:rPr lang="nb-NO" smtClean="0"/>
              <a:t>1</a:t>
            </a:fld>
            <a:endParaRPr lang="nb-NO"/>
          </a:p>
        </p:txBody>
      </p:sp>
    </p:spTree>
    <p:extLst>
      <p:ext uri="{BB962C8B-B14F-4D97-AF65-F5344CB8AC3E}">
        <p14:creationId xmlns:p14="http://schemas.microsoft.com/office/powerpoint/2010/main" val="4277724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Planen er delt inn i 4 innsatsområder og tiltak, som jeg skal gi et lite utdrag av.</a:t>
            </a:r>
          </a:p>
        </p:txBody>
      </p:sp>
      <p:sp>
        <p:nvSpPr>
          <p:cNvPr id="4" name="Plassholder for lysbildenummer 3"/>
          <p:cNvSpPr>
            <a:spLocks noGrp="1"/>
          </p:cNvSpPr>
          <p:nvPr>
            <p:ph type="sldNum" sz="quarter" idx="5"/>
          </p:nvPr>
        </p:nvSpPr>
        <p:spPr/>
        <p:txBody>
          <a:bodyPr/>
          <a:lstStyle/>
          <a:p>
            <a:pPr rtl="0"/>
            <a:fld id="{F97DC217-DF71-1A49-B3EA-559F1F43B0FF}" type="slidenum">
              <a:rPr lang="nb-NO" smtClean="0"/>
              <a:t>2</a:t>
            </a:fld>
            <a:endParaRPr lang="nb-NO"/>
          </a:p>
        </p:txBody>
      </p:sp>
    </p:spTree>
    <p:extLst>
      <p:ext uri="{BB962C8B-B14F-4D97-AF65-F5344CB8AC3E}">
        <p14:creationId xmlns:p14="http://schemas.microsoft.com/office/powerpoint/2010/main" val="68493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 det følgende vil en finne tiltaksbeskrivelsen til venstre og hvem som har hovedansvaret for gjennomføringen.</a:t>
            </a:r>
          </a:p>
        </p:txBody>
      </p:sp>
      <p:sp>
        <p:nvSpPr>
          <p:cNvPr id="4" name="Plassholder for lysbildenummer 3"/>
          <p:cNvSpPr>
            <a:spLocks noGrp="1"/>
          </p:cNvSpPr>
          <p:nvPr>
            <p:ph type="sldNum" sz="quarter" idx="5"/>
          </p:nvPr>
        </p:nvSpPr>
        <p:spPr/>
        <p:txBody>
          <a:bodyPr/>
          <a:lstStyle/>
          <a:p>
            <a:pPr rtl="0"/>
            <a:fld id="{F97DC217-DF71-1A49-B3EA-559F1F43B0FF}" type="slidenum">
              <a:rPr lang="nb-NO" noProof="0" smtClean="0"/>
              <a:t>3</a:t>
            </a:fld>
            <a:endParaRPr lang="nb-NO" noProof="0"/>
          </a:p>
        </p:txBody>
      </p:sp>
    </p:spTree>
    <p:extLst>
      <p:ext uri="{BB962C8B-B14F-4D97-AF65-F5344CB8AC3E}">
        <p14:creationId xmlns:p14="http://schemas.microsoft.com/office/powerpoint/2010/main" val="1202010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pPr rtl="0"/>
            <a:fld id="{F97DC217-DF71-1A49-B3EA-559F1F43B0FF}" type="slidenum">
              <a:rPr lang="nb-NO" smtClean="0"/>
              <a:t>9</a:t>
            </a:fld>
            <a:endParaRPr lang="nb-NO"/>
          </a:p>
        </p:txBody>
      </p:sp>
    </p:spTree>
    <p:extLst>
      <p:ext uri="{BB962C8B-B14F-4D97-AF65-F5344CB8AC3E}">
        <p14:creationId xmlns:p14="http://schemas.microsoft.com/office/powerpoint/2010/main" val="1718151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pPr rtl="0"/>
            <a:fld id="{F97DC217-DF71-1A49-B3EA-559F1F43B0FF}" type="slidenum">
              <a:rPr lang="nb-NO" smtClean="0"/>
              <a:t>13</a:t>
            </a:fld>
            <a:endParaRPr lang="nb-NO"/>
          </a:p>
        </p:txBody>
      </p:sp>
    </p:spTree>
    <p:extLst>
      <p:ext uri="{BB962C8B-B14F-4D97-AF65-F5344CB8AC3E}">
        <p14:creationId xmlns:p14="http://schemas.microsoft.com/office/powerpoint/2010/main" val="296026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pPr rtl="0"/>
            <a:fld id="{F97DC217-DF71-1A49-B3EA-559F1F43B0FF}" type="slidenum">
              <a:rPr lang="nb-NO" smtClean="0"/>
              <a:t>18</a:t>
            </a:fld>
            <a:endParaRPr lang="nb-NO"/>
          </a:p>
        </p:txBody>
      </p:sp>
    </p:spTree>
    <p:extLst>
      <p:ext uri="{BB962C8B-B14F-4D97-AF65-F5344CB8AC3E}">
        <p14:creationId xmlns:p14="http://schemas.microsoft.com/office/powerpoint/2010/main" val="2260739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pPr rtl="0"/>
            <a:fld id="{F97DC217-DF71-1A49-B3EA-559F1F43B0FF}" type="slidenum">
              <a:rPr lang="nb-NO" smtClean="0"/>
              <a:t>24</a:t>
            </a:fld>
            <a:endParaRPr lang="nb-NO"/>
          </a:p>
        </p:txBody>
      </p:sp>
    </p:spTree>
    <p:extLst>
      <p:ext uri="{BB962C8B-B14F-4D97-AF65-F5344CB8AC3E}">
        <p14:creationId xmlns:p14="http://schemas.microsoft.com/office/powerpoint/2010/main" val="1937119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b-NO"/>
              <a:t>Klikk for å redigere tittelstil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8" name="Rektangel 7">
            <a:extLst>
              <a:ext uri="{FF2B5EF4-FFF2-40B4-BE49-F238E27FC236}">
                <a16:creationId xmlns:a16="http://schemas.microsoft.com/office/drawing/2014/main" id="{FC1C2E10-6D19-58DC-B63B-4A5D3EFDB347}"/>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b-NO" noProof="0"/>
          </a:p>
        </p:txBody>
      </p:sp>
      <p:sp>
        <p:nvSpPr>
          <p:cNvPr id="9" name="Ellipse 8">
            <a:extLst>
              <a:ext uri="{FF2B5EF4-FFF2-40B4-BE49-F238E27FC236}">
                <a16:creationId xmlns:a16="http://schemas.microsoft.com/office/drawing/2014/main" id="{BB19C5A4-9BAE-E7F7-F936-0F7726A156AF}"/>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b-NO" noProof="0"/>
          </a:p>
        </p:txBody>
      </p:sp>
      <p:sp>
        <p:nvSpPr>
          <p:cNvPr id="10" name="Frihåndsform 10">
            <a:extLst>
              <a:ext uri="{FF2B5EF4-FFF2-40B4-BE49-F238E27FC236}">
                <a16:creationId xmlns:a16="http://schemas.microsoft.com/office/drawing/2014/main" id="{0C0A2F78-F10C-C024-CBDF-CB2726AF8D1D}"/>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b-NO" noProof="0"/>
          </a:p>
        </p:txBody>
      </p:sp>
      <p:sp>
        <p:nvSpPr>
          <p:cNvPr id="11" name="Frihåndsform 8">
            <a:extLst>
              <a:ext uri="{FF2B5EF4-FFF2-40B4-BE49-F238E27FC236}">
                <a16:creationId xmlns:a16="http://schemas.microsoft.com/office/drawing/2014/main" id="{B5B66817-F736-35F6-06AC-9E6B471F4540}"/>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b-NO" noProof="0"/>
          </a:p>
        </p:txBody>
      </p:sp>
      <p:grpSp>
        <p:nvGrpSpPr>
          <p:cNvPr id="12" name="Gruppe 11">
            <a:extLst>
              <a:ext uri="{FF2B5EF4-FFF2-40B4-BE49-F238E27FC236}">
                <a16:creationId xmlns:a16="http://schemas.microsoft.com/office/drawing/2014/main" id="{2B3F229D-92CB-6D20-B407-9B2B73FB0A36}"/>
              </a:ext>
            </a:extLst>
          </p:cNvPr>
          <p:cNvGrpSpPr/>
          <p:nvPr userDrawn="1"/>
        </p:nvGrpSpPr>
        <p:grpSpPr>
          <a:xfrm>
            <a:off x="8264427" y="-3419"/>
            <a:ext cx="3927573" cy="3165022"/>
            <a:chOff x="9857014" y="13834"/>
            <a:chExt cx="2334986" cy="1881641"/>
          </a:xfrm>
        </p:grpSpPr>
        <p:sp>
          <p:nvSpPr>
            <p:cNvPr id="13" name="Frihåndsform 14">
              <a:extLst>
                <a:ext uri="{FF2B5EF4-FFF2-40B4-BE49-F238E27FC236}">
                  <a16:creationId xmlns:a16="http://schemas.microsoft.com/office/drawing/2014/main" id="{22B2B9D6-2275-4E3B-EBCB-16D15EF05505}"/>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b-NO" noProof="0"/>
            </a:p>
          </p:txBody>
        </p:sp>
        <p:sp>
          <p:nvSpPr>
            <p:cNvPr id="14" name="Frihåndsform 15">
              <a:extLst>
                <a:ext uri="{FF2B5EF4-FFF2-40B4-BE49-F238E27FC236}">
                  <a16:creationId xmlns:a16="http://schemas.microsoft.com/office/drawing/2014/main" id="{17377B31-C0F6-4380-6941-08346B520A08}"/>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b-NO" noProof="0"/>
            </a:p>
          </p:txBody>
        </p:sp>
      </p:grpSp>
      <p:sp>
        <p:nvSpPr>
          <p:cNvPr id="15" name="Frihåndsform 21">
            <a:extLst>
              <a:ext uri="{FF2B5EF4-FFF2-40B4-BE49-F238E27FC236}">
                <a16:creationId xmlns:a16="http://schemas.microsoft.com/office/drawing/2014/main" id="{20F0264D-8298-2CEC-BB17-E9169BF90C47}"/>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b-NO" noProof="0"/>
          </a:p>
        </p:txBody>
      </p:sp>
      <p:sp>
        <p:nvSpPr>
          <p:cNvPr id="16" name="Frihåndsform 27">
            <a:extLst>
              <a:ext uri="{FF2B5EF4-FFF2-40B4-BE49-F238E27FC236}">
                <a16:creationId xmlns:a16="http://schemas.microsoft.com/office/drawing/2014/main" id="{13035E3F-5485-2C6A-0B3E-CF71B6B3B134}"/>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b-NO" noProof="0"/>
          </a:p>
        </p:txBody>
      </p:sp>
    </p:spTree>
    <p:extLst>
      <p:ext uri="{BB962C8B-B14F-4D97-AF65-F5344CB8AC3E}">
        <p14:creationId xmlns:p14="http://schemas.microsoft.com/office/powerpoint/2010/main" val="303726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b-NO"/>
              <a:t>Klikk for å redigere tittelstil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pPr rtl="0"/>
            <a:fld id="{CFE45F43-3F5D-4DFF-86F9-58845DE8B615}" type="datetime1">
              <a:rPr lang="nb-NO" noProof="0" smtClean="0"/>
              <a:t>11.04.2024</a:t>
            </a:fld>
            <a:endParaRPr lang="nb-NO" noProof="0" dirty="0"/>
          </a:p>
        </p:txBody>
      </p:sp>
      <p:sp>
        <p:nvSpPr>
          <p:cNvPr id="5" name="Footer Placeholder 4"/>
          <p:cNvSpPr>
            <a:spLocks noGrp="1"/>
          </p:cNvSpPr>
          <p:nvPr>
            <p:ph type="ftr" sz="quarter" idx="11"/>
          </p:nvPr>
        </p:nvSpPr>
        <p:spPr/>
        <p:txBody>
          <a:bodyPr/>
          <a:lstStyle/>
          <a:p>
            <a:pPr rtl="0"/>
            <a:r>
              <a:rPr lang="nb-NO" noProof="0"/>
              <a:t>PRESENTASJONSTITTEL</a:t>
            </a:r>
          </a:p>
        </p:txBody>
      </p:sp>
      <p:sp>
        <p:nvSpPr>
          <p:cNvPr id="6" name="Slide Number Placeholder 5"/>
          <p:cNvSpPr>
            <a:spLocks noGrp="1"/>
          </p:cNvSpPr>
          <p:nvPr>
            <p:ph type="sldNum" sz="quarter" idx="12"/>
          </p:nvPr>
        </p:nvSpPr>
        <p:spPr/>
        <p:txBody>
          <a:bodyPr/>
          <a:lstStyle/>
          <a:p>
            <a:pPr rtl="0"/>
            <a:fld id="{294A09A9-5501-47C1-A89A-A340965A2BE2}" type="slidenum">
              <a:rPr lang="nb-NO" noProof="0" smtClean="0"/>
              <a:pPr/>
              <a:t>‹#›</a:t>
            </a:fld>
            <a:endParaRPr lang="nb-NO" noProof="0"/>
          </a:p>
        </p:txBody>
      </p:sp>
    </p:spTree>
    <p:extLst>
      <p:ext uri="{BB962C8B-B14F-4D97-AF65-F5344CB8AC3E}">
        <p14:creationId xmlns:p14="http://schemas.microsoft.com/office/powerpoint/2010/main" val="1193407374"/>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b-NO"/>
              <a:t>Klikk for å redigere tittelstil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a:t>Klikk for å redigere tekststiler i malen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pPr rtl="0"/>
            <a:fld id="{CFE45F43-3F5D-4DFF-86F9-58845DE8B615}" type="datetime1">
              <a:rPr lang="nb-NO" noProof="0" smtClean="0"/>
              <a:t>11.04.2024</a:t>
            </a:fld>
            <a:endParaRPr lang="nb-NO" noProof="0" dirty="0"/>
          </a:p>
        </p:txBody>
      </p:sp>
      <p:sp>
        <p:nvSpPr>
          <p:cNvPr id="5" name="Footer Placeholder 4"/>
          <p:cNvSpPr>
            <a:spLocks noGrp="1"/>
          </p:cNvSpPr>
          <p:nvPr>
            <p:ph type="ftr" sz="quarter" idx="11"/>
          </p:nvPr>
        </p:nvSpPr>
        <p:spPr/>
        <p:txBody>
          <a:bodyPr/>
          <a:lstStyle/>
          <a:p>
            <a:pPr rtl="0"/>
            <a:r>
              <a:rPr lang="nb-NO" noProof="0"/>
              <a:t>PRESENTASJONSTITTEL</a:t>
            </a:r>
          </a:p>
        </p:txBody>
      </p:sp>
      <p:sp>
        <p:nvSpPr>
          <p:cNvPr id="6" name="Slide Number Placeholder 5"/>
          <p:cNvSpPr>
            <a:spLocks noGrp="1"/>
          </p:cNvSpPr>
          <p:nvPr>
            <p:ph type="sldNum" sz="quarter" idx="12"/>
          </p:nvPr>
        </p:nvSpPr>
        <p:spPr/>
        <p:txBody>
          <a:bodyPr/>
          <a:lstStyle/>
          <a:p>
            <a:pPr rtl="0"/>
            <a:fld id="{294A09A9-5501-47C1-A89A-A340965A2BE2}" type="slidenum">
              <a:rPr lang="nb-NO" noProof="0" smtClean="0"/>
              <a:pPr/>
              <a:t>‹#›</a:t>
            </a:fld>
            <a:endParaRPr lang="nb-NO" noProof="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66257706"/>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b-NO"/>
              <a:t>Klikk for å redigere tittelstil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pPr rtl="0"/>
            <a:fld id="{CFE45F43-3F5D-4DFF-86F9-58845DE8B615}" type="datetime1">
              <a:rPr lang="nb-NO" noProof="0" smtClean="0"/>
              <a:t>11.04.2024</a:t>
            </a:fld>
            <a:endParaRPr lang="nb-NO" noProof="0" dirty="0"/>
          </a:p>
        </p:txBody>
      </p:sp>
      <p:sp>
        <p:nvSpPr>
          <p:cNvPr id="5" name="Footer Placeholder 4"/>
          <p:cNvSpPr>
            <a:spLocks noGrp="1"/>
          </p:cNvSpPr>
          <p:nvPr>
            <p:ph type="ftr" sz="quarter" idx="11"/>
          </p:nvPr>
        </p:nvSpPr>
        <p:spPr/>
        <p:txBody>
          <a:bodyPr/>
          <a:lstStyle/>
          <a:p>
            <a:pPr rtl="0"/>
            <a:r>
              <a:rPr lang="nb-NO" noProof="0"/>
              <a:t>PRESENTASJONSTITTEL</a:t>
            </a:r>
          </a:p>
        </p:txBody>
      </p:sp>
      <p:sp>
        <p:nvSpPr>
          <p:cNvPr id="6" name="Slide Number Placeholder 5"/>
          <p:cNvSpPr>
            <a:spLocks noGrp="1"/>
          </p:cNvSpPr>
          <p:nvPr>
            <p:ph type="sldNum" sz="quarter" idx="12"/>
          </p:nvPr>
        </p:nvSpPr>
        <p:spPr/>
        <p:txBody>
          <a:bodyPr/>
          <a:lstStyle/>
          <a:p>
            <a:pPr rtl="0"/>
            <a:fld id="{294A09A9-5501-47C1-A89A-A340965A2BE2}" type="slidenum">
              <a:rPr lang="nb-NO" noProof="0" smtClean="0"/>
              <a:pPr/>
              <a:t>‹#›</a:t>
            </a:fld>
            <a:endParaRPr lang="nb-NO" noProof="0"/>
          </a:p>
        </p:txBody>
      </p:sp>
    </p:spTree>
    <p:extLst>
      <p:ext uri="{BB962C8B-B14F-4D97-AF65-F5344CB8AC3E}">
        <p14:creationId xmlns:p14="http://schemas.microsoft.com/office/powerpoint/2010/main" val="3616046533"/>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b-NO"/>
              <a:t>Klikk for å redigere tittelstil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a:t>Klikk for å redigere tekststiler i malen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pPr rtl="0"/>
            <a:fld id="{CFE45F43-3F5D-4DFF-86F9-58845DE8B615}" type="datetime1">
              <a:rPr lang="nb-NO" noProof="0" smtClean="0"/>
              <a:t>11.04.2024</a:t>
            </a:fld>
            <a:endParaRPr lang="nb-NO" noProof="0" dirty="0"/>
          </a:p>
        </p:txBody>
      </p:sp>
      <p:sp>
        <p:nvSpPr>
          <p:cNvPr id="5" name="Footer Placeholder 4"/>
          <p:cNvSpPr>
            <a:spLocks noGrp="1"/>
          </p:cNvSpPr>
          <p:nvPr>
            <p:ph type="ftr" sz="quarter" idx="11"/>
          </p:nvPr>
        </p:nvSpPr>
        <p:spPr/>
        <p:txBody>
          <a:bodyPr/>
          <a:lstStyle/>
          <a:p>
            <a:pPr rtl="0"/>
            <a:r>
              <a:rPr lang="nb-NO" noProof="0"/>
              <a:t>PRESENTASJONSTITTEL</a:t>
            </a:r>
          </a:p>
        </p:txBody>
      </p:sp>
      <p:sp>
        <p:nvSpPr>
          <p:cNvPr id="6" name="Slide Number Placeholder 5"/>
          <p:cNvSpPr>
            <a:spLocks noGrp="1"/>
          </p:cNvSpPr>
          <p:nvPr>
            <p:ph type="sldNum" sz="quarter" idx="12"/>
          </p:nvPr>
        </p:nvSpPr>
        <p:spPr/>
        <p:txBody>
          <a:bodyPr/>
          <a:lstStyle/>
          <a:p>
            <a:pPr rtl="0"/>
            <a:fld id="{294A09A9-5501-47C1-A89A-A340965A2BE2}" type="slidenum">
              <a:rPr lang="nb-NO" noProof="0" smtClean="0"/>
              <a:pPr/>
              <a:t>‹#›</a:t>
            </a:fld>
            <a:endParaRPr lang="nb-NO" noProof="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77502202"/>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b-NO"/>
              <a:t>Klikk for å redigere tittelstil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a:t>Klikk for å redigere tekststiler i malen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pPr rtl="0"/>
            <a:fld id="{CFE45F43-3F5D-4DFF-86F9-58845DE8B615}" type="datetime1">
              <a:rPr lang="nb-NO" noProof="0" smtClean="0"/>
              <a:t>11.04.2024</a:t>
            </a:fld>
            <a:endParaRPr lang="nb-NO" noProof="0" dirty="0"/>
          </a:p>
        </p:txBody>
      </p:sp>
      <p:sp>
        <p:nvSpPr>
          <p:cNvPr id="5" name="Footer Placeholder 4"/>
          <p:cNvSpPr>
            <a:spLocks noGrp="1"/>
          </p:cNvSpPr>
          <p:nvPr>
            <p:ph type="ftr" sz="quarter" idx="11"/>
          </p:nvPr>
        </p:nvSpPr>
        <p:spPr/>
        <p:txBody>
          <a:bodyPr/>
          <a:lstStyle/>
          <a:p>
            <a:pPr rtl="0"/>
            <a:r>
              <a:rPr lang="nb-NO" noProof="0"/>
              <a:t>PRESENTASJONSTITTEL</a:t>
            </a:r>
          </a:p>
        </p:txBody>
      </p:sp>
      <p:sp>
        <p:nvSpPr>
          <p:cNvPr id="6" name="Slide Number Placeholder 5"/>
          <p:cNvSpPr>
            <a:spLocks noGrp="1"/>
          </p:cNvSpPr>
          <p:nvPr>
            <p:ph type="sldNum" sz="quarter" idx="12"/>
          </p:nvPr>
        </p:nvSpPr>
        <p:spPr/>
        <p:txBody>
          <a:bodyPr/>
          <a:lstStyle/>
          <a:p>
            <a:pPr rtl="0"/>
            <a:fld id="{294A09A9-5501-47C1-A89A-A340965A2BE2}" type="slidenum">
              <a:rPr lang="nb-NO" noProof="0" smtClean="0"/>
              <a:pPr/>
              <a:t>‹#›</a:t>
            </a:fld>
            <a:endParaRPr lang="nb-NO" noProof="0"/>
          </a:p>
        </p:txBody>
      </p:sp>
    </p:spTree>
    <p:extLst>
      <p:ext uri="{BB962C8B-B14F-4D97-AF65-F5344CB8AC3E}">
        <p14:creationId xmlns:p14="http://schemas.microsoft.com/office/powerpoint/2010/main" val="1563366716"/>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pPr rtl="0"/>
            <a:fld id="{CFE45F43-3F5D-4DFF-86F9-58845DE8B615}" type="datetime1">
              <a:rPr lang="nb-NO" noProof="0" smtClean="0"/>
              <a:t>11.04.2024</a:t>
            </a:fld>
            <a:endParaRPr lang="nb-NO" noProof="0" dirty="0"/>
          </a:p>
        </p:txBody>
      </p:sp>
      <p:sp>
        <p:nvSpPr>
          <p:cNvPr id="5" name="Footer Placeholder 4"/>
          <p:cNvSpPr>
            <a:spLocks noGrp="1"/>
          </p:cNvSpPr>
          <p:nvPr>
            <p:ph type="ftr" sz="quarter" idx="11"/>
          </p:nvPr>
        </p:nvSpPr>
        <p:spPr/>
        <p:txBody>
          <a:bodyPr/>
          <a:lstStyle/>
          <a:p>
            <a:pPr rtl="0"/>
            <a:r>
              <a:rPr lang="nb-NO" noProof="0"/>
              <a:t>PRESENTASJONSTITTEL</a:t>
            </a:r>
          </a:p>
        </p:txBody>
      </p:sp>
      <p:sp>
        <p:nvSpPr>
          <p:cNvPr id="6" name="Slide Number Placeholder 5"/>
          <p:cNvSpPr>
            <a:spLocks noGrp="1"/>
          </p:cNvSpPr>
          <p:nvPr>
            <p:ph type="sldNum" sz="quarter" idx="12"/>
          </p:nvPr>
        </p:nvSpPr>
        <p:spPr/>
        <p:txBody>
          <a:bodyPr/>
          <a:lstStyle/>
          <a:p>
            <a:pPr rtl="0"/>
            <a:fld id="{294A09A9-5501-47C1-A89A-A340965A2BE2}" type="slidenum">
              <a:rPr lang="nb-NO" noProof="0" smtClean="0"/>
              <a:pPr/>
              <a:t>‹#›</a:t>
            </a:fld>
            <a:endParaRPr lang="nb-NO" noProof="0"/>
          </a:p>
        </p:txBody>
      </p:sp>
    </p:spTree>
    <p:extLst>
      <p:ext uri="{BB962C8B-B14F-4D97-AF65-F5344CB8AC3E}">
        <p14:creationId xmlns:p14="http://schemas.microsoft.com/office/powerpoint/2010/main" val="1083307839"/>
      </p:ext>
    </p:extLst>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b-NO"/>
              <a:t>Klikk for å redigere tittelstil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pPr rtl="0"/>
            <a:fld id="{CFE45F43-3F5D-4DFF-86F9-58845DE8B615}" type="datetime1">
              <a:rPr lang="nb-NO" noProof="0" smtClean="0"/>
              <a:t>11.04.2024</a:t>
            </a:fld>
            <a:endParaRPr lang="nb-NO" noProof="0" dirty="0"/>
          </a:p>
        </p:txBody>
      </p:sp>
      <p:sp>
        <p:nvSpPr>
          <p:cNvPr id="5" name="Footer Placeholder 4"/>
          <p:cNvSpPr>
            <a:spLocks noGrp="1"/>
          </p:cNvSpPr>
          <p:nvPr>
            <p:ph type="ftr" sz="quarter" idx="11"/>
          </p:nvPr>
        </p:nvSpPr>
        <p:spPr/>
        <p:txBody>
          <a:bodyPr/>
          <a:lstStyle/>
          <a:p>
            <a:pPr rtl="0"/>
            <a:r>
              <a:rPr lang="nb-NO" noProof="0"/>
              <a:t>PRESENTASJONSTITTEL</a:t>
            </a:r>
          </a:p>
        </p:txBody>
      </p:sp>
      <p:sp>
        <p:nvSpPr>
          <p:cNvPr id="6" name="Slide Number Placeholder 5"/>
          <p:cNvSpPr>
            <a:spLocks noGrp="1"/>
          </p:cNvSpPr>
          <p:nvPr>
            <p:ph type="sldNum" sz="quarter" idx="12"/>
          </p:nvPr>
        </p:nvSpPr>
        <p:spPr/>
        <p:txBody>
          <a:bodyPr/>
          <a:lstStyle/>
          <a:p>
            <a:pPr rtl="0"/>
            <a:fld id="{294A09A9-5501-47C1-A89A-A340965A2BE2}" type="slidenum">
              <a:rPr lang="nb-NO" noProof="0" smtClean="0"/>
              <a:pPr/>
              <a:t>‹#›</a:t>
            </a:fld>
            <a:endParaRPr lang="nb-NO" noProof="0"/>
          </a:p>
        </p:txBody>
      </p:sp>
    </p:spTree>
    <p:extLst>
      <p:ext uri="{BB962C8B-B14F-4D97-AF65-F5344CB8AC3E}">
        <p14:creationId xmlns:p14="http://schemas.microsoft.com/office/powerpoint/2010/main" val="2703715701"/>
      </p:ext>
    </p:extLst>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Deloverskrift">
    <p:bg>
      <p:bgPr>
        <a:solidFill>
          <a:schemeClr val="accent2"/>
        </a:solidFill>
        <a:effectLst/>
      </p:bgPr>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b-NO" noProof="0"/>
          </a:p>
        </p:txBody>
      </p:sp>
      <p:sp>
        <p:nvSpPr>
          <p:cNvPr id="12" name="Frihånds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b-NO" noProof="0"/>
          </a:p>
        </p:txBody>
      </p:sp>
      <p:sp>
        <p:nvSpPr>
          <p:cNvPr id="14" name="Frihånds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b-NO" noProof="0"/>
          </a:p>
        </p:txBody>
      </p:sp>
      <p:sp>
        <p:nvSpPr>
          <p:cNvPr id="15" name="Frihånds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b-NO" noProof="0"/>
          </a:p>
        </p:txBody>
      </p:sp>
      <p:sp>
        <p:nvSpPr>
          <p:cNvPr id="13" name="Tittel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381000"/>
            <a:ext cx="9779183" cy="1325563"/>
          </a:xfrm>
        </p:spPr>
        <p:txBody>
          <a:bodyPr rtlCol="0" anchor="b">
            <a:noAutofit/>
          </a:bodyPr>
          <a:lstStyle>
            <a:lvl1pPr>
              <a:defRPr sz="4800" b="1">
                <a:latin typeface="+mj-lt"/>
              </a:defRPr>
            </a:lvl1pPr>
          </a:lstStyle>
          <a:p>
            <a:pPr rtl="0"/>
            <a:r>
              <a:rPr lang="nb-NO" noProof="0"/>
              <a:t>Klikk for å redigere tittelstil i malen</a:t>
            </a:r>
          </a:p>
        </p:txBody>
      </p:sp>
      <p:sp>
        <p:nvSpPr>
          <p:cNvPr id="3" name="Plassholder for tekst 2">
            <a:extLst>
              <a:ext uri="{FF2B5EF4-FFF2-40B4-BE49-F238E27FC236}">
                <a16:creationId xmlns:a16="http://schemas.microsoft.com/office/drawing/2014/main" id="{2E65DE34-CDB7-41F7-A95A-592B99558C69}"/>
              </a:ext>
            </a:extLst>
          </p:cNvPr>
          <p:cNvSpPr>
            <a:spLocks noGrp="1"/>
          </p:cNvSpPr>
          <p:nvPr>
            <p:ph type="body" idx="1"/>
          </p:nvPr>
        </p:nvSpPr>
        <p:spPr>
          <a:xfrm>
            <a:off x="1167492" y="2653167"/>
            <a:ext cx="9779183" cy="3436483"/>
          </a:xfrm>
        </p:spPr>
        <p:txBody>
          <a:bodyPr rtlCol="0">
            <a:no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nb-NO" noProof="0"/>
              <a:t>Klikk for å redigere tekststiler i malen</a:t>
            </a:r>
          </a:p>
        </p:txBody>
      </p:sp>
      <p:sp>
        <p:nvSpPr>
          <p:cNvPr id="4" name="Plassholder for dato 3">
            <a:extLst>
              <a:ext uri="{FF2B5EF4-FFF2-40B4-BE49-F238E27FC236}">
                <a16:creationId xmlns:a16="http://schemas.microsoft.com/office/drawing/2014/main" id="{8E95D4F5-F69B-42F6-8A9D-330F696E144B}"/>
              </a:ext>
            </a:extLst>
          </p:cNvPr>
          <p:cNvSpPr>
            <a:spLocks noGrp="1"/>
          </p:cNvSpPr>
          <p:nvPr>
            <p:ph type="dt" sz="half" idx="10"/>
          </p:nvPr>
        </p:nvSpPr>
        <p:spPr/>
        <p:txBody>
          <a:bodyPr rtlCol="0">
            <a:noAutofit/>
          </a:bodyPr>
          <a:lstStyle>
            <a:lvl1pPr>
              <a:defRPr>
                <a:solidFill>
                  <a:schemeClr val="accent2"/>
                </a:solidFill>
                <a:latin typeface="+mn-lt"/>
              </a:defRPr>
            </a:lvl1pPr>
          </a:lstStyle>
          <a:p>
            <a:pPr rtl="0"/>
            <a:fld id="{23D9CEB1-2DA3-4C1B-B5E0-182DB33EFE90}" type="datetime1">
              <a:rPr lang="nb-NO" noProof="0" smtClean="0"/>
              <a:t>11.04.2024</a:t>
            </a:fld>
            <a:endParaRPr lang="nb-NO" noProof="0"/>
          </a:p>
        </p:txBody>
      </p:sp>
      <p:sp>
        <p:nvSpPr>
          <p:cNvPr id="5" name="Plassholder for bunntekst 4">
            <a:extLst>
              <a:ext uri="{FF2B5EF4-FFF2-40B4-BE49-F238E27FC236}">
                <a16:creationId xmlns:a16="http://schemas.microsoft.com/office/drawing/2014/main" id="{FA79A23A-2238-4904-8692-9F2DAE8B8FC9}"/>
              </a:ext>
            </a:extLst>
          </p:cNvPr>
          <p:cNvSpPr>
            <a:spLocks noGrp="1"/>
          </p:cNvSpPr>
          <p:nvPr>
            <p:ph type="ftr" sz="quarter" idx="11"/>
          </p:nvPr>
        </p:nvSpPr>
        <p:spPr/>
        <p:txBody>
          <a:bodyPr rtlCol="0">
            <a:noAutofit/>
          </a:bodyPr>
          <a:lstStyle>
            <a:lvl1pPr>
              <a:defRPr>
                <a:solidFill>
                  <a:schemeClr val="accent2"/>
                </a:solidFill>
                <a:latin typeface="+mn-lt"/>
              </a:defRPr>
            </a:lvl1pPr>
          </a:lstStyle>
          <a:p>
            <a:pPr rtl="0"/>
            <a:r>
              <a:rPr lang="nb-NO" noProof="0"/>
              <a:t>PRESENTASJONSTITTEL</a:t>
            </a:r>
          </a:p>
        </p:txBody>
      </p:sp>
      <p:sp>
        <p:nvSpPr>
          <p:cNvPr id="6" name="Plassholder for lysbildenumm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rtlCol="0">
            <a:noAutofit/>
          </a:bodyPr>
          <a:lstStyle>
            <a:lvl1pPr>
              <a:defRPr>
                <a:solidFill>
                  <a:schemeClr val="accent3"/>
                </a:solidFill>
                <a:latin typeface="+mn-lt"/>
              </a:defRPr>
            </a:lvl1pPr>
          </a:lstStyle>
          <a:p>
            <a:pPr rtl="0"/>
            <a:fld id="{294A09A9-5501-47C1-A89A-A340965A2BE2}" type="slidenum">
              <a:rPr lang="nb-NO" noProof="0" smtClean="0"/>
              <a:pPr/>
              <a:t>‹#›</a:t>
            </a:fld>
            <a:endParaRPr lang="nb-NO" noProof="0"/>
          </a:p>
        </p:txBody>
      </p:sp>
    </p:spTree>
    <p:extLst>
      <p:ext uri="{BB962C8B-B14F-4D97-AF65-F5344CB8AC3E}">
        <p14:creationId xmlns:p14="http://schemas.microsoft.com/office/powerpoint/2010/main" val="2802635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pPr rtl="0"/>
            <a:fld id="{CD591C78-6463-441E-9301-106974C626BB}" type="datetime1">
              <a:rPr lang="nb-NO" noProof="0" smtClean="0"/>
              <a:t>11.04.2024</a:t>
            </a:fld>
            <a:endParaRPr lang="nb-NO" noProof="0"/>
          </a:p>
        </p:txBody>
      </p:sp>
      <p:sp>
        <p:nvSpPr>
          <p:cNvPr id="5" name="Footer Placeholder 4"/>
          <p:cNvSpPr>
            <a:spLocks noGrp="1"/>
          </p:cNvSpPr>
          <p:nvPr>
            <p:ph type="ftr" sz="quarter" idx="11"/>
          </p:nvPr>
        </p:nvSpPr>
        <p:spPr/>
        <p:txBody>
          <a:bodyPr/>
          <a:lstStyle/>
          <a:p>
            <a:pPr rtl="0"/>
            <a:r>
              <a:rPr lang="nb-NO" noProof="0"/>
              <a:t>PRESENTASJONSTITTEL</a:t>
            </a:r>
          </a:p>
        </p:txBody>
      </p:sp>
      <p:sp>
        <p:nvSpPr>
          <p:cNvPr id="6" name="Slide Number Placeholder 5"/>
          <p:cNvSpPr>
            <a:spLocks noGrp="1"/>
          </p:cNvSpPr>
          <p:nvPr>
            <p:ph type="sldNum" sz="quarter" idx="12"/>
          </p:nvPr>
        </p:nvSpPr>
        <p:spPr/>
        <p:txBody>
          <a:bodyPr/>
          <a:lstStyle/>
          <a:p>
            <a:pPr rtl="0"/>
            <a:fld id="{294A09A9-5501-47C1-A89A-A340965A2BE2}" type="slidenum">
              <a:rPr lang="nb-NO" noProof="0" smtClean="0"/>
              <a:pPr/>
              <a:t>‹#›</a:t>
            </a:fld>
            <a:endParaRPr lang="nb-NO" noProof="0"/>
          </a:p>
        </p:txBody>
      </p:sp>
      <p:sp>
        <p:nvSpPr>
          <p:cNvPr id="7" name="Frihåndsform 3">
            <a:extLst>
              <a:ext uri="{FF2B5EF4-FFF2-40B4-BE49-F238E27FC236}">
                <a16:creationId xmlns:a16="http://schemas.microsoft.com/office/drawing/2014/main" id="{34F8875E-C422-3AD5-CCF1-31A96645C23D}"/>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b-NO" noProof="0"/>
          </a:p>
        </p:txBody>
      </p:sp>
      <p:sp>
        <p:nvSpPr>
          <p:cNvPr id="8" name="Frihåndsform 4">
            <a:extLst>
              <a:ext uri="{FF2B5EF4-FFF2-40B4-BE49-F238E27FC236}">
                <a16:creationId xmlns:a16="http://schemas.microsoft.com/office/drawing/2014/main" id="{8EA721B7-2F71-6A0E-5EB5-4F752CBC00A0}"/>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b-NO" noProof="0">
              <a:latin typeface="+mn-lt"/>
            </a:endParaRPr>
          </a:p>
        </p:txBody>
      </p:sp>
      <p:sp>
        <p:nvSpPr>
          <p:cNvPr id="9" name="Frihåndsform 5">
            <a:extLst>
              <a:ext uri="{FF2B5EF4-FFF2-40B4-BE49-F238E27FC236}">
                <a16:creationId xmlns:a16="http://schemas.microsoft.com/office/drawing/2014/main" id="{51D89CCE-FDA0-B762-5197-3CBFC2DB75FA}"/>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b-NO" noProof="0"/>
          </a:p>
        </p:txBody>
      </p:sp>
      <p:grpSp>
        <p:nvGrpSpPr>
          <p:cNvPr id="10" name="Gruppe 9">
            <a:extLst>
              <a:ext uri="{FF2B5EF4-FFF2-40B4-BE49-F238E27FC236}">
                <a16:creationId xmlns:a16="http://schemas.microsoft.com/office/drawing/2014/main" id="{F186639C-53B1-1318-0329-77F5DFA37ABF}"/>
              </a:ext>
            </a:extLst>
          </p:cNvPr>
          <p:cNvGrpSpPr/>
          <p:nvPr userDrawn="1"/>
        </p:nvGrpSpPr>
        <p:grpSpPr>
          <a:xfrm>
            <a:off x="8082092" y="5590903"/>
            <a:ext cx="1572380" cy="1267097"/>
            <a:chOff x="7413403" y="4976359"/>
            <a:chExt cx="2334986" cy="1881641"/>
          </a:xfrm>
        </p:grpSpPr>
        <p:sp>
          <p:nvSpPr>
            <p:cNvPr id="11" name="Frihåndsform 6">
              <a:extLst>
                <a:ext uri="{FF2B5EF4-FFF2-40B4-BE49-F238E27FC236}">
                  <a16:creationId xmlns:a16="http://schemas.microsoft.com/office/drawing/2014/main" id="{5FEA2D9A-6E6B-41B2-CA19-E168A4C1724F}"/>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b-NO" noProof="0">
                <a:latin typeface="+mn-lt"/>
              </a:endParaRPr>
            </a:p>
          </p:txBody>
        </p:sp>
        <p:sp>
          <p:nvSpPr>
            <p:cNvPr id="12" name="Frihåndsform 7">
              <a:extLst>
                <a:ext uri="{FF2B5EF4-FFF2-40B4-BE49-F238E27FC236}">
                  <a16:creationId xmlns:a16="http://schemas.microsoft.com/office/drawing/2014/main" id="{98B4F310-20DC-C960-FE90-2396946AD62C}"/>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b-NO" noProof="0">
                <a:latin typeface="+mn-lt"/>
              </a:endParaRPr>
            </a:p>
          </p:txBody>
        </p:sp>
      </p:grpSp>
    </p:spTree>
    <p:extLst>
      <p:ext uri="{BB962C8B-B14F-4D97-AF65-F5344CB8AC3E}">
        <p14:creationId xmlns:p14="http://schemas.microsoft.com/office/powerpoint/2010/main" val="582778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b-NO"/>
              <a:t>Klikk for å redigere tittelstil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pPr rtl="0"/>
            <a:fld id="{23D9CEB1-2DA3-4C1B-B5E0-182DB33EFE90}" type="datetime1">
              <a:rPr lang="nb-NO" noProof="0" smtClean="0"/>
              <a:t>11.04.2024</a:t>
            </a:fld>
            <a:endParaRPr lang="nb-NO" noProof="0"/>
          </a:p>
        </p:txBody>
      </p:sp>
      <p:sp>
        <p:nvSpPr>
          <p:cNvPr id="5" name="Footer Placeholder 4"/>
          <p:cNvSpPr>
            <a:spLocks noGrp="1"/>
          </p:cNvSpPr>
          <p:nvPr>
            <p:ph type="ftr" sz="quarter" idx="11"/>
          </p:nvPr>
        </p:nvSpPr>
        <p:spPr/>
        <p:txBody>
          <a:bodyPr/>
          <a:lstStyle/>
          <a:p>
            <a:pPr rtl="0"/>
            <a:r>
              <a:rPr lang="nb-NO" noProof="0"/>
              <a:t>PRESENTASJONSTITTEL</a:t>
            </a:r>
          </a:p>
        </p:txBody>
      </p:sp>
      <p:sp>
        <p:nvSpPr>
          <p:cNvPr id="6" name="Slide Number Placeholder 5"/>
          <p:cNvSpPr>
            <a:spLocks noGrp="1"/>
          </p:cNvSpPr>
          <p:nvPr>
            <p:ph type="sldNum" sz="quarter" idx="12"/>
          </p:nvPr>
        </p:nvSpPr>
        <p:spPr/>
        <p:txBody>
          <a:bodyPr/>
          <a:lstStyle/>
          <a:p>
            <a:pPr rtl="0"/>
            <a:fld id="{294A09A9-5501-47C1-A89A-A340965A2BE2}" type="slidenum">
              <a:rPr lang="nb-NO" noProof="0" smtClean="0"/>
              <a:pPr/>
              <a:t>‹#›</a:t>
            </a:fld>
            <a:endParaRPr lang="nb-NO" noProof="0"/>
          </a:p>
        </p:txBody>
      </p:sp>
      <p:sp>
        <p:nvSpPr>
          <p:cNvPr id="7" name="Rektangel 6">
            <a:extLst>
              <a:ext uri="{FF2B5EF4-FFF2-40B4-BE49-F238E27FC236}">
                <a16:creationId xmlns:a16="http://schemas.microsoft.com/office/drawing/2014/main" id="{118C6D33-2FA4-D3CB-9FFC-29D4F75B37AB}"/>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b-NO" noProof="0"/>
          </a:p>
        </p:txBody>
      </p:sp>
      <p:sp>
        <p:nvSpPr>
          <p:cNvPr id="8" name="Frihåndsform 11">
            <a:extLst>
              <a:ext uri="{FF2B5EF4-FFF2-40B4-BE49-F238E27FC236}">
                <a16:creationId xmlns:a16="http://schemas.microsoft.com/office/drawing/2014/main" id="{CC26904A-FBBF-3D41-FFE7-2616FDC090B9}"/>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b-NO" noProof="0"/>
          </a:p>
        </p:txBody>
      </p:sp>
      <p:sp>
        <p:nvSpPr>
          <p:cNvPr id="9" name="Frihåndsform 13">
            <a:extLst>
              <a:ext uri="{FF2B5EF4-FFF2-40B4-BE49-F238E27FC236}">
                <a16:creationId xmlns:a16="http://schemas.microsoft.com/office/drawing/2014/main" id="{F8C59E16-97D0-C247-9DC1-6C555CD9954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b-NO" noProof="0"/>
          </a:p>
        </p:txBody>
      </p:sp>
      <p:sp>
        <p:nvSpPr>
          <p:cNvPr id="10" name="Frihåndsform 14">
            <a:extLst>
              <a:ext uri="{FF2B5EF4-FFF2-40B4-BE49-F238E27FC236}">
                <a16:creationId xmlns:a16="http://schemas.microsoft.com/office/drawing/2014/main" id="{6BF06450-A75E-4905-E8DF-92BA5232464C}"/>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b-NO" noProof="0"/>
          </a:p>
        </p:txBody>
      </p:sp>
    </p:spTree>
    <p:extLst>
      <p:ext uri="{BB962C8B-B14F-4D97-AF65-F5344CB8AC3E}">
        <p14:creationId xmlns:p14="http://schemas.microsoft.com/office/powerpoint/2010/main" val="955591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pPr rtl="0"/>
            <a:fld id="{CFE45F43-3F5D-4DFF-86F9-58845DE8B615}" type="datetime1">
              <a:rPr lang="nb-NO" noProof="0" smtClean="0"/>
              <a:t>11.04.2024</a:t>
            </a:fld>
            <a:endParaRPr lang="nb-NO" noProof="0" dirty="0"/>
          </a:p>
        </p:txBody>
      </p:sp>
      <p:sp>
        <p:nvSpPr>
          <p:cNvPr id="6" name="Footer Placeholder 5"/>
          <p:cNvSpPr>
            <a:spLocks noGrp="1"/>
          </p:cNvSpPr>
          <p:nvPr>
            <p:ph type="ftr" sz="quarter" idx="11"/>
          </p:nvPr>
        </p:nvSpPr>
        <p:spPr/>
        <p:txBody>
          <a:bodyPr/>
          <a:lstStyle/>
          <a:p>
            <a:pPr rtl="0"/>
            <a:r>
              <a:rPr lang="nb-NO" noProof="0"/>
              <a:t>PRESENTASJONSTITTEL</a:t>
            </a:r>
          </a:p>
        </p:txBody>
      </p:sp>
      <p:sp>
        <p:nvSpPr>
          <p:cNvPr id="7" name="Slide Number Placeholder 6"/>
          <p:cNvSpPr>
            <a:spLocks noGrp="1"/>
          </p:cNvSpPr>
          <p:nvPr>
            <p:ph type="sldNum" sz="quarter" idx="12"/>
          </p:nvPr>
        </p:nvSpPr>
        <p:spPr/>
        <p:txBody>
          <a:bodyPr/>
          <a:lstStyle/>
          <a:p>
            <a:pPr rtl="0"/>
            <a:fld id="{294A09A9-5501-47C1-A89A-A340965A2BE2}" type="slidenum">
              <a:rPr lang="nb-NO" noProof="0" smtClean="0"/>
              <a:pPr/>
              <a:t>‹#›</a:t>
            </a:fld>
            <a:endParaRPr lang="nb-NO" noProof="0"/>
          </a:p>
        </p:txBody>
      </p:sp>
    </p:spTree>
    <p:extLst>
      <p:ext uri="{BB962C8B-B14F-4D97-AF65-F5344CB8AC3E}">
        <p14:creationId xmlns:p14="http://schemas.microsoft.com/office/powerpoint/2010/main" val="730194061"/>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pPr rtl="0"/>
            <a:fld id="{CFE45F43-3F5D-4DFF-86F9-58845DE8B615}" type="datetime1">
              <a:rPr lang="nb-NO" noProof="0" smtClean="0"/>
              <a:t>11.04.2024</a:t>
            </a:fld>
            <a:endParaRPr lang="nb-NO" noProof="0" dirty="0"/>
          </a:p>
        </p:txBody>
      </p:sp>
      <p:sp>
        <p:nvSpPr>
          <p:cNvPr id="8" name="Footer Placeholder 7"/>
          <p:cNvSpPr>
            <a:spLocks noGrp="1"/>
          </p:cNvSpPr>
          <p:nvPr>
            <p:ph type="ftr" sz="quarter" idx="11"/>
          </p:nvPr>
        </p:nvSpPr>
        <p:spPr/>
        <p:txBody>
          <a:bodyPr/>
          <a:lstStyle/>
          <a:p>
            <a:pPr rtl="0"/>
            <a:r>
              <a:rPr lang="nb-NO" noProof="0"/>
              <a:t>PRESENTASJONSTITTEL</a:t>
            </a:r>
          </a:p>
        </p:txBody>
      </p:sp>
      <p:sp>
        <p:nvSpPr>
          <p:cNvPr id="9" name="Slide Number Placeholder 8"/>
          <p:cNvSpPr>
            <a:spLocks noGrp="1"/>
          </p:cNvSpPr>
          <p:nvPr>
            <p:ph type="sldNum" sz="quarter" idx="12"/>
          </p:nvPr>
        </p:nvSpPr>
        <p:spPr/>
        <p:txBody>
          <a:bodyPr/>
          <a:lstStyle/>
          <a:p>
            <a:pPr rtl="0"/>
            <a:fld id="{294A09A9-5501-47C1-A89A-A340965A2BE2}" type="slidenum">
              <a:rPr lang="nb-NO" noProof="0" smtClean="0"/>
              <a:pPr/>
              <a:t>‹#›</a:t>
            </a:fld>
            <a:endParaRPr lang="nb-NO" noProof="0"/>
          </a:p>
        </p:txBody>
      </p:sp>
    </p:spTree>
    <p:extLst>
      <p:ext uri="{BB962C8B-B14F-4D97-AF65-F5344CB8AC3E}">
        <p14:creationId xmlns:p14="http://schemas.microsoft.com/office/powerpoint/2010/main" val="2911786920"/>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pPr rtl="0"/>
            <a:fld id="{CFE45F43-3F5D-4DFF-86F9-58845DE8B615}" type="datetime1">
              <a:rPr lang="nb-NO" noProof="0" smtClean="0"/>
              <a:t>11.04.2024</a:t>
            </a:fld>
            <a:endParaRPr lang="nb-NO" noProof="0" dirty="0"/>
          </a:p>
        </p:txBody>
      </p:sp>
      <p:sp>
        <p:nvSpPr>
          <p:cNvPr id="4" name="Footer Placeholder 3"/>
          <p:cNvSpPr>
            <a:spLocks noGrp="1"/>
          </p:cNvSpPr>
          <p:nvPr>
            <p:ph type="ftr" sz="quarter" idx="11"/>
          </p:nvPr>
        </p:nvSpPr>
        <p:spPr/>
        <p:txBody>
          <a:bodyPr/>
          <a:lstStyle/>
          <a:p>
            <a:pPr rtl="0"/>
            <a:r>
              <a:rPr lang="nb-NO" noProof="0"/>
              <a:t>PRESENTASJONSTITTEL</a:t>
            </a:r>
          </a:p>
        </p:txBody>
      </p:sp>
      <p:sp>
        <p:nvSpPr>
          <p:cNvPr id="5" name="Slide Number Placeholder 4"/>
          <p:cNvSpPr>
            <a:spLocks noGrp="1"/>
          </p:cNvSpPr>
          <p:nvPr>
            <p:ph type="sldNum" sz="quarter" idx="12"/>
          </p:nvPr>
        </p:nvSpPr>
        <p:spPr/>
        <p:txBody>
          <a:bodyPr/>
          <a:lstStyle/>
          <a:p>
            <a:pPr rtl="0"/>
            <a:fld id="{294A09A9-5501-47C1-A89A-A340965A2BE2}" type="slidenum">
              <a:rPr lang="nb-NO" noProof="0" smtClean="0"/>
              <a:pPr/>
              <a:t>‹#›</a:t>
            </a:fld>
            <a:endParaRPr lang="nb-NO" noProof="0"/>
          </a:p>
        </p:txBody>
      </p:sp>
    </p:spTree>
    <p:extLst>
      <p:ext uri="{BB962C8B-B14F-4D97-AF65-F5344CB8AC3E}">
        <p14:creationId xmlns:p14="http://schemas.microsoft.com/office/powerpoint/2010/main" val="3355925017"/>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CFE45F43-3F5D-4DFF-86F9-58845DE8B615}" type="datetime1">
              <a:rPr lang="nb-NO" noProof="0" smtClean="0"/>
              <a:t>11.04.2024</a:t>
            </a:fld>
            <a:endParaRPr lang="nb-NO" noProof="0" dirty="0"/>
          </a:p>
        </p:txBody>
      </p:sp>
      <p:sp>
        <p:nvSpPr>
          <p:cNvPr id="3" name="Footer Placeholder 2"/>
          <p:cNvSpPr>
            <a:spLocks noGrp="1"/>
          </p:cNvSpPr>
          <p:nvPr>
            <p:ph type="ftr" sz="quarter" idx="11"/>
          </p:nvPr>
        </p:nvSpPr>
        <p:spPr/>
        <p:txBody>
          <a:bodyPr/>
          <a:lstStyle/>
          <a:p>
            <a:pPr rtl="0"/>
            <a:r>
              <a:rPr lang="nb-NO" noProof="0"/>
              <a:t>PRESENTASJONSTITTEL</a:t>
            </a:r>
          </a:p>
        </p:txBody>
      </p:sp>
      <p:sp>
        <p:nvSpPr>
          <p:cNvPr id="4" name="Slide Number Placeholder 3"/>
          <p:cNvSpPr>
            <a:spLocks noGrp="1"/>
          </p:cNvSpPr>
          <p:nvPr>
            <p:ph type="sldNum" sz="quarter" idx="12"/>
          </p:nvPr>
        </p:nvSpPr>
        <p:spPr/>
        <p:txBody>
          <a:bodyPr/>
          <a:lstStyle/>
          <a:p>
            <a:pPr rtl="0"/>
            <a:fld id="{294A09A9-5501-47C1-A89A-A340965A2BE2}" type="slidenum">
              <a:rPr lang="nb-NO" noProof="0" smtClean="0"/>
              <a:pPr/>
              <a:t>‹#›</a:t>
            </a:fld>
            <a:endParaRPr lang="nb-NO" noProof="0"/>
          </a:p>
        </p:txBody>
      </p:sp>
    </p:spTree>
    <p:extLst>
      <p:ext uri="{BB962C8B-B14F-4D97-AF65-F5344CB8AC3E}">
        <p14:creationId xmlns:p14="http://schemas.microsoft.com/office/powerpoint/2010/main" val="528464008"/>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b-NO"/>
              <a:t>Klikk for å redigere tittelstil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pPr rtl="0"/>
            <a:fld id="{CFE45F43-3F5D-4DFF-86F9-58845DE8B615}" type="datetime1">
              <a:rPr lang="nb-NO" noProof="0" smtClean="0"/>
              <a:t>11.04.2024</a:t>
            </a:fld>
            <a:endParaRPr lang="nb-NO" noProof="0" dirty="0"/>
          </a:p>
        </p:txBody>
      </p:sp>
      <p:sp>
        <p:nvSpPr>
          <p:cNvPr id="6" name="Footer Placeholder 5"/>
          <p:cNvSpPr>
            <a:spLocks noGrp="1"/>
          </p:cNvSpPr>
          <p:nvPr>
            <p:ph type="ftr" sz="quarter" idx="11"/>
          </p:nvPr>
        </p:nvSpPr>
        <p:spPr/>
        <p:txBody>
          <a:bodyPr/>
          <a:lstStyle/>
          <a:p>
            <a:pPr rtl="0"/>
            <a:r>
              <a:rPr lang="nb-NO" noProof="0"/>
              <a:t>PRESENTASJONSTITTEL</a:t>
            </a:r>
          </a:p>
        </p:txBody>
      </p:sp>
      <p:sp>
        <p:nvSpPr>
          <p:cNvPr id="7" name="Slide Number Placeholder 6"/>
          <p:cNvSpPr>
            <a:spLocks noGrp="1"/>
          </p:cNvSpPr>
          <p:nvPr>
            <p:ph type="sldNum" sz="quarter" idx="12"/>
          </p:nvPr>
        </p:nvSpPr>
        <p:spPr/>
        <p:txBody>
          <a:bodyPr/>
          <a:lstStyle/>
          <a:p>
            <a:pPr rtl="0"/>
            <a:fld id="{294A09A9-5501-47C1-A89A-A340965A2BE2}" type="slidenum">
              <a:rPr lang="nb-NO" noProof="0" smtClean="0"/>
              <a:pPr/>
              <a:t>‹#›</a:t>
            </a:fld>
            <a:endParaRPr lang="nb-NO" noProof="0"/>
          </a:p>
        </p:txBody>
      </p:sp>
    </p:spTree>
    <p:extLst>
      <p:ext uri="{BB962C8B-B14F-4D97-AF65-F5344CB8AC3E}">
        <p14:creationId xmlns:p14="http://schemas.microsoft.com/office/powerpoint/2010/main" val="4101364776"/>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b-NO"/>
              <a:t>Klikk for å redigere tittelstil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pPr rtl="0"/>
            <a:fld id="{CFE45F43-3F5D-4DFF-86F9-58845DE8B615}" type="datetime1">
              <a:rPr lang="nb-NO" noProof="0" smtClean="0"/>
              <a:t>11.04.2024</a:t>
            </a:fld>
            <a:endParaRPr lang="nb-NO" noProof="0" dirty="0"/>
          </a:p>
        </p:txBody>
      </p:sp>
      <p:sp>
        <p:nvSpPr>
          <p:cNvPr id="6" name="Footer Placeholder 5"/>
          <p:cNvSpPr>
            <a:spLocks noGrp="1"/>
          </p:cNvSpPr>
          <p:nvPr>
            <p:ph type="ftr" sz="quarter" idx="11"/>
          </p:nvPr>
        </p:nvSpPr>
        <p:spPr/>
        <p:txBody>
          <a:bodyPr/>
          <a:lstStyle/>
          <a:p>
            <a:pPr rtl="0"/>
            <a:r>
              <a:rPr lang="nb-NO" noProof="0"/>
              <a:t>PRESENTASJONSTITTEL</a:t>
            </a:r>
          </a:p>
        </p:txBody>
      </p:sp>
      <p:sp>
        <p:nvSpPr>
          <p:cNvPr id="7" name="Slide Number Placeholder 6"/>
          <p:cNvSpPr>
            <a:spLocks noGrp="1"/>
          </p:cNvSpPr>
          <p:nvPr>
            <p:ph type="sldNum" sz="quarter" idx="12"/>
          </p:nvPr>
        </p:nvSpPr>
        <p:spPr/>
        <p:txBody>
          <a:bodyPr/>
          <a:lstStyle/>
          <a:p>
            <a:pPr rtl="0"/>
            <a:fld id="{294A09A9-5501-47C1-A89A-A340965A2BE2}" type="slidenum">
              <a:rPr lang="nb-NO" noProof="0" smtClean="0"/>
              <a:pPr/>
              <a:t>‹#›</a:t>
            </a:fld>
            <a:endParaRPr lang="nb-NO" noProof="0"/>
          </a:p>
        </p:txBody>
      </p:sp>
    </p:spTree>
    <p:extLst>
      <p:ext uri="{BB962C8B-B14F-4D97-AF65-F5344CB8AC3E}">
        <p14:creationId xmlns:p14="http://schemas.microsoft.com/office/powerpoint/2010/main" val="1098528004"/>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b-NO"/>
              <a:t>Klikk for å redigere tittelstil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CFE45F43-3F5D-4DFF-86F9-58845DE8B615}" type="datetime1">
              <a:rPr lang="nb-NO" noProof="0" smtClean="0"/>
              <a:t>11.04.2024</a:t>
            </a:fld>
            <a:endParaRPr lang="nb-NO" noProof="0"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r>
              <a:rPr lang="nb-NO" noProof="0"/>
              <a:t>PRESENTASJONSTITTEL</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rtl="0"/>
            <a:fld id="{294A09A9-5501-47C1-A89A-A340965A2BE2}" type="slidenum">
              <a:rPr lang="nb-NO" noProof="0" smtClean="0"/>
              <a:pPr/>
              <a:t>‹#›</a:t>
            </a:fld>
            <a:endParaRPr lang="nb-NO" noProof="0"/>
          </a:p>
        </p:txBody>
      </p:sp>
    </p:spTree>
    <p:extLst>
      <p:ext uri="{BB962C8B-B14F-4D97-AF65-F5344CB8AC3E}">
        <p14:creationId xmlns:p14="http://schemas.microsoft.com/office/powerpoint/2010/main" val="4051501338"/>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 id="2147483651" r:id="rId17"/>
  </p:sldLayoutIdLst>
  <p:hf hd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tnesheim@online.no"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1DF3D98-3C30-4CFC-8643-C81E829C8C25}"/>
              </a:ext>
            </a:extLst>
          </p:cNvPr>
          <p:cNvSpPr>
            <a:spLocks noGrp="1"/>
          </p:cNvSpPr>
          <p:nvPr>
            <p:ph type="ctrTitle"/>
          </p:nvPr>
        </p:nvSpPr>
        <p:spPr/>
        <p:txBody>
          <a:bodyPr rtlCol="0"/>
          <a:lstStyle/>
          <a:p>
            <a:pPr algn="ctr" rtl="0"/>
            <a:r>
              <a:rPr lang="nb-NO" dirty="0"/>
              <a:t>Temaplan for </a:t>
            </a:r>
            <a:br>
              <a:rPr lang="nb-NO" dirty="0"/>
            </a:br>
            <a:r>
              <a:rPr lang="nb-NO" dirty="0"/>
              <a:t>universell utforming </a:t>
            </a:r>
          </a:p>
        </p:txBody>
      </p:sp>
      <p:sp>
        <p:nvSpPr>
          <p:cNvPr id="3" name="Undertittel 2">
            <a:extLst>
              <a:ext uri="{FF2B5EF4-FFF2-40B4-BE49-F238E27FC236}">
                <a16:creationId xmlns:a16="http://schemas.microsoft.com/office/drawing/2014/main" id="{A068D447-28D3-4F5F-B2DC-FD67E9015868}"/>
              </a:ext>
            </a:extLst>
          </p:cNvPr>
          <p:cNvSpPr>
            <a:spLocks noGrp="1"/>
          </p:cNvSpPr>
          <p:nvPr>
            <p:ph type="subTitle" idx="1"/>
          </p:nvPr>
        </p:nvSpPr>
        <p:spPr/>
        <p:txBody>
          <a:bodyPr rtlCol="0"/>
          <a:lstStyle/>
          <a:p>
            <a:pPr rtl="0"/>
            <a:r>
              <a:rPr lang="nb-NO" dirty="0"/>
              <a:t>Tomas Nesheim</a:t>
            </a:r>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9E49EB9-477F-49D4-BF92-27D17E42562A}"/>
              </a:ext>
            </a:extLst>
          </p:cNvPr>
          <p:cNvSpPr>
            <a:spLocks noGrp="1"/>
          </p:cNvSpPr>
          <p:nvPr>
            <p:ph type="title"/>
          </p:nvPr>
        </p:nvSpPr>
        <p:spPr/>
        <p:txBody>
          <a:bodyPr>
            <a:normAutofit/>
          </a:bodyPr>
          <a:lstStyle/>
          <a:p>
            <a:r>
              <a:rPr lang="nb-NO" dirty="0"/>
              <a:t>Tverrfaglig arbeidsgruppe</a:t>
            </a:r>
          </a:p>
        </p:txBody>
      </p:sp>
      <p:graphicFrame>
        <p:nvGraphicFramePr>
          <p:cNvPr id="7" name="Plassholder for innhold 6">
            <a:extLst>
              <a:ext uri="{FF2B5EF4-FFF2-40B4-BE49-F238E27FC236}">
                <a16:creationId xmlns:a16="http://schemas.microsoft.com/office/drawing/2014/main" id="{633FC7CA-E16A-897F-9E08-5EF674373ABC}"/>
              </a:ext>
            </a:extLst>
          </p:cNvPr>
          <p:cNvGraphicFramePr>
            <a:graphicFrameLocks noGrp="1"/>
          </p:cNvGraphicFramePr>
          <p:nvPr>
            <p:ph idx="1"/>
            <p:extLst>
              <p:ext uri="{D42A27DB-BD31-4B8C-83A1-F6EECF244321}">
                <p14:modId xmlns:p14="http://schemas.microsoft.com/office/powerpoint/2010/main" val="2783156286"/>
              </p:ext>
            </p:extLst>
          </p:nvPr>
        </p:nvGraphicFramePr>
        <p:xfrm>
          <a:off x="677863" y="2777794"/>
          <a:ext cx="8596312" cy="2647025"/>
        </p:xfrm>
        <a:graphic>
          <a:graphicData uri="http://schemas.openxmlformats.org/drawingml/2006/table">
            <a:tbl>
              <a:tblPr/>
              <a:tblGrid>
                <a:gridCol w="4024790">
                  <a:extLst>
                    <a:ext uri="{9D8B030D-6E8A-4147-A177-3AD203B41FA5}">
                      <a16:colId xmlns:a16="http://schemas.microsoft.com/office/drawing/2014/main" val="661889111"/>
                    </a:ext>
                  </a:extLst>
                </a:gridCol>
                <a:gridCol w="4571522">
                  <a:extLst>
                    <a:ext uri="{9D8B030D-6E8A-4147-A177-3AD203B41FA5}">
                      <a16:colId xmlns:a16="http://schemas.microsoft.com/office/drawing/2014/main" val="176415420"/>
                    </a:ext>
                  </a:extLst>
                </a:gridCol>
              </a:tblGrid>
              <a:tr h="2647025">
                <a:tc>
                  <a:txBody>
                    <a:bodyPr/>
                    <a:lstStyle/>
                    <a:p>
                      <a:pPr fontAlgn="t"/>
                      <a:r>
                        <a:rPr lang="nb-NO" sz="3000">
                          <a:effectLst/>
                        </a:rPr>
                        <a:t>Videreføre arbeidet i den tverrfaglige arbeidsgruppen for universell utforming i Stavanger kommune</a:t>
                      </a:r>
                    </a:p>
                  </a:txBody>
                  <a:tcPr marL="157711" marR="157711" marT="157711" marB="157711">
                    <a:lnL>
                      <a:noFill/>
                    </a:lnL>
                    <a:lnR>
                      <a:noFill/>
                    </a:lnR>
                    <a:lnT>
                      <a:noFill/>
                    </a:lnT>
                    <a:lnB w="9525" cap="flat" cmpd="sng" algn="ctr">
                      <a:solidFill>
                        <a:srgbClr val="98D2E9"/>
                      </a:solidFill>
                      <a:prstDash val="solid"/>
                      <a:round/>
                      <a:headEnd type="none" w="med" len="med"/>
                      <a:tailEnd type="none" w="med" len="med"/>
                    </a:lnB>
                    <a:solidFill>
                      <a:srgbClr val="F8F8F8"/>
                    </a:solidFill>
                  </a:tcPr>
                </a:tc>
                <a:tc>
                  <a:txBody>
                    <a:bodyPr/>
                    <a:lstStyle/>
                    <a:p>
                      <a:pPr fontAlgn="t"/>
                      <a:r>
                        <a:rPr lang="nb-NO" sz="3000" dirty="0">
                          <a:effectLst/>
                        </a:rPr>
                        <a:t>Tjenesteområde: By- og samfunnsplanlegging.</a:t>
                      </a:r>
                    </a:p>
                    <a:p>
                      <a:pPr fontAlgn="t"/>
                      <a:r>
                        <a:rPr lang="nb-NO" sz="3000" dirty="0">
                          <a:effectLst/>
                        </a:rPr>
                        <a:t> </a:t>
                      </a:r>
                    </a:p>
                  </a:txBody>
                  <a:tcPr marL="157711" marR="157711" marT="157711" marB="157711">
                    <a:lnL>
                      <a:noFill/>
                    </a:lnL>
                    <a:lnR>
                      <a:noFill/>
                    </a:lnR>
                    <a:lnT>
                      <a:noFill/>
                    </a:lnT>
                    <a:lnB w="9525" cap="flat" cmpd="sng" algn="ctr">
                      <a:solidFill>
                        <a:srgbClr val="98D2E9"/>
                      </a:solidFill>
                      <a:prstDash val="solid"/>
                      <a:round/>
                      <a:headEnd type="none" w="med" len="med"/>
                      <a:tailEnd type="none" w="med" len="med"/>
                    </a:lnB>
                    <a:solidFill>
                      <a:srgbClr val="F8F8F8"/>
                    </a:solidFill>
                  </a:tcPr>
                </a:tc>
                <a:extLst>
                  <a:ext uri="{0D108BD9-81ED-4DB2-BD59-A6C34878D82A}">
                    <a16:rowId xmlns:a16="http://schemas.microsoft.com/office/drawing/2014/main" val="998619064"/>
                  </a:ext>
                </a:extLst>
              </a:tr>
            </a:tbl>
          </a:graphicData>
        </a:graphic>
      </p:graphicFrame>
      <p:sp>
        <p:nvSpPr>
          <p:cNvPr id="4" name="Plassholder for dato 3">
            <a:extLst>
              <a:ext uri="{FF2B5EF4-FFF2-40B4-BE49-F238E27FC236}">
                <a16:creationId xmlns:a16="http://schemas.microsoft.com/office/drawing/2014/main" id="{050E70FD-7D66-A64A-EE1E-08C8AAEB03F9}"/>
              </a:ext>
            </a:extLst>
          </p:cNvPr>
          <p:cNvSpPr>
            <a:spLocks noGrp="1"/>
          </p:cNvSpPr>
          <p:nvPr>
            <p:ph type="dt" sz="half" idx="10"/>
          </p:nvPr>
        </p:nvSpPr>
        <p:spPr/>
        <p:txBody>
          <a:bodyPr>
            <a:normAutofit/>
          </a:bodyPr>
          <a:lstStyle/>
          <a:p>
            <a:pPr rtl="0">
              <a:spcAft>
                <a:spcPts val="600"/>
              </a:spcAft>
            </a:pPr>
            <a:fld id="{CD591C78-6463-441E-9301-106974C626BB}" type="datetime1">
              <a:rPr lang="nb-NO" noProof="0" smtClean="0"/>
              <a:pPr rtl="0">
                <a:spcAft>
                  <a:spcPts val="600"/>
                </a:spcAft>
              </a:pPr>
              <a:t>11.04.2024</a:t>
            </a:fld>
            <a:endParaRPr lang="nb-NO" noProof="0"/>
          </a:p>
        </p:txBody>
      </p:sp>
      <p:sp>
        <p:nvSpPr>
          <p:cNvPr id="6" name="Plassholder for lysbildenummer 5">
            <a:extLst>
              <a:ext uri="{FF2B5EF4-FFF2-40B4-BE49-F238E27FC236}">
                <a16:creationId xmlns:a16="http://schemas.microsoft.com/office/drawing/2014/main" id="{AB159E4C-9E10-C3FE-7EBE-23B1AC843BF5}"/>
              </a:ext>
            </a:extLst>
          </p:cNvPr>
          <p:cNvSpPr>
            <a:spLocks noGrp="1"/>
          </p:cNvSpPr>
          <p:nvPr>
            <p:ph type="sldNum" sz="quarter" idx="12"/>
          </p:nvPr>
        </p:nvSpPr>
        <p:spPr/>
        <p:txBody>
          <a:bodyPr>
            <a:normAutofit/>
          </a:bodyPr>
          <a:lstStyle/>
          <a:p>
            <a:pPr rtl="0">
              <a:spcAft>
                <a:spcPts val="600"/>
              </a:spcAft>
            </a:pPr>
            <a:fld id="{294A09A9-5501-47C1-A89A-A340965A2BE2}" type="slidenum">
              <a:rPr lang="nb-NO" noProof="0" smtClean="0"/>
              <a:pPr rtl="0">
                <a:spcAft>
                  <a:spcPts val="600"/>
                </a:spcAft>
              </a:pPr>
              <a:t>10</a:t>
            </a:fld>
            <a:endParaRPr lang="nb-NO" noProof="0"/>
          </a:p>
        </p:txBody>
      </p:sp>
    </p:spTree>
    <p:extLst>
      <p:ext uri="{BB962C8B-B14F-4D97-AF65-F5344CB8AC3E}">
        <p14:creationId xmlns:p14="http://schemas.microsoft.com/office/powerpoint/2010/main" val="3285897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ABD419A-DEC8-CA73-F517-CBA119C13BC0}"/>
              </a:ext>
            </a:extLst>
          </p:cNvPr>
          <p:cNvSpPr>
            <a:spLocks noGrp="1"/>
          </p:cNvSpPr>
          <p:nvPr>
            <p:ph type="title"/>
          </p:nvPr>
        </p:nvSpPr>
        <p:spPr>
          <a:xfrm>
            <a:off x="1286933" y="609600"/>
            <a:ext cx="10197494" cy="1099457"/>
          </a:xfrm>
        </p:spPr>
        <p:txBody>
          <a:bodyPr>
            <a:normAutofit/>
          </a:bodyPr>
          <a:lstStyle/>
          <a:p>
            <a:r>
              <a:rPr lang="nb-NO" dirty="0"/>
              <a:t>Intern inspirasjonssamling om UU</a:t>
            </a:r>
          </a:p>
        </p:txBody>
      </p:sp>
      <p:graphicFrame>
        <p:nvGraphicFramePr>
          <p:cNvPr id="7" name="Plassholder for innhold 6">
            <a:extLst>
              <a:ext uri="{FF2B5EF4-FFF2-40B4-BE49-F238E27FC236}">
                <a16:creationId xmlns:a16="http://schemas.microsoft.com/office/drawing/2014/main" id="{609DA4F7-97C7-66C9-A801-095CE128EB77}"/>
              </a:ext>
            </a:extLst>
          </p:cNvPr>
          <p:cNvGraphicFramePr>
            <a:graphicFrameLocks noGrp="1"/>
          </p:cNvGraphicFramePr>
          <p:nvPr>
            <p:ph idx="1"/>
            <p:extLst>
              <p:ext uri="{D42A27DB-BD31-4B8C-83A1-F6EECF244321}">
                <p14:modId xmlns:p14="http://schemas.microsoft.com/office/powerpoint/2010/main" val="2762675291"/>
              </p:ext>
            </p:extLst>
          </p:nvPr>
        </p:nvGraphicFramePr>
        <p:xfrm>
          <a:off x="1286933" y="2301776"/>
          <a:ext cx="9618133" cy="3387016"/>
        </p:xfrm>
        <a:graphic>
          <a:graphicData uri="http://schemas.openxmlformats.org/drawingml/2006/table">
            <a:tbl>
              <a:tblPr/>
              <a:tblGrid>
                <a:gridCol w="5015760">
                  <a:extLst>
                    <a:ext uri="{9D8B030D-6E8A-4147-A177-3AD203B41FA5}">
                      <a16:colId xmlns:a16="http://schemas.microsoft.com/office/drawing/2014/main" val="4108726088"/>
                    </a:ext>
                  </a:extLst>
                </a:gridCol>
                <a:gridCol w="4602373">
                  <a:extLst>
                    <a:ext uri="{9D8B030D-6E8A-4147-A177-3AD203B41FA5}">
                      <a16:colId xmlns:a16="http://schemas.microsoft.com/office/drawing/2014/main" val="3831275912"/>
                    </a:ext>
                  </a:extLst>
                </a:gridCol>
              </a:tblGrid>
              <a:tr h="3387016">
                <a:tc>
                  <a:txBody>
                    <a:bodyPr/>
                    <a:lstStyle/>
                    <a:p>
                      <a:pPr fontAlgn="t"/>
                      <a:r>
                        <a:rPr lang="nb-NO" sz="3300">
                          <a:effectLst/>
                          <a:highlight>
                            <a:srgbClr val="FFFFFF"/>
                          </a:highlight>
                        </a:rPr>
                        <a:t>Arrangere halvårlige inspirasjonssamlinger for ansatte i kommunen, på tvers av tjenesteområdene.</a:t>
                      </a:r>
                    </a:p>
                    <a:p>
                      <a:pPr fontAlgn="t"/>
                      <a:r>
                        <a:rPr lang="nb-NO" sz="3300">
                          <a:effectLst/>
                          <a:highlight>
                            <a:srgbClr val="FFFFFF"/>
                          </a:highlight>
                        </a:rPr>
                        <a:t> </a:t>
                      </a:r>
                    </a:p>
                  </a:txBody>
                  <a:tcPr marL="172244" marR="172244" marT="172244" marB="172244">
                    <a:lnL>
                      <a:noFill/>
                    </a:lnL>
                    <a:lnR>
                      <a:noFill/>
                    </a:lnR>
                    <a:lnT>
                      <a:noFill/>
                    </a:lnT>
                    <a:lnB w="9525" cap="flat" cmpd="sng" algn="ctr">
                      <a:solidFill>
                        <a:srgbClr val="98D2E9"/>
                      </a:solidFill>
                      <a:prstDash val="solid"/>
                      <a:round/>
                      <a:headEnd type="none" w="med" len="med"/>
                      <a:tailEnd type="none" w="med" len="med"/>
                    </a:lnB>
                    <a:solidFill>
                      <a:srgbClr val="FFFFFF"/>
                    </a:solidFill>
                  </a:tcPr>
                </a:tc>
                <a:tc>
                  <a:txBody>
                    <a:bodyPr/>
                    <a:lstStyle/>
                    <a:p>
                      <a:pPr fontAlgn="t"/>
                      <a:r>
                        <a:rPr lang="nb-NO" sz="3300" dirty="0">
                          <a:effectLst/>
                          <a:highlight>
                            <a:srgbClr val="FFFFFF"/>
                          </a:highlight>
                        </a:rPr>
                        <a:t>Tjenesteområde: By- og samfunnsplanlegging.</a:t>
                      </a:r>
                    </a:p>
                  </a:txBody>
                  <a:tcPr marL="172244" marR="172244" marT="172244" marB="172244">
                    <a:lnL>
                      <a:noFill/>
                    </a:lnL>
                    <a:lnR>
                      <a:noFill/>
                    </a:lnR>
                    <a:lnT>
                      <a:noFill/>
                    </a:lnT>
                    <a:lnB w="9525" cap="flat" cmpd="sng" algn="ctr">
                      <a:solidFill>
                        <a:srgbClr val="98D2E9"/>
                      </a:solidFill>
                      <a:prstDash val="solid"/>
                      <a:round/>
                      <a:headEnd type="none" w="med" len="med"/>
                      <a:tailEnd type="none" w="med" len="med"/>
                    </a:lnB>
                    <a:solidFill>
                      <a:srgbClr val="FFFFFF"/>
                    </a:solidFill>
                  </a:tcPr>
                </a:tc>
                <a:extLst>
                  <a:ext uri="{0D108BD9-81ED-4DB2-BD59-A6C34878D82A}">
                    <a16:rowId xmlns:a16="http://schemas.microsoft.com/office/drawing/2014/main" val="1719731169"/>
                  </a:ext>
                </a:extLst>
              </a:tr>
            </a:tbl>
          </a:graphicData>
        </a:graphic>
      </p:graphicFrame>
      <p:sp>
        <p:nvSpPr>
          <p:cNvPr id="4" name="Plassholder for dato 3">
            <a:extLst>
              <a:ext uri="{FF2B5EF4-FFF2-40B4-BE49-F238E27FC236}">
                <a16:creationId xmlns:a16="http://schemas.microsoft.com/office/drawing/2014/main" id="{20BDBD06-5053-D3E1-655F-45C4A5E5C5D1}"/>
              </a:ext>
            </a:extLst>
          </p:cNvPr>
          <p:cNvSpPr>
            <a:spLocks noGrp="1"/>
          </p:cNvSpPr>
          <p:nvPr>
            <p:ph type="dt" sz="half" idx="10"/>
          </p:nvPr>
        </p:nvSpPr>
        <p:spPr>
          <a:xfrm>
            <a:off x="8509002" y="6182876"/>
            <a:ext cx="911939" cy="365125"/>
          </a:xfrm>
        </p:spPr>
        <p:txBody>
          <a:bodyPr>
            <a:normAutofit/>
          </a:bodyPr>
          <a:lstStyle/>
          <a:p>
            <a:pPr rtl="0">
              <a:spcAft>
                <a:spcPts val="600"/>
              </a:spcAft>
            </a:pPr>
            <a:fld id="{CD591C78-6463-441E-9301-106974C626BB}" type="datetime1">
              <a:rPr lang="nb-NO" noProof="0" smtClean="0"/>
              <a:pPr rtl="0">
                <a:spcAft>
                  <a:spcPts val="600"/>
                </a:spcAft>
              </a:pPr>
              <a:t>11.04.2024</a:t>
            </a:fld>
            <a:endParaRPr lang="nb-NO" noProof="0"/>
          </a:p>
        </p:txBody>
      </p:sp>
      <p:sp>
        <p:nvSpPr>
          <p:cNvPr id="6" name="Plassholder for lysbildenummer 5">
            <a:extLst>
              <a:ext uri="{FF2B5EF4-FFF2-40B4-BE49-F238E27FC236}">
                <a16:creationId xmlns:a16="http://schemas.microsoft.com/office/drawing/2014/main" id="{E9727943-D392-0C1C-D52E-55A6CA702E94}"/>
              </a:ext>
            </a:extLst>
          </p:cNvPr>
          <p:cNvSpPr>
            <a:spLocks noGrp="1"/>
          </p:cNvSpPr>
          <p:nvPr>
            <p:ph type="sldNum" sz="quarter" idx="12"/>
          </p:nvPr>
        </p:nvSpPr>
        <p:spPr>
          <a:xfrm>
            <a:off x="9894532" y="6182876"/>
            <a:ext cx="683339" cy="365125"/>
          </a:xfrm>
        </p:spPr>
        <p:txBody>
          <a:bodyPr>
            <a:normAutofit/>
          </a:bodyPr>
          <a:lstStyle/>
          <a:p>
            <a:pPr rtl="0">
              <a:spcAft>
                <a:spcPts val="600"/>
              </a:spcAft>
            </a:pPr>
            <a:fld id="{294A09A9-5501-47C1-A89A-A340965A2BE2}" type="slidenum">
              <a:rPr lang="nb-NO" noProof="0" smtClean="0"/>
              <a:pPr rtl="0">
                <a:spcAft>
                  <a:spcPts val="600"/>
                </a:spcAft>
              </a:pPr>
              <a:t>11</a:t>
            </a:fld>
            <a:endParaRPr lang="nb-NO" noProof="0"/>
          </a:p>
        </p:txBody>
      </p:sp>
    </p:spTree>
    <p:extLst>
      <p:ext uri="{BB962C8B-B14F-4D97-AF65-F5344CB8AC3E}">
        <p14:creationId xmlns:p14="http://schemas.microsoft.com/office/powerpoint/2010/main" val="764256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CAB5CCE-5334-61C7-76AE-D9E138B569A6}"/>
              </a:ext>
            </a:extLst>
          </p:cNvPr>
          <p:cNvSpPr>
            <a:spLocks noGrp="1"/>
          </p:cNvSpPr>
          <p:nvPr>
            <p:ph type="title"/>
          </p:nvPr>
        </p:nvSpPr>
        <p:spPr>
          <a:xfrm>
            <a:off x="1286933" y="609600"/>
            <a:ext cx="10197494" cy="1099457"/>
          </a:xfrm>
        </p:spPr>
        <p:txBody>
          <a:bodyPr>
            <a:normAutofit/>
          </a:bodyPr>
          <a:lstStyle/>
          <a:p>
            <a:r>
              <a:rPr lang="nb-NO" dirty="0"/>
              <a:t>Kompetanseheving blant ansatte i kommunen</a:t>
            </a:r>
          </a:p>
        </p:txBody>
      </p:sp>
      <p:graphicFrame>
        <p:nvGraphicFramePr>
          <p:cNvPr id="7" name="Plassholder for innhold 6">
            <a:extLst>
              <a:ext uri="{FF2B5EF4-FFF2-40B4-BE49-F238E27FC236}">
                <a16:creationId xmlns:a16="http://schemas.microsoft.com/office/drawing/2014/main" id="{B54E1E7C-8217-2CAA-99F1-4C7EF85401C0}"/>
              </a:ext>
            </a:extLst>
          </p:cNvPr>
          <p:cNvGraphicFramePr>
            <a:graphicFrameLocks noGrp="1"/>
          </p:cNvGraphicFramePr>
          <p:nvPr>
            <p:ph idx="1"/>
            <p:extLst>
              <p:ext uri="{D42A27DB-BD31-4B8C-83A1-F6EECF244321}">
                <p14:modId xmlns:p14="http://schemas.microsoft.com/office/powerpoint/2010/main" val="2669734205"/>
              </p:ext>
            </p:extLst>
          </p:nvPr>
        </p:nvGraphicFramePr>
        <p:xfrm>
          <a:off x="2047028" y="2278371"/>
          <a:ext cx="8097944" cy="3433826"/>
        </p:xfrm>
        <a:graphic>
          <a:graphicData uri="http://schemas.openxmlformats.org/drawingml/2006/table">
            <a:tbl>
              <a:tblPr/>
              <a:tblGrid>
                <a:gridCol w="4363297">
                  <a:extLst>
                    <a:ext uri="{9D8B030D-6E8A-4147-A177-3AD203B41FA5}">
                      <a16:colId xmlns:a16="http://schemas.microsoft.com/office/drawing/2014/main" val="1226468357"/>
                    </a:ext>
                  </a:extLst>
                </a:gridCol>
                <a:gridCol w="3734647">
                  <a:extLst>
                    <a:ext uri="{9D8B030D-6E8A-4147-A177-3AD203B41FA5}">
                      <a16:colId xmlns:a16="http://schemas.microsoft.com/office/drawing/2014/main" val="3173555100"/>
                    </a:ext>
                  </a:extLst>
                </a:gridCol>
              </a:tblGrid>
              <a:tr h="3433826">
                <a:tc>
                  <a:txBody>
                    <a:bodyPr/>
                    <a:lstStyle/>
                    <a:p>
                      <a:pPr algn="l" fontAlgn="t">
                        <a:spcBef>
                          <a:spcPts val="0"/>
                        </a:spcBef>
                        <a:spcAft>
                          <a:spcPts val="0"/>
                        </a:spcAft>
                      </a:pPr>
                      <a:r>
                        <a:rPr lang="nb-NO" sz="3300" b="0" i="0" u="none" strike="noStrike">
                          <a:effectLst/>
                          <a:highlight>
                            <a:srgbClr val="F8F8F8"/>
                          </a:highlight>
                          <a:latin typeface="Arial" panose="020B0604020202020204" pitchFamily="34" charset="0"/>
                        </a:rPr>
                        <a:t>Legge til rette for at ansatte i kommunen kan få opplæring og videreutdanning innenfor universell utforming</a:t>
                      </a:r>
                    </a:p>
                  </a:txBody>
                  <a:tcPr marL="174625" marR="174625" marT="174625" marB="174625">
                    <a:lnL>
                      <a:noFill/>
                    </a:lnL>
                    <a:lnR>
                      <a:noFill/>
                    </a:lnR>
                    <a:lnT>
                      <a:noFill/>
                    </a:lnT>
                    <a:lnB w="9525" cap="flat" cmpd="sng" algn="ctr">
                      <a:solidFill>
                        <a:srgbClr val="98D2E9"/>
                      </a:solidFill>
                      <a:prstDash val="solid"/>
                      <a:round/>
                      <a:headEnd type="none" w="med" len="med"/>
                      <a:tailEnd type="none" w="med" len="med"/>
                    </a:lnB>
                    <a:solidFill>
                      <a:srgbClr val="F8F8F8"/>
                    </a:solidFill>
                  </a:tcPr>
                </a:tc>
                <a:tc>
                  <a:txBody>
                    <a:bodyPr/>
                    <a:lstStyle/>
                    <a:p>
                      <a:pPr algn="l" fontAlgn="t">
                        <a:spcBef>
                          <a:spcPts val="0"/>
                        </a:spcBef>
                        <a:spcAft>
                          <a:spcPts val="0"/>
                        </a:spcAft>
                      </a:pPr>
                      <a:r>
                        <a:rPr lang="nb-NO" sz="3300" b="0" i="0" u="none" strike="noStrike" dirty="0">
                          <a:effectLst/>
                          <a:highlight>
                            <a:srgbClr val="F8F8F8"/>
                          </a:highlight>
                          <a:latin typeface="Arial" panose="020B0604020202020204" pitchFamily="34" charset="0"/>
                        </a:rPr>
                        <a:t>Tjenesteområde: Økonomi og organisasjon.</a:t>
                      </a:r>
                    </a:p>
                  </a:txBody>
                  <a:tcPr marL="174625" marR="174625" marT="174625" marB="174625">
                    <a:lnL>
                      <a:noFill/>
                    </a:lnL>
                    <a:lnR>
                      <a:noFill/>
                    </a:lnR>
                    <a:lnT>
                      <a:noFill/>
                    </a:lnT>
                    <a:lnB w="9525" cap="flat" cmpd="sng" algn="ctr">
                      <a:solidFill>
                        <a:srgbClr val="98D2E9"/>
                      </a:solidFill>
                      <a:prstDash val="solid"/>
                      <a:round/>
                      <a:headEnd type="none" w="med" len="med"/>
                      <a:tailEnd type="none" w="med" len="med"/>
                    </a:lnB>
                    <a:solidFill>
                      <a:srgbClr val="F8F8F8"/>
                    </a:solidFill>
                  </a:tcPr>
                </a:tc>
                <a:extLst>
                  <a:ext uri="{0D108BD9-81ED-4DB2-BD59-A6C34878D82A}">
                    <a16:rowId xmlns:a16="http://schemas.microsoft.com/office/drawing/2014/main" val="1700340337"/>
                  </a:ext>
                </a:extLst>
              </a:tr>
            </a:tbl>
          </a:graphicData>
        </a:graphic>
      </p:graphicFrame>
      <p:sp>
        <p:nvSpPr>
          <p:cNvPr id="4" name="Plassholder for dato 3">
            <a:extLst>
              <a:ext uri="{FF2B5EF4-FFF2-40B4-BE49-F238E27FC236}">
                <a16:creationId xmlns:a16="http://schemas.microsoft.com/office/drawing/2014/main" id="{9ED17287-2381-934A-2FC7-DBA0135D748A}"/>
              </a:ext>
            </a:extLst>
          </p:cNvPr>
          <p:cNvSpPr>
            <a:spLocks noGrp="1"/>
          </p:cNvSpPr>
          <p:nvPr>
            <p:ph type="dt" sz="half" idx="10"/>
          </p:nvPr>
        </p:nvSpPr>
        <p:spPr>
          <a:xfrm>
            <a:off x="8509002" y="6182876"/>
            <a:ext cx="911939" cy="365125"/>
          </a:xfrm>
        </p:spPr>
        <p:txBody>
          <a:bodyPr>
            <a:normAutofit/>
          </a:bodyPr>
          <a:lstStyle/>
          <a:p>
            <a:pPr rtl="0">
              <a:spcAft>
                <a:spcPts val="600"/>
              </a:spcAft>
            </a:pPr>
            <a:fld id="{CD591C78-6463-441E-9301-106974C626BB}" type="datetime1">
              <a:rPr lang="nb-NO" noProof="0" smtClean="0"/>
              <a:pPr rtl="0">
                <a:spcAft>
                  <a:spcPts val="600"/>
                </a:spcAft>
              </a:pPr>
              <a:t>11.04.2024</a:t>
            </a:fld>
            <a:endParaRPr lang="nb-NO" noProof="0"/>
          </a:p>
        </p:txBody>
      </p:sp>
      <p:sp>
        <p:nvSpPr>
          <p:cNvPr id="6" name="Plassholder for lysbildenummer 5">
            <a:extLst>
              <a:ext uri="{FF2B5EF4-FFF2-40B4-BE49-F238E27FC236}">
                <a16:creationId xmlns:a16="http://schemas.microsoft.com/office/drawing/2014/main" id="{F334436A-E14A-A545-ADE0-EC1CAE6B7AB3}"/>
              </a:ext>
            </a:extLst>
          </p:cNvPr>
          <p:cNvSpPr>
            <a:spLocks noGrp="1"/>
          </p:cNvSpPr>
          <p:nvPr>
            <p:ph type="sldNum" sz="quarter" idx="12"/>
          </p:nvPr>
        </p:nvSpPr>
        <p:spPr>
          <a:xfrm>
            <a:off x="9894532" y="6182876"/>
            <a:ext cx="683339" cy="365125"/>
          </a:xfrm>
        </p:spPr>
        <p:txBody>
          <a:bodyPr>
            <a:normAutofit/>
          </a:bodyPr>
          <a:lstStyle/>
          <a:p>
            <a:pPr rtl="0">
              <a:spcAft>
                <a:spcPts val="600"/>
              </a:spcAft>
            </a:pPr>
            <a:fld id="{294A09A9-5501-47C1-A89A-A340965A2BE2}" type="slidenum">
              <a:rPr lang="nb-NO" noProof="0" smtClean="0"/>
              <a:pPr rtl="0">
                <a:spcAft>
                  <a:spcPts val="600"/>
                </a:spcAft>
              </a:pPr>
              <a:t>12</a:t>
            </a:fld>
            <a:endParaRPr lang="nb-NO" noProof="0"/>
          </a:p>
        </p:txBody>
      </p:sp>
    </p:spTree>
    <p:extLst>
      <p:ext uri="{BB962C8B-B14F-4D97-AF65-F5344CB8AC3E}">
        <p14:creationId xmlns:p14="http://schemas.microsoft.com/office/powerpoint/2010/main" val="20681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460295B-54B9-4937-90E3-BAB9CE69E30B}"/>
              </a:ext>
            </a:extLst>
          </p:cNvPr>
          <p:cNvSpPr>
            <a:spLocks noGrp="1"/>
          </p:cNvSpPr>
          <p:nvPr>
            <p:ph type="ctrTitle"/>
          </p:nvPr>
        </p:nvSpPr>
        <p:spPr/>
        <p:txBody>
          <a:bodyPr rtlCol="0"/>
          <a:lstStyle/>
          <a:p>
            <a:pPr rtl="0"/>
            <a:r>
              <a:rPr lang="nb-NO" sz="4000" dirty="0"/>
              <a:t>Tiltak for planlegging og oppgradering av bygg / anlegg</a:t>
            </a:r>
          </a:p>
        </p:txBody>
      </p:sp>
    </p:spTree>
    <p:extLst>
      <p:ext uri="{BB962C8B-B14F-4D97-AF65-F5344CB8AC3E}">
        <p14:creationId xmlns:p14="http://schemas.microsoft.com/office/powerpoint/2010/main" val="726734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671ED5A-9CD9-F79F-33F6-B4EBD4AABDB9}"/>
              </a:ext>
            </a:extLst>
          </p:cNvPr>
          <p:cNvSpPr>
            <a:spLocks noGrp="1"/>
          </p:cNvSpPr>
          <p:nvPr>
            <p:ph type="title"/>
          </p:nvPr>
        </p:nvSpPr>
        <p:spPr/>
        <p:txBody>
          <a:bodyPr>
            <a:normAutofit/>
          </a:bodyPr>
          <a:lstStyle/>
          <a:p>
            <a:r>
              <a:rPr lang="nb-NO" dirty="0"/>
              <a:t>Plan- og </a:t>
            </a:r>
            <a:r>
              <a:rPr lang="nb-NO" dirty="0" err="1"/>
              <a:t>byggsaker</a:t>
            </a:r>
            <a:r>
              <a:rPr lang="nb-NO" dirty="0"/>
              <a:t> -  </a:t>
            </a:r>
            <a:br>
              <a:rPr lang="nb-NO" dirty="0"/>
            </a:br>
            <a:r>
              <a:rPr lang="nb-NO" dirty="0"/>
              <a:t>Håndheving av UU-krav</a:t>
            </a:r>
          </a:p>
        </p:txBody>
      </p:sp>
      <p:graphicFrame>
        <p:nvGraphicFramePr>
          <p:cNvPr id="7" name="Plassholder for innhold 6">
            <a:extLst>
              <a:ext uri="{FF2B5EF4-FFF2-40B4-BE49-F238E27FC236}">
                <a16:creationId xmlns:a16="http://schemas.microsoft.com/office/drawing/2014/main" id="{9D645504-F264-7199-19A7-A73DF2901333}"/>
              </a:ext>
            </a:extLst>
          </p:cNvPr>
          <p:cNvGraphicFramePr>
            <a:graphicFrameLocks noGrp="1"/>
          </p:cNvGraphicFramePr>
          <p:nvPr>
            <p:ph idx="1"/>
            <p:extLst>
              <p:ext uri="{D42A27DB-BD31-4B8C-83A1-F6EECF244321}">
                <p14:modId xmlns:p14="http://schemas.microsoft.com/office/powerpoint/2010/main" val="3144247632"/>
              </p:ext>
            </p:extLst>
          </p:nvPr>
        </p:nvGraphicFramePr>
        <p:xfrm>
          <a:off x="677863" y="2716834"/>
          <a:ext cx="8596313" cy="2768946"/>
        </p:xfrm>
        <a:graphic>
          <a:graphicData uri="http://schemas.openxmlformats.org/drawingml/2006/table">
            <a:tbl>
              <a:tblPr/>
              <a:tblGrid>
                <a:gridCol w="4254163">
                  <a:extLst>
                    <a:ext uri="{9D8B030D-6E8A-4147-A177-3AD203B41FA5}">
                      <a16:colId xmlns:a16="http://schemas.microsoft.com/office/drawing/2014/main" val="766203142"/>
                    </a:ext>
                  </a:extLst>
                </a:gridCol>
                <a:gridCol w="4342150">
                  <a:extLst>
                    <a:ext uri="{9D8B030D-6E8A-4147-A177-3AD203B41FA5}">
                      <a16:colId xmlns:a16="http://schemas.microsoft.com/office/drawing/2014/main" val="477036983"/>
                    </a:ext>
                  </a:extLst>
                </a:gridCol>
              </a:tblGrid>
              <a:tr h="2768946">
                <a:tc>
                  <a:txBody>
                    <a:bodyPr/>
                    <a:lstStyle/>
                    <a:p>
                      <a:pPr fontAlgn="t"/>
                      <a:r>
                        <a:rPr lang="nb-NO" sz="3100">
                          <a:effectLst/>
                        </a:rPr>
                        <a:t>Hensynet til universell utforming skal vektlegges i alle plan- og byggesaker.</a:t>
                      </a:r>
                    </a:p>
                    <a:p>
                      <a:pPr fontAlgn="t"/>
                      <a:r>
                        <a:rPr lang="nb-NO" sz="3100">
                          <a:effectLst/>
                        </a:rPr>
                        <a:t> </a:t>
                      </a:r>
                    </a:p>
                  </a:txBody>
                  <a:tcPr marL="164975" marR="164975" marT="164975" marB="164975">
                    <a:lnL>
                      <a:noFill/>
                    </a:lnL>
                    <a:lnR>
                      <a:noFill/>
                    </a:lnR>
                    <a:lnT>
                      <a:noFill/>
                    </a:lnT>
                    <a:lnB w="9525" cap="flat" cmpd="sng" algn="ctr">
                      <a:solidFill>
                        <a:srgbClr val="98D2E9"/>
                      </a:solidFill>
                      <a:prstDash val="solid"/>
                      <a:round/>
                      <a:headEnd type="none" w="med" len="med"/>
                      <a:tailEnd type="none" w="med" len="med"/>
                    </a:lnB>
                    <a:solidFill>
                      <a:srgbClr val="F8F8F8"/>
                    </a:solidFill>
                  </a:tcPr>
                </a:tc>
                <a:tc>
                  <a:txBody>
                    <a:bodyPr/>
                    <a:lstStyle/>
                    <a:p>
                      <a:pPr fontAlgn="t"/>
                      <a:r>
                        <a:rPr lang="nb-NO" sz="3100" dirty="0">
                          <a:effectLst/>
                        </a:rPr>
                        <a:t>Tjenesteområde: By- og samfunns-planlegging i samarbeid med Bymiljø og utbygging.</a:t>
                      </a:r>
                    </a:p>
                  </a:txBody>
                  <a:tcPr marL="164975" marR="164975" marT="164975" marB="164975">
                    <a:lnL>
                      <a:noFill/>
                    </a:lnL>
                    <a:lnR>
                      <a:noFill/>
                    </a:lnR>
                    <a:lnT>
                      <a:noFill/>
                    </a:lnT>
                    <a:lnB w="9525" cap="flat" cmpd="sng" algn="ctr">
                      <a:solidFill>
                        <a:srgbClr val="98D2E9"/>
                      </a:solidFill>
                      <a:prstDash val="solid"/>
                      <a:round/>
                      <a:headEnd type="none" w="med" len="med"/>
                      <a:tailEnd type="none" w="med" len="med"/>
                    </a:lnB>
                    <a:solidFill>
                      <a:srgbClr val="F8F8F8"/>
                    </a:solidFill>
                  </a:tcPr>
                </a:tc>
                <a:extLst>
                  <a:ext uri="{0D108BD9-81ED-4DB2-BD59-A6C34878D82A}">
                    <a16:rowId xmlns:a16="http://schemas.microsoft.com/office/drawing/2014/main" val="3021370776"/>
                  </a:ext>
                </a:extLst>
              </a:tr>
            </a:tbl>
          </a:graphicData>
        </a:graphic>
      </p:graphicFrame>
      <p:sp>
        <p:nvSpPr>
          <p:cNvPr id="4" name="Plassholder for dato 3">
            <a:extLst>
              <a:ext uri="{FF2B5EF4-FFF2-40B4-BE49-F238E27FC236}">
                <a16:creationId xmlns:a16="http://schemas.microsoft.com/office/drawing/2014/main" id="{7CA81382-5CD0-E2BA-95EF-FA35FEEA783E}"/>
              </a:ext>
            </a:extLst>
          </p:cNvPr>
          <p:cNvSpPr>
            <a:spLocks noGrp="1"/>
          </p:cNvSpPr>
          <p:nvPr>
            <p:ph type="dt" sz="half" idx="10"/>
          </p:nvPr>
        </p:nvSpPr>
        <p:spPr/>
        <p:txBody>
          <a:bodyPr>
            <a:normAutofit/>
          </a:bodyPr>
          <a:lstStyle/>
          <a:p>
            <a:pPr rtl="0">
              <a:spcAft>
                <a:spcPts val="600"/>
              </a:spcAft>
            </a:pPr>
            <a:fld id="{CD591C78-6463-441E-9301-106974C626BB}" type="datetime1">
              <a:rPr lang="nb-NO" noProof="0" smtClean="0"/>
              <a:pPr rtl="0">
                <a:spcAft>
                  <a:spcPts val="600"/>
                </a:spcAft>
              </a:pPr>
              <a:t>11.04.2024</a:t>
            </a:fld>
            <a:endParaRPr lang="nb-NO" noProof="0"/>
          </a:p>
        </p:txBody>
      </p:sp>
      <p:sp>
        <p:nvSpPr>
          <p:cNvPr id="6" name="Plassholder for lysbildenummer 5">
            <a:extLst>
              <a:ext uri="{FF2B5EF4-FFF2-40B4-BE49-F238E27FC236}">
                <a16:creationId xmlns:a16="http://schemas.microsoft.com/office/drawing/2014/main" id="{FC04A1E3-B38D-829C-CB32-F47AFAD48CEE}"/>
              </a:ext>
            </a:extLst>
          </p:cNvPr>
          <p:cNvSpPr>
            <a:spLocks noGrp="1"/>
          </p:cNvSpPr>
          <p:nvPr>
            <p:ph type="sldNum" sz="quarter" idx="12"/>
          </p:nvPr>
        </p:nvSpPr>
        <p:spPr/>
        <p:txBody>
          <a:bodyPr>
            <a:normAutofit/>
          </a:bodyPr>
          <a:lstStyle/>
          <a:p>
            <a:pPr rtl="0">
              <a:spcAft>
                <a:spcPts val="600"/>
              </a:spcAft>
            </a:pPr>
            <a:fld id="{294A09A9-5501-47C1-A89A-A340965A2BE2}" type="slidenum">
              <a:rPr lang="nb-NO" noProof="0" smtClean="0"/>
              <a:pPr rtl="0">
                <a:spcAft>
                  <a:spcPts val="600"/>
                </a:spcAft>
              </a:pPr>
              <a:t>14</a:t>
            </a:fld>
            <a:endParaRPr lang="nb-NO" noProof="0"/>
          </a:p>
        </p:txBody>
      </p:sp>
    </p:spTree>
    <p:extLst>
      <p:ext uri="{BB962C8B-B14F-4D97-AF65-F5344CB8AC3E}">
        <p14:creationId xmlns:p14="http://schemas.microsoft.com/office/powerpoint/2010/main" val="24209075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3949A83-139A-3B58-3F7E-7DCEB8D7F508}"/>
              </a:ext>
            </a:extLst>
          </p:cNvPr>
          <p:cNvSpPr>
            <a:spLocks noGrp="1"/>
          </p:cNvSpPr>
          <p:nvPr>
            <p:ph type="title"/>
          </p:nvPr>
        </p:nvSpPr>
        <p:spPr/>
        <p:txBody>
          <a:bodyPr>
            <a:normAutofit/>
          </a:bodyPr>
          <a:lstStyle/>
          <a:p>
            <a:r>
              <a:rPr lang="nb-NO" dirty="0"/>
              <a:t>Plan- og </a:t>
            </a:r>
            <a:r>
              <a:rPr lang="nb-NO" dirty="0" err="1"/>
              <a:t>byggsaker</a:t>
            </a:r>
            <a:r>
              <a:rPr lang="nb-NO" dirty="0"/>
              <a:t> -  </a:t>
            </a:r>
            <a:br>
              <a:rPr lang="nb-NO" dirty="0"/>
            </a:br>
            <a:r>
              <a:rPr lang="nb-NO" dirty="0"/>
              <a:t>Håndheving av UU-krav</a:t>
            </a:r>
          </a:p>
        </p:txBody>
      </p:sp>
      <p:graphicFrame>
        <p:nvGraphicFramePr>
          <p:cNvPr id="7" name="Plassholder for innhold 6">
            <a:extLst>
              <a:ext uri="{FF2B5EF4-FFF2-40B4-BE49-F238E27FC236}">
                <a16:creationId xmlns:a16="http://schemas.microsoft.com/office/drawing/2014/main" id="{74298588-42E7-5A23-3D49-35D9A183EAB3}"/>
              </a:ext>
            </a:extLst>
          </p:cNvPr>
          <p:cNvGraphicFramePr>
            <a:graphicFrameLocks noGrp="1"/>
          </p:cNvGraphicFramePr>
          <p:nvPr>
            <p:ph idx="1"/>
            <p:extLst>
              <p:ext uri="{D42A27DB-BD31-4B8C-83A1-F6EECF244321}">
                <p14:modId xmlns:p14="http://schemas.microsoft.com/office/powerpoint/2010/main" val="3840774377"/>
              </p:ext>
            </p:extLst>
          </p:nvPr>
        </p:nvGraphicFramePr>
        <p:xfrm>
          <a:off x="919994" y="2160588"/>
          <a:ext cx="8112051" cy="3906538"/>
        </p:xfrm>
        <a:graphic>
          <a:graphicData uri="http://schemas.openxmlformats.org/drawingml/2006/table">
            <a:tbl>
              <a:tblPr/>
              <a:tblGrid>
                <a:gridCol w="4155601">
                  <a:extLst>
                    <a:ext uri="{9D8B030D-6E8A-4147-A177-3AD203B41FA5}">
                      <a16:colId xmlns:a16="http://schemas.microsoft.com/office/drawing/2014/main" val="3873585276"/>
                    </a:ext>
                  </a:extLst>
                </a:gridCol>
                <a:gridCol w="3956450">
                  <a:extLst>
                    <a:ext uri="{9D8B030D-6E8A-4147-A177-3AD203B41FA5}">
                      <a16:colId xmlns:a16="http://schemas.microsoft.com/office/drawing/2014/main" val="3660672834"/>
                    </a:ext>
                  </a:extLst>
                </a:gridCol>
              </a:tblGrid>
              <a:tr h="3881437">
                <a:tc>
                  <a:txBody>
                    <a:bodyPr/>
                    <a:lstStyle/>
                    <a:p>
                      <a:pPr fontAlgn="t"/>
                      <a:r>
                        <a:rPr lang="nb-NO" sz="2400">
                          <a:effectLst/>
                          <a:highlight>
                            <a:srgbClr val="FFFFFF"/>
                          </a:highlight>
                        </a:rPr>
                        <a:t>Det skal vurderes hvordan ivaretagelsen av krav til universell utforming i alle plan- og byggesaksprosesser gjøres på en best mulig måte.</a:t>
                      </a:r>
                    </a:p>
                    <a:p>
                      <a:pPr fontAlgn="t"/>
                      <a:r>
                        <a:rPr lang="nb-NO" sz="2400">
                          <a:effectLst/>
                          <a:highlight>
                            <a:srgbClr val="FFFFFF"/>
                          </a:highlight>
                        </a:rPr>
                        <a:t>I tillegg skal det sikres at universell utformede tiltak er ivaretatt i prosjekteringsanvisningene.</a:t>
                      </a:r>
                    </a:p>
                  </a:txBody>
                  <a:tcPr marL="124469" marR="124469" marT="124469" marB="124469">
                    <a:lnL>
                      <a:noFill/>
                    </a:lnL>
                    <a:lnR>
                      <a:noFill/>
                    </a:lnR>
                    <a:lnT>
                      <a:noFill/>
                    </a:lnT>
                    <a:lnB w="9525" cap="flat" cmpd="sng" algn="ctr">
                      <a:solidFill>
                        <a:srgbClr val="98D2E9"/>
                      </a:solidFill>
                      <a:prstDash val="solid"/>
                      <a:round/>
                      <a:headEnd type="none" w="med" len="med"/>
                      <a:tailEnd type="none" w="med" len="med"/>
                    </a:lnB>
                    <a:solidFill>
                      <a:srgbClr val="FFFFFF"/>
                    </a:solidFill>
                  </a:tcPr>
                </a:tc>
                <a:tc>
                  <a:txBody>
                    <a:bodyPr/>
                    <a:lstStyle/>
                    <a:p>
                      <a:pPr fontAlgn="t"/>
                      <a:r>
                        <a:rPr lang="nb-NO" sz="2400" dirty="0">
                          <a:effectLst/>
                          <a:highlight>
                            <a:srgbClr val="FFFFFF"/>
                          </a:highlight>
                        </a:rPr>
                        <a:t>Tjenesteområde: By- og samfunnsplanlegging i samarbeid med Bymiljø og utbygging.</a:t>
                      </a:r>
                    </a:p>
                  </a:txBody>
                  <a:tcPr marL="124469" marR="124469" marT="124469" marB="124469">
                    <a:lnL>
                      <a:noFill/>
                    </a:lnL>
                    <a:lnR>
                      <a:noFill/>
                    </a:lnR>
                    <a:lnT>
                      <a:noFill/>
                    </a:lnT>
                    <a:lnB w="9525" cap="flat" cmpd="sng" algn="ctr">
                      <a:solidFill>
                        <a:srgbClr val="98D2E9"/>
                      </a:solidFill>
                      <a:prstDash val="solid"/>
                      <a:round/>
                      <a:headEnd type="none" w="med" len="med"/>
                      <a:tailEnd type="none" w="med" len="med"/>
                    </a:lnB>
                    <a:solidFill>
                      <a:srgbClr val="FFFFFF"/>
                    </a:solidFill>
                  </a:tcPr>
                </a:tc>
                <a:extLst>
                  <a:ext uri="{0D108BD9-81ED-4DB2-BD59-A6C34878D82A}">
                    <a16:rowId xmlns:a16="http://schemas.microsoft.com/office/drawing/2014/main" val="2158772654"/>
                  </a:ext>
                </a:extLst>
              </a:tr>
            </a:tbl>
          </a:graphicData>
        </a:graphic>
      </p:graphicFrame>
      <p:sp>
        <p:nvSpPr>
          <p:cNvPr id="4" name="Plassholder for dato 3">
            <a:extLst>
              <a:ext uri="{FF2B5EF4-FFF2-40B4-BE49-F238E27FC236}">
                <a16:creationId xmlns:a16="http://schemas.microsoft.com/office/drawing/2014/main" id="{85F2B3AC-4D9A-5C6A-FEA5-DDEBF52002BD}"/>
              </a:ext>
            </a:extLst>
          </p:cNvPr>
          <p:cNvSpPr>
            <a:spLocks noGrp="1"/>
          </p:cNvSpPr>
          <p:nvPr>
            <p:ph type="dt" sz="half" idx="10"/>
          </p:nvPr>
        </p:nvSpPr>
        <p:spPr/>
        <p:txBody>
          <a:bodyPr>
            <a:normAutofit/>
          </a:bodyPr>
          <a:lstStyle/>
          <a:p>
            <a:pPr rtl="0">
              <a:spcAft>
                <a:spcPts val="600"/>
              </a:spcAft>
            </a:pPr>
            <a:fld id="{CD591C78-6463-441E-9301-106974C626BB}" type="datetime1">
              <a:rPr lang="nb-NO" noProof="0" smtClean="0"/>
              <a:pPr rtl="0">
                <a:spcAft>
                  <a:spcPts val="600"/>
                </a:spcAft>
              </a:pPr>
              <a:t>11.04.2024</a:t>
            </a:fld>
            <a:endParaRPr lang="nb-NO" noProof="0"/>
          </a:p>
        </p:txBody>
      </p:sp>
      <p:sp>
        <p:nvSpPr>
          <p:cNvPr id="5" name="Plassholder for bunntekst 4">
            <a:extLst>
              <a:ext uri="{FF2B5EF4-FFF2-40B4-BE49-F238E27FC236}">
                <a16:creationId xmlns:a16="http://schemas.microsoft.com/office/drawing/2014/main" id="{2979E041-0DA6-77E1-5B79-9654711FD698}"/>
              </a:ext>
            </a:extLst>
          </p:cNvPr>
          <p:cNvSpPr>
            <a:spLocks noGrp="1"/>
          </p:cNvSpPr>
          <p:nvPr>
            <p:ph type="ftr" sz="quarter" idx="11"/>
          </p:nvPr>
        </p:nvSpPr>
        <p:spPr/>
        <p:txBody>
          <a:bodyPr>
            <a:normAutofit/>
          </a:bodyPr>
          <a:lstStyle/>
          <a:p>
            <a:pPr rtl="0">
              <a:spcAft>
                <a:spcPts val="600"/>
              </a:spcAft>
            </a:pPr>
            <a:r>
              <a:rPr lang="nb-NO" noProof="0"/>
              <a:t>PRESENTASJONSTITTEL</a:t>
            </a:r>
          </a:p>
        </p:txBody>
      </p:sp>
      <p:sp>
        <p:nvSpPr>
          <p:cNvPr id="6" name="Plassholder for lysbildenummer 5">
            <a:extLst>
              <a:ext uri="{FF2B5EF4-FFF2-40B4-BE49-F238E27FC236}">
                <a16:creationId xmlns:a16="http://schemas.microsoft.com/office/drawing/2014/main" id="{1C45B04B-CEDB-79CC-A371-A60CE5722A3E}"/>
              </a:ext>
            </a:extLst>
          </p:cNvPr>
          <p:cNvSpPr>
            <a:spLocks noGrp="1"/>
          </p:cNvSpPr>
          <p:nvPr>
            <p:ph type="sldNum" sz="quarter" idx="12"/>
          </p:nvPr>
        </p:nvSpPr>
        <p:spPr/>
        <p:txBody>
          <a:bodyPr>
            <a:normAutofit/>
          </a:bodyPr>
          <a:lstStyle/>
          <a:p>
            <a:pPr rtl="0">
              <a:spcAft>
                <a:spcPts val="600"/>
              </a:spcAft>
            </a:pPr>
            <a:fld id="{294A09A9-5501-47C1-A89A-A340965A2BE2}" type="slidenum">
              <a:rPr lang="nb-NO" noProof="0" smtClean="0"/>
              <a:pPr rtl="0">
                <a:spcAft>
                  <a:spcPts val="600"/>
                </a:spcAft>
              </a:pPr>
              <a:t>15</a:t>
            </a:fld>
            <a:endParaRPr lang="nb-NO" noProof="0"/>
          </a:p>
        </p:txBody>
      </p:sp>
    </p:spTree>
    <p:extLst>
      <p:ext uri="{BB962C8B-B14F-4D97-AF65-F5344CB8AC3E}">
        <p14:creationId xmlns:p14="http://schemas.microsoft.com/office/powerpoint/2010/main" val="1333233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997E93D-AF6B-3031-68F5-B8F6043B7873}"/>
              </a:ext>
            </a:extLst>
          </p:cNvPr>
          <p:cNvSpPr>
            <a:spLocks noGrp="1"/>
          </p:cNvSpPr>
          <p:nvPr>
            <p:ph type="title"/>
          </p:nvPr>
        </p:nvSpPr>
        <p:spPr/>
        <p:txBody>
          <a:bodyPr>
            <a:normAutofit/>
          </a:bodyPr>
          <a:lstStyle/>
          <a:p>
            <a:r>
              <a:rPr lang="nb-NO" dirty="0"/>
              <a:t>Plansaker – materialvalg og </a:t>
            </a:r>
            <a:r>
              <a:rPr lang="nb-NO" dirty="0" err="1"/>
              <a:t>fremkommmelighet</a:t>
            </a:r>
            <a:endParaRPr lang="nb-NO" dirty="0"/>
          </a:p>
        </p:txBody>
      </p:sp>
      <p:graphicFrame>
        <p:nvGraphicFramePr>
          <p:cNvPr id="7" name="Plassholder for innhold 6">
            <a:extLst>
              <a:ext uri="{FF2B5EF4-FFF2-40B4-BE49-F238E27FC236}">
                <a16:creationId xmlns:a16="http://schemas.microsoft.com/office/drawing/2014/main" id="{3BF4C3D9-CB14-D355-FF8E-42996B23F26E}"/>
              </a:ext>
            </a:extLst>
          </p:cNvPr>
          <p:cNvGraphicFramePr>
            <a:graphicFrameLocks noGrp="1"/>
          </p:cNvGraphicFramePr>
          <p:nvPr>
            <p:ph idx="1"/>
            <p:extLst>
              <p:ext uri="{D42A27DB-BD31-4B8C-83A1-F6EECF244321}">
                <p14:modId xmlns:p14="http://schemas.microsoft.com/office/powerpoint/2010/main" val="3407738794"/>
              </p:ext>
            </p:extLst>
          </p:nvPr>
        </p:nvGraphicFramePr>
        <p:xfrm>
          <a:off x="677863" y="2327924"/>
          <a:ext cx="8596313" cy="3546766"/>
        </p:xfrm>
        <a:graphic>
          <a:graphicData uri="http://schemas.openxmlformats.org/drawingml/2006/table">
            <a:tbl>
              <a:tblPr/>
              <a:tblGrid>
                <a:gridCol w="4392552">
                  <a:extLst>
                    <a:ext uri="{9D8B030D-6E8A-4147-A177-3AD203B41FA5}">
                      <a16:colId xmlns:a16="http://schemas.microsoft.com/office/drawing/2014/main" val="722711620"/>
                    </a:ext>
                  </a:extLst>
                </a:gridCol>
                <a:gridCol w="4203761">
                  <a:extLst>
                    <a:ext uri="{9D8B030D-6E8A-4147-A177-3AD203B41FA5}">
                      <a16:colId xmlns:a16="http://schemas.microsoft.com/office/drawing/2014/main" val="1871353375"/>
                    </a:ext>
                  </a:extLst>
                </a:gridCol>
              </a:tblGrid>
              <a:tr h="3546766">
                <a:tc>
                  <a:txBody>
                    <a:bodyPr/>
                    <a:lstStyle/>
                    <a:p>
                      <a:pPr algn="l" fontAlgn="t">
                        <a:spcBef>
                          <a:spcPts val="0"/>
                        </a:spcBef>
                        <a:spcAft>
                          <a:spcPts val="0"/>
                        </a:spcAft>
                      </a:pPr>
                      <a:r>
                        <a:rPr lang="nb-NO" sz="3000" b="0" i="0" u="none" strike="noStrike">
                          <a:effectLst/>
                          <a:highlight>
                            <a:srgbClr val="F8F8F8"/>
                          </a:highlight>
                          <a:latin typeface="Arial" panose="020B0604020202020204" pitchFamily="34" charset="0"/>
                        </a:rPr>
                        <a:t>I plansaker skal det sikres at det benyttes materialer som ikke vanskeliggjør fremkommeligheten for mennesker med nedsatt funksjonsevne.</a:t>
                      </a:r>
                    </a:p>
                  </a:txBody>
                  <a:tcPr marL="157326" marR="157326" marT="157326" marB="157326">
                    <a:lnL>
                      <a:noFill/>
                    </a:lnL>
                    <a:lnR>
                      <a:noFill/>
                    </a:lnR>
                    <a:lnT>
                      <a:noFill/>
                    </a:lnT>
                    <a:lnB w="9525" cap="flat" cmpd="sng" algn="ctr">
                      <a:solidFill>
                        <a:srgbClr val="98D2E9"/>
                      </a:solidFill>
                      <a:prstDash val="solid"/>
                      <a:round/>
                      <a:headEnd type="none" w="med" len="med"/>
                      <a:tailEnd type="none" w="med" len="med"/>
                    </a:lnB>
                    <a:solidFill>
                      <a:srgbClr val="F8F8F8"/>
                    </a:solidFill>
                  </a:tcPr>
                </a:tc>
                <a:tc>
                  <a:txBody>
                    <a:bodyPr/>
                    <a:lstStyle/>
                    <a:p>
                      <a:pPr algn="l" fontAlgn="t">
                        <a:spcBef>
                          <a:spcPts val="0"/>
                        </a:spcBef>
                        <a:spcAft>
                          <a:spcPts val="0"/>
                        </a:spcAft>
                      </a:pPr>
                      <a:r>
                        <a:rPr lang="nb-NO" sz="3000" b="0" i="0" u="none" strike="noStrike" dirty="0">
                          <a:effectLst/>
                          <a:highlight>
                            <a:srgbClr val="F8F8F8"/>
                          </a:highlight>
                          <a:latin typeface="Arial" panose="020B0604020202020204" pitchFamily="34" charset="0"/>
                        </a:rPr>
                        <a:t>Tjenesteområde: By- og samfunnsplanlegging.</a:t>
                      </a:r>
                    </a:p>
                  </a:txBody>
                  <a:tcPr marL="157326" marR="157326" marT="157326" marB="157326">
                    <a:lnL>
                      <a:noFill/>
                    </a:lnL>
                    <a:lnR>
                      <a:noFill/>
                    </a:lnR>
                    <a:lnT>
                      <a:noFill/>
                    </a:lnT>
                    <a:lnB w="9525" cap="flat" cmpd="sng" algn="ctr">
                      <a:solidFill>
                        <a:srgbClr val="98D2E9"/>
                      </a:solidFill>
                      <a:prstDash val="solid"/>
                      <a:round/>
                      <a:headEnd type="none" w="med" len="med"/>
                      <a:tailEnd type="none" w="med" len="med"/>
                    </a:lnB>
                    <a:solidFill>
                      <a:srgbClr val="F8F8F8"/>
                    </a:solidFill>
                  </a:tcPr>
                </a:tc>
                <a:extLst>
                  <a:ext uri="{0D108BD9-81ED-4DB2-BD59-A6C34878D82A}">
                    <a16:rowId xmlns:a16="http://schemas.microsoft.com/office/drawing/2014/main" val="3060772271"/>
                  </a:ext>
                </a:extLst>
              </a:tr>
            </a:tbl>
          </a:graphicData>
        </a:graphic>
      </p:graphicFrame>
      <p:sp>
        <p:nvSpPr>
          <p:cNvPr id="4" name="Plassholder for dato 3">
            <a:extLst>
              <a:ext uri="{FF2B5EF4-FFF2-40B4-BE49-F238E27FC236}">
                <a16:creationId xmlns:a16="http://schemas.microsoft.com/office/drawing/2014/main" id="{20E5D5C2-AF92-8A01-6BC1-21318EF5A3BB}"/>
              </a:ext>
            </a:extLst>
          </p:cNvPr>
          <p:cNvSpPr>
            <a:spLocks noGrp="1"/>
          </p:cNvSpPr>
          <p:nvPr>
            <p:ph type="dt" sz="half" idx="10"/>
          </p:nvPr>
        </p:nvSpPr>
        <p:spPr/>
        <p:txBody>
          <a:bodyPr>
            <a:normAutofit/>
          </a:bodyPr>
          <a:lstStyle/>
          <a:p>
            <a:pPr rtl="0">
              <a:spcAft>
                <a:spcPts val="600"/>
              </a:spcAft>
            </a:pPr>
            <a:fld id="{CD591C78-6463-441E-9301-106974C626BB}" type="datetime1">
              <a:rPr lang="nb-NO" noProof="0" smtClean="0"/>
              <a:pPr rtl="0">
                <a:spcAft>
                  <a:spcPts val="600"/>
                </a:spcAft>
              </a:pPr>
              <a:t>11.04.2024</a:t>
            </a:fld>
            <a:endParaRPr lang="nb-NO" noProof="0"/>
          </a:p>
        </p:txBody>
      </p:sp>
      <p:sp>
        <p:nvSpPr>
          <p:cNvPr id="6" name="Plassholder for lysbildenummer 5">
            <a:extLst>
              <a:ext uri="{FF2B5EF4-FFF2-40B4-BE49-F238E27FC236}">
                <a16:creationId xmlns:a16="http://schemas.microsoft.com/office/drawing/2014/main" id="{A5C41590-E565-B3A7-C6F4-1E5308C383D2}"/>
              </a:ext>
            </a:extLst>
          </p:cNvPr>
          <p:cNvSpPr>
            <a:spLocks noGrp="1"/>
          </p:cNvSpPr>
          <p:nvPr>
            <p:ph type="sldNum" sz="quarter" idx="12"/>
          </p:nvPr>
        </p:nvSpPr>
        <p:spPr/>
        <p:txBody>
          <a:bodyPr>
            <a:normAutofit/>
          </a:bodyPr>
          <a:lstStyle/>
          <a:p>
            <a:pPr rtl="0">
              <a:spcAft>
                <a:spcPts val="600"/>
              </a:spcAft>
            </a:pPr>
            <a:fld id="{294A09A9-5501-47C1-A89A-A340965A2BE2}" type="slidenum">
              <a:rPr lang="nb-NO" noProof="0" smtClean="0"/>
              <a:pPr rtl="0">
                <a:spcAft>
                  <a:spcPts val="600"/>
                </a:spcAft>
              </a:pPr>
              <a:t>16</a:t>
            </a:fld>
            <a:endParaRPr lang="nb-NO" noProof="0"/>
          </a:p>
        </p:txBody>
      </p:sp>
    </p:spTree>
    <p:extLst>
      <p:ext uri="{BB962C8B-B14F-4D97-AF65-F5344CB8AC3E}">
        <p14:creationId xmlns:p14="http://schemas.microsoft.com/office/powerpoint/2010/main" val="568504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CE6E857-63E6-44CD-338E-D4F186176256}"/>
              </a:ext>
            </a:extLst>
          </p:cNvPr>
          <p:cNvSpPr>
            <a:spLocks noGrp="1"/>
          </p:cNvSpPr>
          <p:nvPr>
            <p:ph type="title"/>
          </p:nvPr>
        </p:nvSpPr>
        <p:spPr/>
        <p:txBody>
          <a:bodyPr>
            <a:normAutofit/>
          </a:bodyPr>
          <a:lstStyle/>
          <a:p>
            <a:r>
              <a:rPr lang="nb-NO" dirty="0"/>
              <a:t>Dispensasjon</a:t>
            </a:r>
          </a:p>
        </p:txBody>
      </p:sp>
      <p:graphicFrame>
        <p:nvGraphicFramePr>
          <p:cNvPr id="7" name="Plassholder for innhold 6">
            <a:extLst>
              <a:ext uri="{FF2B5EF4-FFF2-40B4-BE49-F238E27FC236}">
                <a16:creationId xmlns:a16="http://schemas.microsoft.com/office/drawing/2014/main" id="{75C6E5DD-8A37-35C9-86EB-C2BEE8036A2B}"/>
              </a:ext>
            </a:extLst>
          </p:cNvPr>
          <p:cNvGraphicFramePr>
            <a:graphicFrameLocks noGrp="1"/>
          </p:cNvGraphicFramePr>
          <p:nvPr>
            <p:ph idx="1"/>
            <p:extLst>
              <p:ext uri="{D42A27DB-BD31-4B8C-83A1-F6EECF244321}">
                <p14:modId xmlns:p14="http://schemas.microsoft.com/office/powerpoint/2010/main" val="3515723359"/>
              </p:ext>
            </p:extLst>
          </p:nvPr>
        </p:nvGraphicFramePr>
        <p:xfrm>
          <a:off x="677863" y="2505423"/>
          <a:ext cx="8596313" cy="3191768"/>
        </p:xfrm>
        <a:graphic>
          <a:graphicData uri="http://schemas.openxmlformats.org/drawingml/2006/table">
            <a:tbl>
              <a:tblPr>
                <a:noFill/>
              </a:tblPr>
              <a:tblGrid>
                <a:gridCol w="4682366">
                  <a:extLst>
                    <a:ext uri="{9D8B030D-6E8A-4147-A177-3AD203B41FA5}">
                      <a16:colId xmlns:a16="http://schemas.microsoft.com/office/drawing/2014/main" val="3257671262"/>
                    </a:ext>
                  </a:extLst>
                </a:gridCol>
                <a:gridCol w="3913947">
                  <a:extLst>
                    <a:ext uri="{9D8B030D-6E8A-4147-A177-3AD203B41FA5}">
                      <a16:colId xmlns:a16="http://schemas.microsoft.com/office/drawing/2014/main" val="552549161"/>
                    </a:ext>
                  </a:extLst>
                </a:gridCol>
              </a:tblGrid>
              <a:tr h="3191768">
                <a:tc>
                  <a:txBody>
                    <a:bodyPr/>
                    <a:lstStyle/>
                    <a:p>
                      <a:pPr fontAlgn="t"/>
                      <a:r>
                        <a:rPr lang="nb-NO" sz="2500" cap="none" spc="0">
                          <a:solidFill>
                            <a:schemeClr val="tx1"/>
                          </a:solidFill>
                          <a:effectLst/>
                          <a:highlight>
                            <a:srgbClr val="FFFFFF"/>
                          </a:highlight>
                        </a:rPr>
                        <a:t>Som hovedregel skal det ikke gis dispensasjon fra krav om universell utforming. Før det blir gitt dispensasjon fra krav om universell utforming må det dokumenteres at andre mulige løsninger er forsøkt</a:t>
                      </a:r>
                    </a:p>
                  </a:txBody>
                  <a:tcPr marL="135889" marR="97063" marT="202215" marB="194127">
                    <a:lnL w="12700" cmpd="sng">
                      <a:noFill/>
                      <a:prstDash val="solid"/>
                    </a:lnL>
                    <a:lnR w="12700" cmpd="sng">
                      <a:noFill/>
                      <a:prstDash val="solid"/>
                    </a:lnR>
                    <a:lnT w="12700" cap="flat" cmpd="sng" algn="ctr">
                      <a:solidFill>
                        <a:schemeClr val="tx1"/>
                      </a:solidFill>
                      <a:prstDash val="solid"/>
                    </a:lnT>
                    <a:lnB w="12700" cmpd="sng">
                      <a:noFill/>
                      <a:prstDash val="solid"/>
                    </a:lnB>
                    <a:noFill/>
                  </a:tcPr>
                </a:tc>
                <a:tc>
                  <a:txBody>
                    <a:bodyPr/>
                    <a:lstStyle/>
                    <a:p>
                      <a:pPr fontAlgn="t"/>
                      <a:r>
                        <a:rPr lang="nb-NO" sz="2500" cap="none" spc="0">
                          <a:solidFill>
                            <a:schemeClr val="tx1"/>
                          </a:solidFill>
                          <a:effectLst/>
                          <a:highlight>
                            <a:srgbClr val="FFFFFF"/>
                          </a:highlight>
                        </a:rPr>
                        <a:t>Tjenesteområde: By- og samfunnsplanlegging.</a:t>
                      </a:r>
                    </a:p>
                  </a:txBody>
                  <a:tcPr marL="135889" marR="97063" marT="202215" marB="194127">
                    <a:lnL w="12700" cmpd="sng">
                      <a:noFill/>
                      <a:prstDash val="solid"/>
                    </a:lnL>
                    <a:lnR w="12700" cmpd="sng">
                      <a:noFill/>
                      <a:prstDash val="solid"/>
                    </a:lnR>
                    <a:lnT w="12700" cap="flat" cmpd="sng" algn="ctr">
                      <a:solidFill>
                        <a:schemeClr val="tx1"/>
                      </a:solidFill>
                      <a:prstDash val="solid"/>
                    </a:lnT>
                    <a:lnB w="12700" cmpd="sng">
                      <a:noFill/>
                      <a:prstDash val="solid"/>
                    </a:lnB>
                    <a:noFill/>
                  </a:tcPr>
                </a:tc>
                <a:extLst>
                  <a:ext uri="{0D108BD9-81ED-4DB2-BD59-A6C34878D82A}">
                    <a16:rowId xmlns:a16="http://schemas.microsoft.com/office/drawing/2014/main" val="2275194327"/>
                  </a:ext>
                </a:extLst>
              </a:tr>
            </a:tbl>
          </a:graphicData>
        </a:graphic>
      </p:graphicFrame>
      <p:sp>
        <p:nvSpPr>
          <p:cNvPr id="4" name="Plassholder for dato 3">
            <a:extLst>
              <a:ext uri="{FF2B5EF4-FFF2-40B4-BE49-F238E27FC236}">
                <a16:creationId xmlns:a16="http://schemas.microsoft.com/office/drawing/2014/main" id="{AFDE559D-F2B7-251D-4C85-54DA442E3E79}"/>
              </a:ext>
            </a:extLst>
          </p:cNvPr>
          <p:cNvSpPr>
            <a:spLocks noGrp="1"/>
          </p:cNvSpPr>
          <p:nvPr>
            <p:ph type="dt" sz="half" idx="10"/>
          </p:nvPr>
        </p:nvSpPr>
        <p:spPr/>
        <p:txBody>
          <a:bodyPr>
            <a:normAutofit/>
          </a:bodyPr>
          <a:lstStyle/>
          <a:p>
            <a:pPr rtl="0">
              <a:spcAft>
                <a:spcPts val="600"/>
              </a:spcAft>
            </a:pPr>
            <a:fld id="{CD591C78-6463-441E-9301-106974C626BB}" type="datetime1">
              <a:rPr lang="nb-NO" noProof="0" smtClean="0"/>
              <a:pPr rtl="0">
                <a:spcAft>
                  <a:spcPts val="600"/>
                </a:spcAft>
              </a:pPr>
              <a:t>11.04.2024</a:t>
            </a:fld>
            <a:endParaRPr lang="nb-NO" noProof="0"/>
          </a:p>
        </p:txBody>
      </p:sp>
      <p:sp>
        <p:nvSpPr>
          <p:cNvPr id="6" name="Plassholder for lysbildenummer 5">
            <a:extLst>
              <a:ext uri="{FF2B5EF4-FFF2-40B4-BE49-F238E27FC236}">
                <a16:creationId xmlns:a16="http://schemas.microsoft.com/office/drawing/2014/main" id="{6714C2DD-C29D-95BB-FB39-1AF2DED82A8C}"/>
              </a:ext>
            </a:extLst>
          </p:cNvPr>
          <p:cNvSpPr>
            <a:spLocks noGrp="1"/>
          </p:cNvSpPr>
          <p:nvPr>
            <p:ph type="sldNum" sz="quarter" idx="12"/>
          </p:nvPr>
        </p:nvSpPr>
        <p:spPr/>
        <p:txBody>
          <a:bodyPr>
            <a:normAutofit/>
          </a:bodyPr>
          <a:lstStyle/>
          <a:p>
            <a:pPr rtl="0">
              <a:spcAft>
                <a:spcPts val="600"/>
              </a:spcAft>
            </a:pPr>
            <a:fld id="{294A09A9-5501-47C1-A89A-A340965A2BE2}" type="slidenum">
              <a:rPr lang="nb-NO" noProof="0" smtClean="0"/>
              <a:pPr rtl="0">
                <a:spcAft>
                  <a:spcPts val="600"/>
                </a:spcAft>
              </a:pPr>
              <a:t>17</a:t>
            </a:fld>
            <a:endParaRPr lang="nb-NO" noProof="0"/>
          </a:p>
        </p:txBody>
      </p:sp>
    </p:spTree>
    <p:extLst>
      <p:ext uri="{BB962C8B-B14F-4D97-AF65-F5344CB8AC3E}">
        <p14:creationId xmlns:p14="http://schemas.microsoft.com/office/powerpoint/2010/main" val="13251872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95245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361267"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25887"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b-NO"/>
          </a:p>
        </p:txBody>
      </p:sp>
      <p:sp>
        <p:nvSpPr>
          <p:cNvPr id="15"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2271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b-NO"/>
          </a:p>
        </p:txBody>
      </p:sp>
      <p:sp>
        <p:nvSpPr>
          <p:cNvPr id="17" name="Isosceles Triangle 16">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22712"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b-NO"/>
          </a:p>
        </p:txBody>
      </p:sp>
      <p:sp>
        <p:nvSpPr>
          <p:cNvPr id="19"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25886"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b-NO"/>
          </a:p>
        </p:txBody>
      </p:sp>
      <p:sp>
        <p:nvSpPr>
          <p:cNvPr id="21" name="Isosceles Triangle 20">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25887"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b-NO"/>
          </a:p>
        </p:txBody>
      </p:sp>
      <p:sp>
        <p:nvSpPr>
          <p:cNvPr id="23" name="Freeform: Shape 22">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8460295B-54B9-4937-90E3-BAB9CE69E30B}"/>
              </a:ext>
            </a:extLst>
          </p:cNvPr>
          <p:cNvSpPr>
            <a:spLocks noGrp="1"/>
          </p:cNvSpPr>
          <p:nvPr>
            <p:ph type="ctrTitle"/>
          </p:nvPr>
        </p:nvSpPr>
        <p:spPr>
          <a:xfrm>
            <a:off x="1554120" y="1020871"/>
            <a:ext cx="6960759" cy="2849671"/>
          </a:xfrm>
        </p:spPr>
        <p:txBody>
          <a:bodyPr rtlCol="0">
            <a:normAutofit/>
          </a:bodyPr>
          <a:lstStyle/>
          <a:p>
            <a:pPr algn="l" rtl="0">
              <a:lnSpc>
                <a:spcPct val="90000"/>
              </a:lnSpc>
            </a:pPr>
            <a:r>
              <a:rPr lang="nb-NO" sz="5100">
                <a:solidFill>
                  <a:srgbClr val="FFFFFF"/>
                </a:solidFill>
              </a:rPr>
              <a:t>Tiltak for planlegging og oppgradering av uteaealer</a:t>
            </a:r>
          </a:p>
        </p:txBody>
      </p:sp>
      <p:sp>
        <p:nvSpPr>
          <p:cNvPr id="25" name="Isosceles Triangle 24">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92146"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4035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C38218BC-639B-9C0A-6C39-83F115169F11}"/>
              </a:ext>
            </a:extLst>
          </p:cNvPr>
          <p:cNvSpPr>
            <a:spLocks noGrp="1"/>
          </p:cNvSpPr>
          <p:nvPr>
            <p:ph type="title"/>
          </p:nvPr>
        </p:nvSpPr>
        <p:spPr>
          <a:xfrm>
            <a:off x="1286933" y="609600"/>
            <a:ext cx="10197494" cy="1099457"/>
          </a:xfrm>
        </p:spPr>
        <p:txBody>
          <a:bodyPr>
            <a:normAutofit/>
          </a:bodyPr>
          <a:lstStyle/>
          <a:p>
            <a:pPr>
              <a:lnSpc>
                <a:spcPct val="90000"/>
              </a:lnSpc>
            </a:pPr>
            <a:r>
              <a:rPr lang="nb-NO"/>
              <a:t>Tilstand på grønnstruktur</a:t>
            </a:r>
            <a:br>
              <a:rPr lang="nb-NO"/>
            </a:br>
            <a:endParaRPr lang="nb-NO"/>
          </a:p>
        </p:txBody>
      </p:sp>
      <p:sp>
        <p:nvSpPr>
          <p:cNvPr id="16" name="Isosceles Triangle 15">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b-NO"/>
          </a:p>
        </p:txBody>
      </p:sp>
      <p:sp>
        <p:nvSpPr>
          <p:cNvPr id="4" name="Plassholder for dato 3">
            <a:extLst>
              <a:ext uri="{FF2B5EF4-FFF2-40B4-BE49-F238E27FC236}">
                <a16:creationId xmlns:a16="http://schemas.microsoft.com/office/drawing/2014/main" id="{19BF2D7A-9EA1-9619-50CD-8E40FE5402DF}"/>
              </a:ext>
            </a:extLst>
          </p:cNvPr>
          <p:cNvSpPr>
            <a:spLocks noGrp="1"/>
          </p:cNvSpPr>
          <p:nvPr>
            <p:ph type="dt" sz="half" idx="10"/>
          </p:nvPr>
        </p:nvSpPr>
        <p:spPr>
          <a:xfrm>
            <a:off x="8509002" y="6182876"/>
            <a:ext cx="911939" cy="365125"/>
          </a:xfrm>
        </p:spPr>
        <p:txBody>
          <a:bodyPr>
            <a:normAutofit/>
          </a:bodyPr>
          <a:lstStyle/>
          <a:p>
            <a:pPr rtl="0">
              <a:spcAft>
                <a:spcPts val="600"/>
              </a:spcAft>
            </a:pPr>
            <a:fld id="{CD591C78-6463-441E-9301-106974C626BB}" type="datetime1">
              <a:rPr lang="nb-NO" noProof="0" smtClean="0"/>
              <a:pPr rtl="0">
                <a:spcAft>
                  <a:spcPts val="600"/>
                </a:spcAft>
              </a:pPr>
              <a:t>11.04.2024</a:t>
            </a:fld>
            <a:endParaRPr lang="nb-NO" noProof="0"/>
          </a:p>
        </p:txBody>
      </p:sp>
      <p:sp>
        <p:nvSpPr>
          <p:cNvPr id="6" name="Plassholder for lysbildenummer 5">
            <a:extLst>
              <a:ext uri="{FF2B5EF4-FFF2-40B4-BE49-F238E27FC236}">
                <a16:creationId xmlns:a16="http://schemas.microsoft.com/office/drawing/2014/main" id="{4E25BFD6-F4C0-4AAA-727E-2404B94F65AD}"/>
              </a:ext>
            </a:extLst>
          </p:cNvPr>
          <p:cNvSpPr>
            <a:spLocks noGrp="1"/>
          </p:cNvSpPr>
          <p:nvPr>
            <p:ph type="sldNum" sz="quarter" idx="12"/>
          </p:nvPr>
        </p:nvSpPr>
        <p:spPr>
          <a:xfrm>
            <a:off x="9894532" y="6182876"/>
            <a:ext cx="683339" cy="365125"/>
          </a:xfrm>
        </p:spPr>
        <p:txBody>
          <a:bodyPr>
            <a:normAutofit/>
          </a:bodyPr>
          <a:lstStyle/>
          <a:p>
            <a:pPr rtl="0">
              <a:spcAft>
                <a:spcPts val="600"/>
              </a:spcAft>
            </a:pPr>
            <a:fld id="{294A09A9-5501-47C1-A89A-A340965A2BE2}" type="slidenum">
              <a:rPr lang="nb-NO" noProof="0" smtClean="0"/>
              <a:pPr rtl="0">
                <a:spcAft>
                  <a:spcPts val="600"/>
                </a:spcAft>
              </a:pPr>
              <a:t>19</a:t>
            </a:fld>
            <a:endParaRPr lang="nb-NO" noProof="0"/>
          </a:p>
        </p:txBody>
      </p:sp>
      <p:sp>
        <p:nvSpPr>
          <p:cNvPr id="18" name="Isosceles Triangle 17">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b-NO"/>
          </a:p>
        </p:txBody>
      </p:sp>
      <p:graphicFrame>
        <p:nvGraphicFramePr>
          <p:cNvPr id="9" name="Plassholder for innhold 8">
            <a:extLst>
              <a:ext uri="{FF2B5EF4-FFF2-40B4-BE49-F238E27FC236}">
                <a16:creationId xmlns:a16="http://schemas.microsoft.com/office/drawing/2014/main" id="{69CC8F32-0445-4FE3-47E6-37C687FC4A3A}"/>
              </a:ext>
            </a:extLst>
          </p:cNvPr>
          <p:cNvGraphicFramePr>
            <a:graphicFrameLocks noGrp="1"/>
          </p:cNvGraphicFramePr>
          <p:nvPr>
            <p:ph idx="1"/>
            <p:extLst>
              <p:ext uri="{D42A27DB-BD31-4B8C-83A1-F6EECF244321}">
                <p14:modId xmlns:p14="http://schemas.microsoft.com/office/powerpoint/2010/main" val="1618349507"/>
              </p:ext>
            </p:extLst>
          </p:nvPr>
        </p:nvGraphicFramePr>
        <p:xfrm>
          <a:off x="2093594" y="2529831"/>
          <a:ext cx="8004811" cy="2930906"/>
        </p:xfrm>
        <a:graphic>
          <a:graphicData uri="http://schemas.openxmlformats.org/drawingml/2006/table">
            <a:tbl>
              <a:tblPr/>
              <a:tblGrid>
                <a:gridCol w="4270164">
                  <a:extLst>
                    <a:ext uri="{9D8B030D-6E8A-4147-A177-3AD203B41FA5}">
                      <a16:colId xmlns:a16="http://schemas.microsoft.com/office/drawing/2014/main" val="3336027185"/>
                    </a:ext>
                  </a:extLst>
                </a:gridCol>
                <a:gridCol w="3734647">
                  <a:extLst>
                    <a:ext uri="{9D8B030D-6E8A-4147-A177-3AD203B41FA5}">
                      <a16:colId xmlns:a16="http://schemas.microsoft.com/office/drawing/2014/main" val="3894312273"/>
                    </a:ext>
                  </a:extLst>
                </a:gridCol>
              </a:tblGrid>
              <a:tr h="2930906">
                <a:tc>
                  <a:txBody>
                    <a:bodyPr/>
                    <a:lstStyle/>
                    <a:p>
                      <a:pPr algn="l" fontAlgn="t">
                        <a:spcBef>
                          <a:spcPts val="0"/>
                        </a:spcBef>
                        <a:spcAft>
                          <a:spcPts val="0"/>
                        </a:spcAft>
                      </a:pPr>
                      <a:r>
                        <a:rPr lang="nb-NO" sz="3300" b="0" i="0" u="none" strike="noStrike">
                          <a:effectLst/>
                          <a:highlight>
                            <a:srgbClr val="F8F8F8"/>
                          </a:highlight>
                          <a:latin typeface="Arial" panose="020B0604020202020204" pitchFamily="34" charset="0"/>
                        </a:rPr>
                        <a:t>Kartlegge universell utformet tilstand for grønnstruktur i Stavanger kommune.</a:t>
                      </a:r>
                    </a:p>
                  </a:txBody>
                  <a:tcPr marL="174625" marR="174625" marT="174625" marB="174625">
                    <a:lnL>
                      <a:noFill/>
                    </a:lnL>
                    <a:lnR>
                      <a:noFill/>
                    </a:lnR>
                    <a:lnT>
                      <a:noFill/>
                    </a:lnT>
                    <a:lnB w="9525" cap="flat" cmpd="sng" algn="ctr">
                      <a:solidFill>
                        <a:srgbClr val="98D2E9"/>
                      </a:solidFill>
                      <a:prstDash val="solid"/>
                      <a:round/>
                      <a:headEnd type="none" w="med" len="med"/>
                      <a:tailEnd type="none" w="med" len="med"/>
                    </a:lnB>
                    <a:solidFill>
                      <a:srgbClr val="F8F8F8"/>
                    </a:solidFill>
                  </a:tcPr>
                </a:tc>
                <a:tc>
                  <a:txBody>
                    <a:bodyPr/>
                    <a:lstStyle/>
                    <a:p>
                      <a:pPr algn="l" fontAlgn="t">
                        <a:spcBef>
                          <a:spcPts val="0"/>
                        </a:spcBef>
                        <a:spcAft>
                          <a:spcPts val="0"/>
                        </a:spcAft>
                      </a:pPr>
                      <a:r>
                        <a:rPr lang="nb-NO" sz="3300" b="0" i="0" u="none" strike="noStrike" dirty="0">
                          <a:effectLst/>
                          <a:highlight>
                            <a:srgbClr val="F8F8F8"/>
                          </a:highlight>
                          <a:latin typeface="Arial" panose="020B0604020202020204" pitchFamily="34" charset="0"/>
                        </a:rPr>
                        <a:t>Tjenesteområde: Bymiljø og utbygging.</a:t>
                      </a:r>
                    </a:p>
                  </a:txBody>
                  <a:tcPr marL="174625" marR="174625" marT="174625" marB="174625">
                    <a:lnL>
                      <a:noFill/>
                    </a:lnL>
                    <a:lnR>
                      <a:noFill/>
                    </a:lnR>
                    <a:lnT>
                      <a:noFill/>
                    </a:lnT>
                    <a:lnB w="9525" cap="flat" cmpd="sng" algn="ctr">
                      <a:solidFill>
                        <a:srgbClr val="98D2E9"/>
                      </a:solidFill>
                      <a:prstDash val="solid"/>
                      <a:round/>
                      <a:headEnd type="none" w="med" len="med"/>
                      <a:tailEnd type="none" w="med" len="med"/>
                    </a:lnB>
                    <a:solidFill>
                      <a:srgbClr val="F8F8F8"/>
                    </a:solidFill>
                  </a:tcPr>
                </a:tc>
                <a:extLst>
                  <a:ext uri="{0D108BD9-81ED-4DB2-BD59-A6C34878D82A}">
                    <a16:rowId xmlns:a16="http://schemas.microsoft.com/office/drawing/2014/main" val="160430833"/>
                  </a:ext>
                </a:extLst>
              </a:tr>
            </a:tbl>
          </a:graphicData>
        </a:graphic>
      </p:graphicFrame>
    </p:spTree>
    <p:extLst>
      <p:ext uri="{BB962C8B-B14F-4D97-AF65-F5344CB8AC3E}">
        <p14:creationId xmlns:p14="http://schemas.microsoft.com/office/powerpoint/2010/main" val="848625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12DF434-28DB-4621-A497-D62C41CE0419}"/>
              </a:ext>
            </a:extLst>
          </p:cNvPr>
          <p:cNvSpPr>
            <a:spLocks noGrp="1"/>
          </p:cNvSpPr>
          <p:nvPr>
            <p:ph type="title"/>
          </p:nvPr>
        </p:nvSpPr>
        <p:spPr/>
        <p:txBody>
          <a:bodyPr rtlCol="0"/>
          <a:lstStyle/>
          <a:p>
            <a:pPr rtl="0"/>
            <a:r>
              <a:rPr lang="nb-NO" dirty="0"/>
              <a:t>Innsatsområder og tiltak</a:t>
            </a:r>
          </a:p>
        </p:txBody>
      </p:sp>
      <p:sp>
        <p:nvSpPr>
          <p:cNvPr id="3" name="Plassholder for innhold 2">
            <a:extLst>
              <a:ext uri="{FF2B5EF4-FFF2-40B4-BE49-F238E27FC236}">
                <a16:creationId xmlns:a16="http://schemas.microsoft.com/office/drawing/2014/main" id="{22788C46-D0BC-4307-AE55-7601A139E7CB}"/>
              </a:ext>
            </a:extLst>
          </p:cNvPr>
          <p:cNvSpPr>
            <a:spLocks noGrp="1"/>
          </p:cNvSpPr>
          <p:nvPr>
            <p:ph idx="1"/>
          </p:nvPr>
        </p:nvSpPr>
        <p:spPr/>
        <p:txBody>
          <a:bodyPr vert="horz" lIns="91440" tIns="45720" rIns="91440" bIns="45720" rtlCol="0" anchor="t">
            <a:normAutofit/>
          </a:bodyPr>
          <a:lstStyle/>
          <a:p>
            <a:pPr rtl="0"/>
            <a:r>
              <a:rPr lang="nb-NO" sz="2400" dirty="0"/>
              <a:t>Tjenester, informasjon og kommunikasjonsteknologi</a:t>
            </a:r>
          </a:p>
          <a:p>
            <a:pPr rtl="0"/>
            <a:r>
              <a:rPr lang="nb-NO" sz="2400" dirty="0"/>
              <a:t>Skaffe og formidle kunnskap</a:t>
            </a:r>
          </a:p>
          <a:p>
            <a:pPr rtl="0"/>
            <a:r>
              <a:rPr lang="nb-NO" sz="2400" dirty="0"/>
              <a:t>Planlegging og oppgradering av bygg / anlegg</a:t>
            </a:r>
          </a:p>
          <a:p>
            <a:pPr rtl="0"/>
            <a:r>
              <a:rPr lang="nb-NO" sz="2400" dirty="0"/>
              <a:t>Planlegging og oppgradering av utearealer</a:t>
            </a:r>
          </a:p>
        </p:txBody>
      </p:sp>
      <p:sp>
        <p:nvSpPr>
          <p:cNvPr id="4" name="Plassholder for dato 3">
            <a:extLst>
              <a:ext uri="{FF2B5EF4-FFF2-40B4-BE49-F238E27FC236}">
                <a16:creationId xmlns:a16="http://schemas.microsoft.com/office/drawing/2014/main" id="{5739303D-13C0-6A41-947A-F998CC47B32E}"/>
              </a:ext>
            </a:extLst>
          </p:cNvPr>
          <p:cNvSpPr>
            <a:spLocks noGrp="1"/>
          </p:cNvSpPr>
          <p:nvPr>
            <p:ph type="dt" sz="half" idx="10"/>
          </p:nvPr>
        </p:nvSpPr>
        <p:spPr/>
        <p:txBody>
          <a:bodyPr rtlCol="0"/>
          <a:lstStyle/>
          <a:p>
            <a:pPr rtl="0"/>
            <a:fld id="{3716BD4B-9EBC-4E5B-8C6D-EDD94E2E6972}" type="datetime1">
              <a:rPr lang="nb-NO" smtClean="0"/>
              <a:t>11.04.2024</a:t>
            </a:fld>
            <a:endParaRPr lang="nb-NO"/>
          </a:p>
        </p:txBody>
      </p:sp>
      <p:sp>
        <p:nvSpPr>
          <p:cNvPr id="6" name="Plassholder for lysbildenummer 5">
            <a:extLst>
              <a:ext uri="{FF2B5EF4-FFF2-40B4-BE49-F238E27FC236}">
                <a16:creationId xmlns:a16="http://schemas.microsoft.com/office/drawing/2014/main" id="{60D470D0-6D64-5E42-9515-048F8779CD5E}"/>
              </a:ext>
            </a:extLst>
          </p:cNvPr>
          <p:cNvSpPr>
            <a:spLocks noGrp="1"/>
          </p:cNvSpPr>
          <p:nvPr>
            <p:ph type="sldNum" sz="quarter" idx="12"/>
          </p:nvPr>
        </p:nvSpPr>
        <p:spPr/>
        <p:txBody>
          <a:bodyPr rtlCol="0"/>
          <a:lstStyle/>
          <a:p>
            <a:pPr rtl="0"/>
            <a:fld id="{294A09A9-5501-47C1-A89A-A340965A2BE2}" type="slidenum">
              <a:rPr lang="nb-NO" smtClean="0"/>
              <a:pPr/>
              <a:t>2</a:t>
            </a:fld>
            <a:endParaRPr lang="nb-NO"/>
          </a:p>
        </p:txBody>
      </p:sp>
    </p:spTree>
    <p:extLst>
      <p:ext uri="{BB962C8B-B14F-4D97-AF65-F5344CB8AC3E}">
        <p14:creationId xmlns:p14="http://schemas.microsoft.com/office/powerpoint/2010/main" val="13256085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7F3017E-1A17-1630-1B4C-0CAAEE9A4BEE}"/>
              </a:ext>
            </a:extLst>
          </p:cNvPr>
          <p:cNvSpPr>
            <a:spLocks noGrp="1"/>
          </p:cNvSpPr>
          <p:nvPr>
            <p:ph type="title"/>
          </p:nvPr>
        </p:nvSpPr>
        <p:spPr>
          <a:xfrm>
            <a:off x="677334" y="609600"/>
            <a:ext cx="8596668" cy="1320800"/>
          </a:xfrm>
        </p:spPr>
        <p:txBody>
          <a:bodyPr>
            <a:normAutofit/>
          </a:bodyPr>
          <a:lstStyle/>
          <a:p>
            <a:r>
              <a:rPr lang="nb-NO" dirty="0"/>
              <a:t>Trygghet i offentlige områder i byens sentrum</a:t>
            </a:r>
          </a:p>
        </p:txBody>
      </p:sp>
      <p:sp>
        <p:nvSpPr>
          <p:cNvPr id="4" name="Plassholder for dato 3">
            <a:extLst>
              <a:ext uri="{FF2B5EF4-FFF2-40B4-BE49-F238E27FC236}">
                <a16:creationId xmlns:a16="http://schemas.microsoft.com/office/drawing/2014/main" id="{1608C4BF-857E-9AF1-9AFB-7D2BD824CD1A}"/>
              </a:ext>
            </a:extLst>
          </p:cNvPr>
          <p:cNvSpPr>
            <a:spLocks noGrp="1"/>
          </p:cNvSpPr>
          <p:nvPr>
            <p:ph type="dt" sz="half" idx="10"/>
          </p:nvPr>
        </p:nvSpPr>
        <p:spPr>
          <a:xfrm>
            <a:off x="7205133" y="6041362"/>
            <a:ext cx="911939" cy="365125"/>
          </a:xfrm>
        </p:spPr>
        <p:txBody>
          <a:bodyPr>
            <a:normAutofit/>
          </a:bodyPr>
          <a:lstStyle/>
          <a:p>
            <a:pPr rtl="0">
              <a:spcAft>
                <a:spcPts val="600"/>
              </a:spcAft>
            </a:pPr>
            <a:fld id="{CD591C78-6463-441E-9301-106974C626BB}" type="datetime1">
              <a:rPr lang="nb-NO" noProof="0" smtClean="0"/>
              <a:pPr rtl="0">
                <a:spcAft>
                  <a:spcPts val="600"/>
                </a:spcAft>
              </a:pPr>
              <a:t>11.04.2024</a:t>
            </a:fld>
            <a:endParaRPr lang="nb-NO" noProof="0"/>
          </a:p>
        </p:txBody>
      </p:sp>
      <p:sp>
        <p:nvSpPr>
          <p:cNvPr id="6" name="Plassholder for lysbildenummer 5">
            <a:extLst>
              <a:ext uri="{FF2B5EF4-FFF2-40B4-BE49-F238E27FC236}">
                <a16:creationId xmlns:a16="http://schemas.microsoft.com/office/drawing/2014/main" id="{29755888-3E8D-E00D-AFEC-6DBE0250F81E}"/>
              </a:ext>
            </a:extLst>
          </p:cNvPr>
          <p:cNvSpPr>
            <a:spLocks noGrp="1"/>
          </p:cNvSpPr>
          <p:nvPr>
            <p:ph type="sldNum" sz="quarter" idx="12"/>
          </p:nvPr>
        </p:nvSpPr>
        <p:spPr>
          <a:xfrm>
            <a:off x="8590663" y="6041362"/>
            <a:ext cx="683339" cy="365125"/>
          </a:xfrm>
        </p:spPr>
        <p:txBody>
          <a:bodyPr>
            <a:normAutofit/>
          </a:bodyPr>
          <a:lstStyle/>
          <a:p>
            <a:pPr rtl="0">
              <a:spcAft>
                <a:spcPts val="600"/>
              </a:spcAft>
            </a:pPr>
            <a:fld id="{294A09A9-5501-47C1-A89A-A340965A2BE2}" type="slidenum">
              <a:rPr lang="nb-NO" noProof="0" smtClean="0"/>
              <a:pPr rtl="0">
                <a:spcAft>
                  <a:spcPts val="600"/>
                </a:spcAft>
              </a:pPr>
              <a:t>20</a:t>
            </a:fld>
            <a:endParaRPr lang="nb-NO" noProof="0"/>
          </a:p>
        </p:txBody>
      </p:sp>
      <p:graphicFrame>
        <p:nvGraphicFramePr>
          <p:cNvPr id="7" name="Plassholder for innhold 6">
            <a:extLst>
              <a:ext uri="{FF2B5EF4-FFF2-40B4-BE49-F238E27FC236}">
                <a16:creationId xmlns:a16="http://schemas.microsoft.com/office/drawing/2014/main" id="{AE61AD91-2D2C-D5CF-BA7E-5E586615DBEC}"/>
              </a:ext>
            </a:extLst>
          </p:cNvPr>
          <p:cNvGraphicFramePr>
            <a:graphicFrameLocks noGrp="1"/>
          </p:cNvGraphicFramePr>
          <p:nvPr>
            <p:ph idx="1"/>
            <p:extLst>
              <p:ext uri="{D42A27DB-BD31-4B8C-83A1-F6EECF244321}">
                <p14:modId xmlns:p14="http://schemas.microsoft.com/office/powerpoint/2010/main" val="2487010867"/>
              </p:ext>
            </p:extLst>
          </p:nvPr>
        </p:nvGraphicFramePr>
        <p:xfrm>
          <a:off x="662473" y="2063377"/>
          <a:ext cx="8611529" cy="2864224"/>
        </p:xfrm>
        <a:graphic>
          <a:graphicData uri="http://schemas.openxmlformats.org/drawingml/2006/table">
            <a:tbl>
              <a:tblPr/>
              <a:tblGrid>
                <a:gridCol w="4165474">
                  <a:extLst>
                    <a:ext uri="{9D8B030D-6E8A-4147-A177-3AD203B41FA5}">
                      <a16:colId xmlns:a16="http://schemas.microsoft.com/office/drawing/2014/main" val="2401385641"/>
                    </a:ext>
                  </a:extLst>
                </a:gridCol>
                <a:gridCol w="4446055">
                  <a:extLst>
                    <a:ext uri="{9D8B030D-6E8A-4147-A177-3AD203B41FA5}">
                      <a16:colId xmlns:a16="http://schemas.microsoft.com/office/drawing/2014/main" val="22896589"/>
                    </a:ext>
                  </a:extLst>
                </a:gridCol>
              </a:tblGrid>
              <a:tr h="2864224">
                <a:tc>
                  <a:txBody>
                    <a:bodyPr/>
                    <a:lstStyle/>
                    <a:p>
                      <a:pPr algn="l" fontAlgn="t">
                        <a:spcBef>
                          <a:spcPts val="0"/>
                        </a:spcBef>
                        <a:spcAft>
                          <a:spcPts val="0"/>
                        </a:spcAft>
                      </a:pPr>
                      <a:r>
                        <a:rPr lang="nb-NO" sz="2800" b="0" i="0" u="none" strike="noStrike" dirty="0">
                          <a:effectLst/>
                          <a:highlight>
                            <a:srgbClr val="FFFFFF"/>
                          </a:highlight>
                          <a:latin typeface="Arial" panose="020B0604020202020204" pitchFamily="34" charset="0"/>
                        </a:rPr>
                        <a:t>Kartlegge opplevd trygghet i de offentlige områdene i Stavanger sentrum.</a:t>
                      </a:r>
                      <a:endParaRPr lang="nb-NO" sz="2800" b="0" i="0" u="none" strike="noStrike" dirty="0">
                        <a:effectLst/>
                        <a:latin typeface="Arial" panose="020B0604020202020204" pitchFamily="34" charset="0"/>
                      </a:endParaRPr>
                    </a:p>
                  </a:txBody>
                  <a:tcPr marL="170652" marR="170652" marT="170652" marB="170652">
                    <a:lnL>
                      <a:noFill/>
                    </a:lnL>
                    <a:lnR>
                      <a:noFill/>
                    </a:lnR>
                    <a:lnT>
                      <a:noFill/>
                    </a:lnT>
                    <a:lnB w="9525" cap="flat" cmpd="sng" algn="ctr">
                      <a:solidFill>
                        <a:srgbClr val="98D2E9"/>
                      </a:solidFill>
                      <a:prstDash val="solid"/>
                      <a:round/>
                      <a:headEnd type="none" w="med" len="med"/>
                      <a:tailEnd type="none" w="med" len="med"/>
                    </a:lnB>
                    <a:noFill/>
                  </a:tcPr>
                </a:tc>
                <a:tc>
                  <a:txBody>
                    <a:bodyPr/>
                    <a:lstStyle/>
                    <a:p>
                      <a:pPr algn="l" fontAlgn="t">
                        <a:spcBef>
                          <a:spcPts val="0"/>
                        </a:spcBef>
                        <a:spcAft>
                          <a:spcPts val="0"/>
                        </a:spcAft>
                      </a:pPr>
                      <a:r>
                        <a:rPr lang="nb-NO" sz="2800" b="0" i="0" u="none" strike="noStrike" dirty="0">
                          <a:effectLst/>
                          <a:highlight>
                            <a:srgbClr val="FFFFFF"/>
                          </a:highlight>
                          <a:latin typeface="Arial" panose="020B0604020202020204" pitchFamily="34" charset="0"/>
                        </a:rPr>
                        <a:t>Tjenesteområde: By- og samfunnsplanlegging og Bymiljø og utbygging.</a:t>
                      </a:r>
                      <a:endParaRPr lang="nb-NO" sz="2800" b="0" i="0" u="none" strike="noStrike" dirty="0">
                        <a:effectLst/>
                        <a:latin typeface="Arial" panose="020B0604020202020204" pitchFamily="34" charset="0"/>
                      </a:endParaRPr>
                    </a:p>
                  </a:txBody>
                  <a:tcPr marL="170652" marR="170652" marT="170652" marB="170652">
                    <a:lnL>
                      <a:noFill/>
                    </a:lnL>
                    <a:lnR>
                      <a:noFill/>
                    </a:lnR>
                    <a:lnT>
                      <a:noFill/>
                    </a:lnT>
                    <a:lnB w="9525" cap="flat" cmpd="sng" algn="ctr">
                      <a:solidFill>
                        <a:srgbClr val="98D2E9"/>
                      </a:solidFill>
                      <a:prstDash val="solid"/>
                      <a:round/>
                      <a:headEnd type="none" w="med" len="med"/>
                      <a:tailEnd type="none" w="med" len="med"/>
                    </a:lnB>
                    <a:noFill/>
                  </a:tcPr>
                </a:tc>
                <a:extLst>
                  <a:ext uri="{0D108BD9-81ED-4DB2-BD59-A6C34878D82A}">
                    <a16:rowId xmlns:a16="http://schemas.microsoft.com/office/drawing/2014/main" val="1458703205"/>
                  </a:ext>
                </a:extLst>
              </a:tr>
            </a:tbl>
          </a:graphicData>
        </a:graphic>
      </p:graphicFrame>
    </p:spTree>
    <p:extLst>
      <p:ext uri="{BB962C8B-B14F-4D97-AF65-F5344CB8AC3E}">
        <p14:creationId xmlns:p14="http://schemas.microsoft.com/office/powerpoint/2010/main" val="3441618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DB99A01-96BC-01A5-5DBA-BCE4654417F1}"/>
              </a:ext>
            </a:extLst>
          </p:cNvPr>
          <p:cNvSpPr>
            <a:spLocks noGrp="1"/>
          </p:cNvSpPr>
          <p:nvPr>
            <p:ph type="title"/>
          </p:nvPr>
        </p:nvSpPr>
        <p:spPr>
          <a:xfrm>
            <a:off x="677334" y="609600"/>
            <a:ext cx="8596668" cy="1320800"/>
          </a:xfrm>
        </p:spPr>
        <p:txBody>
          <a:bodyPr>
            <a:normAutofit/>
          </a:bodyPr>
          <a:lstStyle/>
          <a:p>
            <a:r>
              <a:rPr lang="nb-NO"/>
              <a:t>Forventninger til UU i uteområder og til utemøblering</a:t>
            </a:r>
            <a:endParaRPr lang="nb-NO" dirty="0"/>
          </a:p>
        </p:txBody>
      </p:sp>
      <p:sp>
        <p:nvSpPr>
          <p:cNvPr id="4" name="Plassholder for dato 3">
            <a:extLst>
              <a:ext uri="{FF2B5EF4-FFF2-40B4-BE49-F238E27FC236}">
                <a16:creationId xmlns:a16="http://schemas.microsoft.com/office/drawing/2014/main" id="{2E1D25F9-BB85-27E8-D793-62CE4BD9EFCB}"/>
              </a:ext>
            </a:extLst>
          </p:cNvPr>
          <p:cNvSpPr>
            <a:spLocks noGrp="1"/>
          </p:cNvSpPr>
          <p:nvPr>
            <p:ph type="dt" sz="half" idx="10"/>
          </p:nvPr>
        </p:nvSpPr>
        <p:spPr>
          <a:xfrm>
            <a:off x="7205133" y="6041362"/>
            <a:ext cx="911939" cy="365125"/>
          </a:xfrm>
        </p:spPr>
        <p:txBody>
          <a:bodyPr>
            <a:normAutofit/>
          </a:bodyPr>
          <a:lstStyle/>
          <a:p>
            <a:pPr rtl="0">
              <a:spcAft>
                <a:spcPts val="600"/>
              </a:spcAft>
            </a:pPr>
            <a:fld id="{CD591C78-6463-441E-9301-106974C626BB}" type="datetime1">
              <a:rPr lang="nb-NO" noProof="0" smtClean="0"/>
              <a:pPr rtl="0">
                <a:spcAft>
                  <a:spcPts val="600"/>
                </a:spcAft>
              </a:pPr>
              <a:t>11.04.2024</a:t>
            </a:fld>
            <a:endParaRPr lang="nb-NO" noProof="0"/>
          </a:p>
        </p:txBody>
      </p:sp>
      <p:sp>
        <p:nvSpPr>
          <p:cNvPr id="6" name="Plassholder for lysbildenummer 5">
            <a:extLst>
              <a:ext uri="{FF2B5EF4-FFF2-40B4-BE49-F238E27FC236}">
                <a16:creationId xmlns:a16="http://schemas.microsoft.com/office/drawing/2014/main" id="{C5FF809B-AF5F-E3EE-5042-13BE234E659F}"/>
              </a:ext>
            </a:extLst>
          </p:cNvPr>
          <p:cNvSpPr>
            <a:spLocks noGrp="1"/>
          </p:cNvSpPr>
          <p:nvPr>
            <p:ph type="sldNum" sz="quarter" idx="12"/>
          </p:nvPr>
        </p:nvSpPr>
        <p:spPr>
          <a:xfrm>
            <a:off x="8590663" y="6041362"/>
            <a:ext cx="683339" cy="365125"/>
          </a:xfrm>
        </p:spPr>
        <p:txBody>
          <a:bodyPr>
            <a:normAutofit/>
          </a:bodyPr>
          <a:lstStyle/>
          <a:p>
            <a:pPr rtl="0">
              <a:spcAft>
                <a:spcPts val="600"/>
              </a:spcAft>
            </a:pPr>
            <a:fld id="{294A09A9-5501-47C1-A89A-A340965A2BE2}" type="slidenum">
              <a:rPr lang="nb-NO" noProof="0" smtClean="0"/>
              <a:pPr rtl="0">
                <a:spcAft>
                  <a:spcPts val="600"/>
                </a:spcAft>
              </a:pPr>
              <a:t>21</a:t>
            </a:fld>
            <a:endParaRPr lang="nb-NO" noProof="0"/>
          </a:p>
        </p:txBody>
      </p:sp>
      <p:graphicFrame>
        <p:nvGraphicFramePr>
          <p:cNvPr id="7" name="Plassholder for innhold 6">
            <a:extLst>
              <a:ext uri="{FF2B5EF4-FFF2-40B4-BE49-F238E27FC236}">
                <a16:creationId xmlns:a16="http://schemas.microsoft.com/office/drawing/2014/main" id="{2E96CCD5-7F6D-1083-7A30-21A6175ABBC4}"/>
              </a:ext>
            </a:extLst>
          </p:cNvPr>
          <p:cNvGraphicFramePr>
            <a:graphicFrameLocks noGrp="1"/>
          </p:cNvGraphicFramePr>
          <p:nvPr>
            <p:ph idx="1"/>
            <p:extLst>
              <p:ext uri="{D42A27DB-BD31-4B8C-83A1-F6EECF244321}">
                <p14:modId xmlns:p14="http://schemas.microsoft.com/office/powerpoint/2010/main" val="3679739651"/>
              </p:ext>
            </p:extLst>
          </p:nvPr>
        </p:nvGraphicFramePr>
        <p:xfrm>
          <a:off x="677334" y="1930400"/>
          <a:ext cx="8596313" cy="3579792"/>
        </p:xfrm>
        <a:graphic>
          <a:graphicData uri="http://schemas.openxmlformats.org/drawingml/2006/table">
            <a:tbl>
              <a:tblPr/>
              <a:tblGrid>
                <a:gridCol w="4288558">
                  <a:extLst>
                    <a:ext uri="{9D8B030D-6E8A-4147-A177-3AD203B41FA5}">
                      <a16:colId xmlns:a16="http://schemas.microsoft.com/office/drawing/2014/main" val="412129124"/>
                    </a:ext>
                  </a:extLst>
                </a:gridCol>
                <a:gridCol w="4307755">
                  <a:extLst>
                    <a:ext uri="{9D8B030D-6E8A-4147-A177-3AD203B41FA5}">
                      <a16:colId xmlns:a16="http://schemas.microsoft.com/office/drawing/2014/main" val="66694023"/>
                    </a:ext>
                  </a:extLst>
                </a:gridCol>
              </a:tblGrid>
              <a:tr h="3416035">
                <a:tc>
                  <a:txBody>
                    <a:bodyPr/>
                    <a:lstStyle/>
                    <a:p>
                      <a:pPr algn="l" fontAlgn="t">
                        <a:spcBef>
                          <a:spcPts val="0"/>
                        </a:spcBef>
                        <a:spcAft>
                          <a:spcPts val="0"/>
                        </a:spcAft>
                      </a:pPr>
                      <a:r>
                        <a:rPr lang="nb-NO" sz="2700" b="0" i="0" u="none" strike="noStrike">
                          <a:effectLst/>
                          <a:highlight>
                            <a:srgbClr val="F8F8F8"/>
                          </a:highlight>
                          <a:latin typeface="Arial" panose="020B0604020202020204" pitchFamily="34" charset="0"/>
                        </a:rPr>
                        <a:t>Utarbeide et notat om forventinger til universell utforming for uteområder og utemøblering til bruk til utforming av offentlige uteområder. Dette notatet skal inkluderes i anbudsfase.</a:t>
                      </a:r>
                    </a:p>
                  </a:txBody>
                  <a:tcPr marL="143976" marR="143976" marT="143976" marB="143976">
                    <a:lnL>
                      <a:noFill/>
                    </a:lnL>
                    <a:lnR>
                      <a:noFill/>
                    </a:lnR>
                    <a:lnT>
                      <a:noFill/>
                    </a:lnT>
                    <a:lnB w="9525" cap="flat" cmpd="sng" algn="ctr">
                      <a:solidFill>
                        <a:srgbClr val="98D2E9"/>
                      </a:solidFill>
                      <a:prstDash val="solid"/>
                      <a:round/>
                      <a:headEnd type="none" w="med" len="med"/>
                      <a:tailEnd type="none" w="med" len="med"/>
                    </a:lnB>
                    <a:solidFill>
                      <a:srgbClr val="F8F8F8"/>
                    </a:solidFill>
                  </a:tcPr>
                </a:tc>
                <a:tc>
                  <a:txBody>
                    <a:bodyPr/>
                    <a:lstStyle/>
                    <a:p>
                      <a:pPr algn="l" fontAlgn="t">
                        <a:spcBef>
                          <a:spcPts val="0"/>
                        </a:spcBef>
                        <a:spcAft>
                          <a:spcPts val="0"/>
                        </a:spcAft>
                      </a:pPr>
                      <a:r>
                        <a:rPr lang="nb-NO" sz="2700" b="0" i="0" u="none" strike="noStrike" dirty="0">
                          <a:effectLst/>
                          <a:highlight>
                            <a:srgbClr val="F8F8F8"/>
                          </a:highlight>
                          <a:latin typeface="Arial" panose="020B0604020202020204" pitchFamily="34" charset="0"/>
                        </a:rPr>
                        <a:t>Tjenesteområde: Bymiljø og utbygging.</a:t>
                      </a:r>
                    </a:p>
                  </a:txBody>
                  <a:tcPr marL="143976" marR="143976" marT="143976" marB="143976">
                    <a:lnL>
                      <a:noFill/>
                    </a:lnL>
                    <a:lnR>
                      <a:noFill/>
                    </a:lnR>
                    <a:lnT>
                      <a:noFill/>
                    </a:lnT>
                    <a:lnB w="9525" cap="flat" cmpd="sng" algn="ctr">
                      <a:solidFill>
                        <a:srgbClr val="98D2E9"/>
                      </a:solidFill>
                      <a:prstDash val="solid"/>
                      <a:round/>
                      <a:headEnd type="none" w="med" len="med"/>
                      <a:tailEnd type="none" w="med" len="med"/>
                    </a:lnB>
                    <a:solidFill>
                      <a:srgbClr val="F8F8F8"/>
                    </a:solidFill>
                  </a:tcPr>
                </a:tc>
                <a:extLst>
                  <a:ext uri="{0D108BD9-81ED-4DB2-BD59-A6C34878D82A}">
                    <a16:rowId xmlns:a16="http://schemas.microsoft.com/office/drawing/2014/main" val="1529096996"/>
                  </a:ext>
                </a:extLst>
              </a:tr>
            </a:tbl>
          </a:graphicData>
        </a:graphic>
      </p:graphicFrame>
    </p:spTree>
    <p:extLst>
      <p:ext uri="{BB962C8B-B14F-4D97-AF65-F5344CB8AC3E}">
        <p14:creationId xmlns:p14="http://schemas.microsoft.com/office/powerpoint/2010/main" val="4055976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0BB67BD-6241-8F1F-753F-223FE2467381}"/>
              </a:ext>
            </a:extLst>
          </p:cNvPr>
          <p:cNvSpPr>
            <a:spLocks noGrp="1"/>
          </p:cNvSpPr>
          <p:nvPr>
            <p:ph type="title"/>
          </p:nvPr>
        </p:nvSpPr>
        <p:spPr/>
        <p:txBody>
          <a:bodyPr/>
          <a:lstStyle/>
          <a:p>
            <a:r>
              <a:rPr lang="nb-NO" dirty="0"/>
              <a:t>Offentlige uteområder</a:t>
            </a:r>
          </a:p>
        </p:txBody>
      </p:sp>
      <p:sp>
        <p:nvSpPr>
          <p:cNvPr id="3" name="Plassholder for innhold 2">
            <a:extLst>
              <a:ext uri="{FF2B5EF4-FFF2-40B4-BE49-F238E27FC236}">
                <a16:creationId xmlns:a16="http://schemas.microsoft.com/office/drawing/2014/main" id="{8B915877-8355-0110-054B-260B794FE2AF}"/>
              </a:ext>
            </a:extLst>
          </p:cNvPr>
          <p:cNvSpPr>
            <a:spLocks noGrp="1"/>
          </p:cNvSpPr>
          <p:nvPr>
            <p:ph idx="1"/>
          </p:nvPr>
        </p:nvSpPr>
        <p:spPr>
          <a:xfrm>
            <a:off x="677334" y="1488613"/>
            <a:ext cx="7346993" cy="4119085"/>
          </a:xfrm>
        </p:spPr>
        <p:txBody>
          <a:bodyPr>
            <a:noAutofit/>
          </a:bodyPr>
          <a:lstStyle/>
          <a:p>
            <a:r>
              <a:rPr lang="nb-NO" sz="2800" b="0" i="0" dirty="0">
                <a:solidFill>
                  <a:srgbClr val="000000"/>
                </a:solidFill>
                <a:effectLst/>
                <a:highlight>
                  <a:srgbClr val="FFFFFF"/>
                </a:highlight>
                <a:latin typeface="TT Norms Pro"/>
              </a:rPr>
              <a:t>Utarbeide en veileder til bruk i forbindelse med utformingen av offentlige uteområder der veilederen sier noe om hvilke type uteområder skal tilpasses ulike brukergrupper, og hvor stor grad av det planlagte uteområde som skal være  universelt utformet. Veilederen skal også si noe om hvilke avvik som eventuelt er tillatt.</a:t>
            </a:r>
          </a:p>
          <a:p>
            <a:r>
              <a:rPr lang="nb-NO" sz="2800" b="0" i="0" dirty="0">
                <a:solidFill>
                  <a:srgbClr val="000000"/>
                </a:solidFill>
                <a:effectLst/>
                <a:highlight>
                  <a:srgbClr val="F8F8F8"/>
                </a:highlight>
                <a:latin typeface="TT Norms Pro"/>
              </a:rPr>
              <a:t>Sikre at det avsettes nok areal til universelt utformet uteområder i reguleringssaker.</a:t>
            </a:r>
            <a:endParaRPr lang="nb-NO" sz="2800" dirty="0"/>
          </a:p>
        </p:txBody>
      </p:sp>
      <p:sp>
        <p:nvSpPr>
          <p:cNvPr id="4" name="Plassholder for dato 3">
            <a:extLst>
              <a:ext uri="{FF2B5EF4-FFF2-40B4-BE49-F238E27FC236}">
                <a16:creationId xmlns:a16="http://schemas.microsoft.com/office/drawing/2014/main" id="{E83EDFCE-0858-DCFE-ED55-A927E018FC19}"/>
              </a:ext>
            </a:extLst>
          </p:cNvPr>
          <p:cNvSpPr>
            <a:spLocks noGrp="1"/>
          </p:cNvSpPr>
          <p:nvPr>
            <p:ph type="dt" sz="half" idx="10"/>
          </p:nvPr>
        </p:nvSpPr>
        <p:spPr/>
        <p:txBody>
          <a:bodyPr/>
          <a:lstStyle/>
          <a:p>
            <a:pPr rtl="0"/>
            <a:fld id="{CD591C78-6463-441E-9301-106974C626BB}" type="datetime1">
              <a:rPr lang="nb-NO" noProof="0" smtClean="0"/>
              <a:t>11.04.2024</a:t>
            </a:fld>
            <a:endParaRPr lang="nb-NO" noProof="0"/>
          </a:p>
        </p:txBody>
      </p:sp>
      <p:sp>
        <p:nvSpPr>
          <p:cNvPr id="6" name="Plassholder for lysbildenummer 5">
            <a:extLst>
              <a:ext uri="{FF2B5EF4-FFF2-40B4-BE49-F238E27FC236}">
                <a16:creationId xmlns:a16="http://schemas.microsoft.com/office/drawing/2014/main" id="{CF7F6F75-B60C-12C8-97F3-7A29E488615D}"/>
              </a:ext>
            </a:extLst>
          </p:cNvPr>
          <p:cNvSpPr>
            <a:spLocks noGrp="1"/>
          </p:cNvSpPr>
          <p:nvPr>
            <p:ph type="sldNum" sz="quarter" idx="12"/>
          </p:nvPr>
        </p:nvSpPr>
        <p:spPr/>
        <p:txBody>
          <a:bodyPr/>
          <a:lstStyle/>
          <a:p>
            <a:pPr rtl="0"/>
            <a:fld id="{294A09A9-5501-47C1-A89A-A340965A2BE2}" type="slidenum">
              <a:rPr lang="nb-NO" noProof="0" smtClean="0"/>
              <a:pPr rtl="0"/>
              <a:t>22</a:t>
            </a:fld>
            <a:endParaRPr lang="nb-NO" noProof="0"/>
          </a:p>
        </p:txBody>
      </p:sp>
    </p:spTree>
    <p:extLst>
      <p:ext uri="{BB962C8B-B14F-4D97-AF65-F5344CB8AC3E}">
        <p14:creationId xmlns:p14="http://schemas.microsoft.com/office/powerpoint/2010/main" val="5374708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1F55C9D-4258-51A1-EB8B-08437CDBBD6F}"/>
              </a:ext>
            </a:extLst>
          </p:cNvPr>
          <p:cNvSpPr>
            <a:spLocks noGrp="1"/>
          </p:cNvSpPr>
          <p:nvPr>
            <p:ph type="title"/>
          </p:nvPr>
        </p:nvSpPr>
        <p:spPr/>
        <p:txBody>
          <a:bodyPr/>
          <a:lstStyle/>
          <a:p>
            <a:r>
              <a:rPr lang="nb-NO" dirty="0"/>
              <a:t>Tilgjengelighet på arrangement</a:t>
            </a:r>
          </a:p>
        </p:txBody>
      </p:sp>
      <p:sp>
        <p:nvSpPr>
          <p:cNvPr id="3" name="Plassholder for innhold 2">
            <a:extLst>
              <a:ext uri="{FF2B5EF4-FFF2-40B4-BE49-F238E27FC236}">
                <a16:creationId xmlns:a16="http://schemas.microsoft.com/office/drawing/2014/main" id="{E6765A71-FBE2-C596-F78D-8CC1B25E3ECF}"/>
              </a:ext>
            </a:extLst>
          </p:cNvPr>
          <p:cNvSpPr>
            <a:spLocks noGrp="1"/>
          </p:cNvSpPr>
          <p:nvPr>
            <p:ph idx="1"/>
          </p:nvPr>
        </p:nvSpPr>
        <p:spPr>
          <a:xfrm>
            <a:off x="677334" y="2160589"/>
            <a:ext cx="4715760" cy="2336765"/>
          </a:xfrm>
        </p:spPr>
        <p:txBody>
          <a:bodyPr>
            <a:noAutofit/>
          </a:bodyPr>
          <a:lstStyle/>
          <a:p>
            <a:r>
              <a:rPr lang="nb-NO" sz="2800" b="0" i="0" dirty="0">
                <a:solidFill>
                  <a:srgbClr val="000000"/>
                </a:solidFill>
                <a:effectLst/>
                <a:highlight>
                  <a:srgbClr val="F8F8F8"/>
                </a:highlight>
                <a:latin typeface="TT Norms Pro"/>
              </a:rPr>
              <a:t>Sikre at universell utforming ivaretas i den planlagte revideringen av Arrangementshåndboken for Stavanger kommune.</a:t>
            </a:r>
            <a:endParaRPr lang="nb-NO" sz="2800" dirty="0"/>
          </a:p>
        </p:txBody>
      </p:sp>
      <p:sp>
        <p:nvSpPr>
          <p:cNvPr id="4" name="Plassholder for dato 3">
            <a:extLst>
              <a:ext uri="{FF2B5EF4-FFF2-40B4-BE49-F238E27FC236}">
                <a16:creationId xmlns:a16="http://schemas.microsoft.com/office/drawing/2014/main" id="{8583FB87-5543-85F8-AD3F-6071C95FA4EB}"/>
              </a:ext>
            </a:extLst>
          </p:cNvPr>
          <p:cNvSpPr>
            <a:spLocks noGrp="1"/>
          </p:cNvSpPr>
          <p:nvPr>
            <p:ph type="dt" sz="half" idx="10"/>
          </p:nvPr>
        </p:nvSpPr>
        <p:spPr/>
        <p:txBody>
          <a:bodyPr/>
          <a:lstStyle/>
          <a:p>
            <a:pPr rtl="0"/>
            <a:fld id="{CD591C78-6463-441E-9301-106974C626BB}" type="datetime1">
              <a:rPr lang="nb-NO" noProof="0" smtClean="0"/>
              <a:t>11.04.2024</a:t>
            </a:fld>
            <a:endParaRPr lang="nb-NO" noProof="0"/>
          </a:p>
        </p:txBody>
      </p:sp>
      <p:sp>
        <p:nvSpPr>
          <p:cNvPr id="6" name="Plassholder for lysbildenummer 5">
            <a:extLst>
              <a:ext uri="{FF2B5EF4-FFF2-40B4-BE49-F238E27FC236}">
                <a16:creationId xmlns:a16="http://schemas.microsoft.com/office/drawing/2014/main" id="{59CF93A6-1782-ED4C-4269-0303FDF2FE0E}"/>
              </a:ext>
            </a:extLst>
          </p:cNvPr>
          <p:cNvSpPr>
            <a:spLocks noGrp="1"/>
          </p:cNvSpPr>
          <p:nvPr>
            <p:ph type="sldNum" sz="quarter" idx="12"/>
          </p:nvPr>
        </p:nvSpPr>
        <p:spPr/>
        <p:txBody>
          <a:bodyPr/>
          <a:lstStyle/>
          <a:p>
            <a:pPr rtl="0"/>
            <a:fld id="{294A09A9-5501-47C1-A89A-A340965A2BE2}" type="slidenum">
              <a:rPr lang="nb-NO" noProof="0" smtClean="0"/>
              <a:pPr rtl="0"/>
              <a:t>23</a:t>
            </a:fld>
            <a:endParaRPr lang="nb-NO" noProof="0"/>
          </a:p>
        </p:txBody>
      </p:sp>
    </p:spTree>
    <p:extLst>
      <p:ext uri="{BB962C8B-B14F-4D97-AF65-F5344CB8AC3E}">
        <p14:creationId xmlns:p14="http://schemas.microsoft.com/office/powerpoint/2010/main" val="6429445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9FAE308-3076-43DB-B834-DA0B0AE19AF9}"/>
              </a:ext>
            </a:extLst>
          </p:cNvPr>
          <p:cNvSpPr>
            <a:spLocks noGrp="1"/>
          </p:cNvSpPr>
          <p:nvPr>
            <p:ph type="ctrTitle"/>
          </p:nvPr>
        </p:nvSpPr>
        <p:spPr>
          <a:xfrm>
            <a:off x="648651" y="1536787"/>
            <a:ext cx="7608941" cy="1096899"/>
          </a:xfrm>
        </p:spPr>
        <p:txBody>
          <a:bodyPr rtlCol="0"/>
          <a:lstStyle/>
          <a:p>
            <a:pPr rtl="0"/>
            <a:r>
              <a:rPr lang="nb-NO" dirty="0"/>
              <a:t>Tusen takk</a:t>
            </a:r>
          </a:p>
        </p:txBody>
      </p:sp>
      <p:sp>
        <p:nvSpPr>
          <p:cNvPr id="3" name="Plassholder for innhold 2">
            <a:extLst>
              <a:ext uri="{FF2B5EF4-FFF2-40B4-BE49-F238E27FC236}">
                <a16:creationId xmlns:a16="http://schemas.microsoft.com/office/drawing/2014/main" id="{BABC2CE0-8806-4B2A-A10A-32984D317434}"/>
              </a:ext>
            </a:extLst>
          </p:cNvPr>
          <p:cNvSpPr>
            <a:spLocks noGrp="1"/>
          </p:cNvSpPr>
          <p:nvPr>
            <p:ph type="subTitle" idx="1"/>
          </p:nvPr>
        </p:nvSpPr>
        <p:spPr>
          <a:xfrm>
            <a:off x="1507067" y="3467670"/>
            <a:ext cx="7766936" cy="1096899"/>
          </a:xfrm>
        </p:spPr>
        <p:txBody>
          <a:bodyPr rtlCol="0">
            <a:normAutofit/>
          </a:bodyPr>
          <a:lstStyle/>
          <a:p>
            <a:pPr rtl="0"/>
            <a:r>
              <a:rPr lang="nb-NO" dirty="0"/>
              <a:t>			                                                                Tomas Nesheim</a:t>
            </a:r>
          </a:p>
          <a:p>
            <a:pPr rtl="0"/>
            <a:r>
              <a:rPr lang="nb-NO" dirty="0"/>
              <a:t>						                                    </a:t>
            </a:r>
            <a:r>
              <a:rPr lang="nb-NO" dirty="0">
                <a:hlinkClick r:id="rId3"/>
              </a:rPr>
              <a:t>tnesheim@online.no</a:t>
            </a:r>
            <a:r>
              <a:rPr lang="nb-NO" dirty="0"/>
              <a:t>	                                    	</a:t>
            </a:r>
          </a:p>
        </p:txBody>
      </p:sp>
    </p:spTree>
    <p:extLst>
      <p:ext uri="{BB962C8B-B14F-4D97-AF65-F5344CB8AC3E}">
        <p14:creationId xmlns:p14="http://schemas.microsoft.com/office/powerpoint/2010/main" val="1052622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785E75A-A2B5-8D91-C19D-0F80DD55DDE0}"/>
              </a:ext>
            </a:extLst>
          </p:cNvPr>
          <p:cNvSpPr>
            <a:spLocks noGrp="1"/>
          </p:cNvSpPr>
          <p:nvPr>
            <p:ph type="title"/>
          </p:nvPr>
        </p:nvSpPr>
        <p:spPr>
          <a:xfrm>
            <a:off x="1286933" y="609600"/>
            <a:ext cx="10197494" cy="1099457"/>
          </a:xfrm>
        </p:spPr>
        <p:txBody>
          <a:bodyPr>
            <a:normAutofit fontScale="90000"/>
          </a:bodyPr>
          <a:lstStyle/>
          <a:p>
            <a:r>
              <a:rPr lang="nb-NO" sz="3600" dirty="0"/>
              <a:t>Tiltak for tjenester, informasjon og kommunikasjonsteknologi</a:t>
            </a:r>
            <a:endParaRPr lang="nb-NO" dirty="0"/>
          </a:p>
        </p:txBody>
      </p:sp>
      <p:graphicFrame>
        <p:nvGraphicFramePr>
          <p:cNvPr id="7" name="Plassholder for innhold 6">
            <a:extLst>
              <a:ext uri="{FF2B5EF4-FFF2-40B4-BE49-F238E27FC236}">
                <a16:creationId xmlns:a16="http://schemas.microsoft.com/office/drawing/2014/main" id="{CFD2E32E-794A-C4A6-FDAC-B073B90B3337}"/>
              </a:ext>
            </a:extLst>
          </p:cNvPr>
          <p:cNvGraphicFramePr>
            <a:graphicFrameLocks noGrp="1"/>
          </p:cNvGraphicFramePr>
          <p:nvPr>
            <p:ph idx="1"/>
            <p:extLst>
              <p:ext uri="{D42A27DB-BD31-4B8C-83A1-F6EECF244321}">
                <p14:modId xmlns:p14="http://schemas.microsoft.com/office/powerpoint/2010/main" val="3016269501"/>
              </p:ext>
            </p:extLst>
          </p:nvPr>
        </p:nvGraphicFramePr>
        <p:xfrm>
          <a:off x="1286933" y="1734211"/>
          <a:ext cx="6297612" cy="3932888"/>
        </p:xfrm>
        <a:graphic>
          <a:graphicData uri="http://schemas.openxmlformats.org/drawingml/2006/table">
            <a:tbl>
              <a:tblPr/>
              <a:tblGrid>
                <a:gridCol w="3050097">
                  <a:extLst>
                    <a:ext uri="{9D8B030D-6E8A-4147-A177-3AD203B41FA5}">
                      <a16:colId xmlns:a16="http://schemas.microsoft.com/office/drawing/2014/main" val="2612687931"/>
                    </a:ext>
                  </a:extLst>
                </a:gridCol>
                <a:gridCol w="3247515">
                  <a:extLst>
                    <a:ext uri="{9D8B030D-6E8A-4147-A177-3AD203B41FA5}">
                      <a16:colId xmlns:a16="http://schemas.microsoft.com/office/drawing/2014/main" val="2988584192"/>
                    </a:ext>
                  </a:extLst>
                </a:gridCol>
              </a:tblGrid>
              <a:tr h="3932888">
                <a:tc>
                  <a:txBody>
                    <a:bodyPr/>
                    <a:lstStyle/>
                    <a:p>
                      <a:pPr fontAlgn="t"/>
                      <a:endParaRPr lang="nb-NO" sz="3300" dirty="0">
                        <a:effectLst/>
                        <a:highlight>
                          <a:srgbClr val="FFFFFF"/>
                        </a:highlight>
                      </a:endParaRPr>
                    </a:p>
                  </a:txBody>
                  <a:tcPr marL="174625" marR="174625" marT="174625" marB="174625">
                    <a:lnL>
                      <a:noFill/>
                    </a:lnL>
                    <a:lnR>
                      <a:noFill/>
                    </a:lnR>
                    <a:lnT>
                      <a:noFill/>
                    </a:lnT>
                    <a:lnB w="9525" cap="flat" cmpd="sng" algn="ctr">
                      <a:solidFill>
                        <a:srgbClr val="98D2E9"/>
                      </a:solidFill>
                      <a:prstDash val="solid"/>
                      <a:round/>
                      <a:headEnd type="none" w="med" len="med"/>
                      <a:tailEnd type="none" w="med" len="med"/>
                    </a:lnB>
                    <a:solidFill>
                      <a:srgbClr val="FFFFFF"/>
                    </a:solidFill>
                  </a:tcPr>
                </a:tc>
                <a:tc>
                  <a:txBody>
                    <a:bodyPr/>
                    <a:lstStyle/>
                    <a:p>
                      <a:pPr fontAlgn="t"/>
                      <a:endParaRPr lang="nb-NO" sz="3300" dirty="0">
                        <a:effectLst/>
                        <a:highlight>
                          <a:srgbClr val="FFFFFF"/>
                        </a:highlight>
                      </a:endParaRPr>
                    </a:p>
                  </a:txBody>
                  <a:tcPr marL="174625" marR="174625" marT="174625" marB="174625">
                    <a:lnL>
                      <a:noFill/>
                    </a:lnL>
                    <a:lnR>
                      <a:noFill/>
                    </a:lnR>
                    <a:lnT>
                      <a:noFill/>
                    </a:lnT>
                    <a:lnB w="9525" cap="flat" cmpd="sng" algn="ctr">
                      <a:solidFill>
                        <a:srgbClr val="98D2E9"/>
                      </a:solidFill>
                      <a:prstDash val="solid"/>
                      <a:round/>
                      <a:headEnd type="none" w="med" len="med"/>
                      <a:tailEnd type="none" w="med" len="med"/>
                    </a:lnB>
                    <a:solidFill>
                      <a:srgbClr val="FFFFFF"/>
                    </a:solidFill>
                  </a:tcPr>
                </a:tc>
                <a:extLst>
                  <a:ext uri="{0D108BD9-81ED-4DB2-BD59-A6C34878D82A}">
                    <a16:rowId xmlns:a16="http://schemas.microsoft.com/office/drawing/2014/main" val="2168175790"/>
                  </a:ext>
                </a:extLst>
              </a:tr>
            </a:tbl>
          </a:graphicData>
        </a:graphic>
      </p:graphicFrame>
      <p:sp>
        <p:nvSpPr>
          <p:cNvPr id="4" name="Plassholder for dato 3">
            <a:extLst>
              <a:ext uri="{FF2B5EF4-FFF2-40B4-BE49-F238E27FC236}">
                <a16:creationId xmlns:a16="http://schemas.microsoft.com/office/drawing/2014/main" id="{E7F13E16-7E16-99E1-41A1-EEFB970ADA10}"/>
              </a:ext>
            </a:extLst>
          </p:cNvPr>
          <p:cNvSpPr>
            <a:spLocks noGrp="1"/>
          </p:cNvSpPr>
          <p:nvPr>
            <p:ph type="dt" sz="half" idx="10"/>
          </p:nvPr>
        </p:nvSpPr>
        <p:spPr>
          <a:xfrm>
            <a:off x="8509002" y="6182876"/>
            <a:ext cx="911939" cy="365125"/>
          </a:xfrm>
        </p:spPr>
        <p:txBody>
          <a:bodyPr>
            <a:normAutofit/>
          </a:bodyPr>
          <a:lstStyle/>
          <a:p>
            <a:pPr rtl="0">
              <a:spcAft>
                <a:spcPts val="600"/>
              </a:spcAft>
            </a:pPr>
            <a:fld id="{CD591C78-6463-441E-9301-106974C626BB}" type="datetime1">
              <a:rPr lang="nb-NO" noProof="0" smtClean="0"/>
              <a:pPr rtl="0">
                <a:spcAft>
                  <a:spcPts val="600"/>
                </a:spcAft>
              </a:pPr>
              <a:t>11.04.2024</a:t>
            </a:fld>
            <a:endParaRPr lang="nb-NO" noProof="0"/>
          </a:p>
        </p:txBody>
      </p:sp>
      <p:sp>
        <p:nvSpPr>
          <p:cNvPr id="6" name="Plassholder for lysbildenummer 5">
            <a:extLst>
              <a:ext uri="{FF2B5EF4-FFF2-40B4-BE49-F238E27FC236}">
                <a16:creationId xmlns:a16="http://schemas.microsoft.com/office/drawing/2014/main" id="{34076EC4-8702-B852-A863-F851451E4AED}"/>
              </a:ext>
            </a:extLst>
          </p:cNvPr>
          <p:cNvSpPr>
            <a:spLocks noGrp="1"/>
          </p:cNvSpPr>
          <p:nvPr>
            <p:ph type="sldNum" sz="quarter" idx="12"/>
          </p:nvPr>
        </p:nvSpPr>
        <p:spPr>
          <a:xfrm>
            <a:off x="9894532" y="6182876"/>
            <a:ext cx="683339" cy="365125"/>
          </a:xfrm>
        </p:spPr>
        <p:txBody>
          <a:bodyPr>
            <a:normAutofit/>
          </a:bodyPr>
          <a:lstStyle/>
          <a:p>
            <a:pPr rtl="0">
              <a:spcAft>
                <a:spcPts val="600"/>
              </a:spcAft>
            </a:pPr>
            <a:fld id="{294A09A9-5501-47C1-A89A-A340965A2BE2}" type="slidenum">
              <a:rPr lang="nb-NO" noProof="0" smtClean="0"/>
              <a:pPr rtl="0">
                <a:spcAft>
                  <a:spcPts val="600"/>
                </a:spcAft>
              </a:pPr>
              <a:t>3</a:t>
            </a:fld>
            <a:endParaRPr lang="nb-NO" noProof="0"/>
          </a:p>
        </p:txBody>
      </p:sp>
      <p:graphicFrame>
        <p:nvGraphicFramePr>
          <p:cNvPr id="3" name="Tabell 2">
            <a:extLst>
              <a:ext uri="{FF2B5EF4-FFF2-40B4-BE49-F238E27FC236}">
                <a16:creationId xmlns:a16="http://schemas.microsoft.com/office/drawing/2014/main" id="{0622F89A-14B9-44BD-DD3C-DE6BBDD40761}"/>
              </a:ext>
            </a:extLst>
          </p:cNvPr>
          <p:cNvGraphicFramePr>
            <a:graphicFrameLocks noGrp="1"/>
          </p:cNvGraphicFramePr>
          <p:nvPr>
            <p:extLst>
              <p:ext uri="{D42A27DB-BD31-4B8C-83A1-F6EECF244321}">
                <p14:modId xmlns:p14="http://schemas.microsoft.com/office/powerpoint/2010/main" val="1343629"/>
              </p:ext>
            </p:extLst>
          </p:nvPr>
        </p:nvGraphicFramePr>
        <p:xfrm>
          <a:off x="1286933" y="1709057"/>
          <a:ext cx="6485467" cy="3932888"/>
        </p:xfrm>
        <a:graphic>
          <a:graphicData uri="http://schemas.openxmlformats.org/drawingml/2006/table">
            <a:tbl>
              <a:tblPr firstRow="1" bandRow="1">
                <a:noFill/>
              </a:tblPr>
              <a:tblGrid>
                <a:gridCol w="2691725">
                  <a:extLst>
                    <a:ext uri="{9D8B030D-6E8A-4147-A177-3AD203B41FA5}">
                      <a16:colId xmlns:a16="http://schemas.microsoft.com/office/drawing/2014/main" val="3753124692"/>
                    </a:ext>
                  </a:extLst>
                </a:gridCol>
                <a:gridCol w="3793742">
                  <a:extLst>
                    <a:ext uri="{9D8B030D-6E8A-4147-A177-3AD203B41FA5}">
                      <a16:colId xmlns:a16="http://schemas.microsoft.com/office/drawing/2014/main" val="3014161879"/>
                    </a:ext>
                  </a:extLst>
                </a:gridCol>
              </a:tblGrid>
              <a:tr h="819136">
                <a:tc>
                  <a:txBody>
                    <a:bodyPr/>
                    <a:lstStyle/>
                    <a:p>
                      <a:pPr fontAlgn="t"/>
                      <a:r>
                        <a:rPr lang="nb-NO" sz="2100" b="1" cap="all" spc="60" dirty="0">
                          <a:solidFill>
                            <a:schemeClr val="tx1"/>
                          </a:solidFill>
                          <a:effectLst/>
                          <a:highlight>
                            <a:srgbClr val="FFFFFF"/>
                          </a:highlight>
                        </a:rPr>
                        <a:t>Tiltak - beskrivelse</a:t>
                      </a:r>
                    </a:p>
                  </a:txBody>
                  <a:tcPr marL="247730" marR="247730" marT="161586" marB="161586" anchor="b">
                    <a:lnL w="12700" cmpd="sng">
                      <a:noFill/>
                    </a:lnL>
                    <a:lnR w="12700" cmpd="sng">
                      <a:noFill/>
                    </a:lnR>
                    <a:lnT w="12700" cmpd="sng">
                      <a:noFill/>
                    </a:lnT>
                    <a:lnB w="38100" cmpd="sng">
                      <a:noFill/>
                    </a:lnB>
                    <a:noFill/>
                  </a:tcPr>
                </a:tc>
                <a:tc>
                  <a:txBody>
                    <a:bodyPr/>
                    <a:lstStyle/>
                    <a:p>
                      <a:pPr fontAlgn="t"/>
                      <a:r>
                        <a:rPr lang="nb-NO" sz="2100" b="1" cap="all" spc="60" dirty="0">
                          <a:solidFill>
                            <a:schemeClr val="tx1"/>
                          </a:solidFill>
                          <a:effectLst/>
                          <a:highlight>
                            <a:srgbClr val="FFFFFF"/>
                          </a:highlight>
                        </a:rPr>
                        <a:t>Hovedansvar</a:t>
                      </a:r>
                    </a:p>
                  </a:txBody>
                  <a:tcPr marL="247730" marR="247730" marT="161586" marB="161586" anchor="b">
                    <a:lnL w="12700" cmpd="sng">
                      <a:noFill/>
                    </a:lnL>
                    <a:lnR w="12700" cmpd="sng">
                      <a:noFill/>
                    </a:lnR>
                    <a:lnT w="12700" cmpd="sng">
                      <a:noFill/>
                    </a:lnT>
                    <a:lnB w="38100" cmpd="sng">
                      <a:noFill/>
                    </a:lnB>
                    <a:noFill/>
                  </a:tcPr>
                </a:tc>
                <a:extLst>
                  <a:ext uri="{0D108BD9-81ED-4DB2-BD59-A6C34878D82A}">
                    <a16:rowId xmlns:a16="http://schemas.microsoft.com/office/drawing/2014/main" val="2025432629"/>
                  </a:ext>
                </a:extLst>
              </a:tr>
              <a:tr h="2525337">
                <a:tc>
                  <a:txBody>
                    <a:bodyPr/>
                    <a:lstStyle/>
                    <a:p>
                      <a:pPr fontAlgn="t"/>
                      <a:r>
                        <a:rPr lang="nb-NO" sz="2800" cap="none" spc="0" dirty="0">
                          <a:solidFill>
                            <a:schemeClr val="tx1"/>
                          </a:solidFill>
                          <a:effectLst/>
                        </a:rPr>
                        <a:t>Videreføre opplæring i klarspråk for ansatte i kommunen.</a:t>
                      </a:r>
                    </a:p>
                    <a:p>
                      <a:pPr fontAlgn="t"/>
                      <a:r>
                        <a:rPr lang="nb-NO" sz="2800" cap="none" spc="0" dirty="0">
                          <a:solidFill>
                            <a:schemeClr val="tx1"/>
                          </a:solidFill>
                          <a:effectLst/>
                        </a:rPr>
                        <a:t> </a:t>
                      </a:r>
                    </a:p>
                  </a:txBody>
                  <a:tcPr marL="247730" marR="247730" marT="247730" marB="161586">
                    <a:lnL w="12700" cmpd="sng">
                      <a:noFill/>
                      <a:prstDash val="solid"/>
                    </a:lnL>
                    <a:lnR w="12700" cmpd="sng">
                      <a:noFill/>
                      <a:prstDash val="solid"/>
                    </a:lnR>
                    <a:lnT w="38100" cmpd="sng">
                      <a:noFill/>
                    </a:lnT>
                    <a:lnB w="12700" cap="flat" cmpd="sng" algn="ctr">
                      <a:noFill/>
                      <a:prstDash val="solid"/>
                    </a:lnB>
                    <a:noFill/>
                  </a:tcPr>
                </a:tc>
                <a:tc>
                  <a:txBody>
                    <a:bodyPr/>
                    <a:lstStyle/>
                    <a:p>
                      <a:pPr fontAlgn="t"/>
                      <a:r>
                        <a:rPr lang="nb-NO" sz="2800" cap="none" spc="0" dirty="0">
                          <a:solidFill>
                            <a:schemeClr val="tx1"/>
                          </a:solidFill>
                          <a:effectLst/>
                        </a:rPr>
                        <a:t>Tjenesteområde: Innbygger og samfunnskontakt.</a:t>
                      </a:r>
                    </a:p>
                    <a:p>
                      <a:pPr fontAlgn="t"/>
                      <a:endParaRPr lang="nb-NO" sz="2800" cap="none" spc="0" dirty="0">
                        <a:solidFill>
                          <a:schemeClr val="tx1"/>
                        </a:solidFill>
                        <a:effectLst/>
                      </a:endParaRPr>
                    </a:p>
                  </a:txBody>
                  <a:tcPr marL="247730" marR="247730" marT="247730" marB="161586">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3355156890"/>
                  </a:ext>
                </a:extLst>
              </a:tr>
            </a:tbl>
          </a:graphicData>
        </a:graphic>
      </p:graphicFrame>
    </p:spTree>
    <p:extLst>
      <p:ext uri="{BB962C8B-B14F-4D97-AF65-F5344CB8AC3E}">
        <p14:creationId xmlns:p14="http://schemas.microsoft.com/office/powerpoint/2010/main" val="4082844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5E225DD-5853-E13D-C8CA-1201E2BEE6F9}"/>
              </a:ext>
            </a:extLst>
          </p:cNvPr>
          <p:cNvSpPr>
            <a:spLocks noGrp="1"/>
          </p:cNvSpPr>
          <p:nvPr>
            <p:ph type="title"/>
          </p:nvPr>
        </p:nvSpPr>
        <p:spPr>
          <a:xfrm>
            <a:off x="1286933" y="609600"/>
            <a:ext cx="10197494" cy="1099457"/>
          </a:xfrm>
        </p:spPr>
        <p:txBody>
          <a:bodyPr>
            <a:normAutofit/>
          </a:bodyPr>
          <a:lstStyle/>
          <a:p>
            <a:r>
              <a:rPr lang="nb-NO"/>
              <a:t>UU og digitale flater</a:t>
            </a:r>
            <a:endParaRPr lang="nb-NO" dirty="0"/>
          </a:p>
        </p:txBody>
      </p:sp>
      <p:graphicFrame>
        <p:nvGraphicFramePr>
          <p:cNvPr id="10" name="Plassholder for innhold 9">
            <a:extLst>
              <a:ext uri="{FF2B5EF4-FFF2-40B4-BE49-F238E27FC236}">
                <a16:creationId xmlns:a16="http://schemas.microsoft.com/office/drawing/2014/main" id="{DF159CE9-82F1-F951-3ED6-BD213F762B2A}"/>
              </a:ext>
            </a:extLst>
          </p:cNvPr>
          <p:cNvGraphicFramePr>
            <a:graphicFrameLocks noGrp="1"/>
          </p:cNvGraphicFramePr>
          <p:nvPr>
            <p:ph idx="1"/>
            <p:extLst>
              <p:ext uri="{D42A27DB-BD31-4B8C-83A1-F6EECF244321}">
                <p14:modId xmlns:p14="http://schemas.microsoft.com/office/powerpoint/2010/main" val="3550612600"/>
              </p:ext>
            </p:extLst>
          </p:nvPr>
        </p:nvGraphicFramePr>
        <p:xfrm>
          <a:off x="1313603" y="2026911"/>
          <a:ext cx="9564794" cy="3936746"/>
        </p:xfrm>
        <a:graphic>
          <a:graphicData uri="http://schemas.openxmlformats.org/drawingml/2006/table">
            <a:tbl>
              <a:tblPr/>
              <a:tblGrid>
                <a:gridCol w="5224780">
                  <a:extLst>
                    <a:ext uri="{9D8B030D-6E8A-4147-A177-3AD203B41FA5}">
                      <a16:colId xmlns:a16="http://schemas.microsoft.com/office/drawing/2014/main" val="261765611"/>
                    </a:ext>
                  </a:extLst>
                </a:gridCol>
                <a:gridCol w="4340014">
                  <a:extLst>
                    <a:ext uri="{9D8B030D-6E8A-4147-A177-3AD203B41FA5}">
                      <a16:colId xmlns:a16="http://schemas.microsoft.com/office/drawing/2014/main" val="201999013"/>
                    </a:ext>
                  </a:extLst>
                </a:gridCol>
              </a:tblGrid>
              <a:tr h="3936746">
                <a:tc>
                  <a:txBody>
                    <a:bodyPr/>
                    <a:lstStyle/>
                    <a:p>
                      <a:pPr fontAlgn="t"/>
                      <a:r>
                        <a:rPr lang="nb-NO" sz="2800" dirty="0">
                          <a:effectLst/>
                          <a:highlight>
                            <a:srgbClr val="FFFFFF"/>
                          </a:highlight>
                        </a:rPr>
                        <a:t>Kommunens digitale løsninger skal kunne brukes av alle.</a:t>
                      </a:r>
                    </a:p>
                    <a:p>
                      <a:pPr fontAlgn="t"/>
                      <a:r>
                        <a:rPr lang="nb-NO" sz="2800" dirty="0">
                          <a:effectLst/>
                          <a:highlight>
                            <a:srgbClr val="FFFFFF"/>
                          </a:highlight>
                        </a:rPr>
                        <a:t>Alle relevante systemer skal ha tilgjengelighetserklæring.</a:t>
                      </a:r>
                    </a:p>
                    <a:p>
                      <a:pPr fontAlgn="t"/>
                      <a:r>
                        <a:rPr lang="nb-NO" sz="2800" dirty="0">
                          <a:effectLst/>
                          <a:highlight>
                            <a:srgbClr val="FFFFFF"/>
                          </a:highlight>
                        </a:rPr>
                        <a:t> </a:t>
                      </a:r>
                    </a:p>
                  </a:txBody>
                  <a:tcPr marL="174625" marR="174625" marT="174625" marB="174625">
                    <a:lnL>
                      <a:noFill/>
                    </a:lnL>
                    <a:lnR>
                      <a:noFill/>
                    </a:lnR>
                    <a:lnT>
                      <a:noFill/>
                    </a:lnT>
                    <a:lnB w="9525" cap="flat" cmpd="sng" algn="ctr">
                      <a:solidFill>
                        <a:srgbClr val="98D2E9"/>
                      </a:solidFill>
                      <a:prstDash val="solid"/>
                      <a:round/>
                      <a:headEnd type="none" w="med" len="med"/>
                      <a:tailEnd type="none" w="med" len="med"/>
                    </a:lnB>
                    <a:solidFill>
                      <a:srgbClr val="FFFFFF"/>
                    </a:solidFill>
                  </a:tcPr>
                </a:tc>
                <a:tc>
                  <a:txBody>
                    <a:bodyPr/>
                    <a:lstStyle/>
                    <a:p>
                      <a:pPr fontAlgn="t"/>
                      <a:r>
                        <a:rPr lang="nb-NO" sz="2800" dirty="0">
                          <a:effectLst/>
                          <a:highlight>
                            <a:srgbClr val="FFFFFF"/>
                          </a:highlight>
                        </a:rPr>
                        <a:t>Tjenesteområde: Innbygger og samfunnskontakt og Innovasjon og </a:t>
                      </a:r>
                      <a:r>
                        <a:rPr lang="nb-NO" sz="2800" dirty="0" err="1">
                          <a:effectLst/>
                          <a:highlight>
                            <a:srgbClr val="FFFFFF"/>
                          </a:highlight>
                        </a:rPr>
                        <a:t>st</a:t>
                      </a:r>
                      <a:endParaRPr lang="nb-NO" sz="2800" dirty="0">
                        <a:effectLst/>
                        <a:highlight>
                          <a:srgbClr val="FFFFFF"/>
                        </a:highlight>
                      </a:endParaRPr>
                    </a:p>
                  </a:txBody>
                  <a:tcPr marL="174625" marR="174625" marT="174625" marB="174625">
                    <a:lnL>
                      <a:noFill/>
                    </a:lnL>
                    <a:lnR>
                      <a:noFill/>
                    </a:lnR>
                    <a:lnT>
                      <a:noFill/>
                    </a:lnT>
                    <a:lnB w="9525" cap="flat" cmpd="sng" algn="ctr">
                      <a:solidFill>
                        <a:srgbClr val="98D2E9"/>
                      </a:solidFill>
                      <a:prstDash val="solid"/>
                      <a:round/>
                      <a:headEnd type="none" w="med" len="med"/>
                      <a:tailEnd type="none" w="med" len="med"/>
                    </a:lnB>
                    <a:solidFill>
                      <a:srgbClr val="FFFFFF"/>
                    </a:solidFill>
                  </a:tcPr>
                </a:tc>
                <a:extLst>
                  <a:ext uri="{0D108BD9-81ED-4DB2-BD59-A6C34878D82A}">
                    <a16:rowId xmlns:a16="http://schemas.microsoft.com/office/drawing/2014/main" val="3601042470"/>
                  </a:ext>
                </a:extLst>
              </a:tr>
            </a:tbl>
          </a:graphicData>
        </a:graphic>
      </p:graphicFrame>
      <p:sp>
        <p:nvSpPr>
          <p:cNvPr id="4" name="Plassholder for dato 3">
            <a:extLst>
              <a:ext uri="{FF2B5EF4-FFF2-40B4-BE49-F238E27FC236}">
                <a16:creationId xmlns:a16="http://schemas.microsoft.com/office/drawing/2014/main" id="{8B9F8A23-316C-57C6-5BD6-B56280865291}"/>
              </a:ext>
            </a:extLst>
          </p:cNvPr>
          <p:cNvSpPr>
            <a:spLocks noGrp="1"/>
          </p:cNvSpPr>
          <p:nvPr>
            <p:ph type="dt" sz="half" idx="10"/>
          </p:nvPr>
        </p:nvSpPr>
        <p:spPr>
          <a:xfrm>
            <a:off x="8509002" y="6182876"/>
            <a:ext cx="911939" cy="365125"/>
          </a:xfrm>
        </p:spPr>
        <p:txBody>
          <a:bodyPr>
            <a:normAutofit/>
          </a:bodyPr>
          <a:lstStyle/>
          <a:p>
            <a:pPr rtl="0">
              <a:spcAft>
                <a:spcPts val="600"/>
              </a:spcAft>
            </a:pPr>
            <a:fld id="{CD591C78-6463-441E-9301-106974C626BB}" type="datetime1">
              <a:rPr lang="nb-NO" noProof="0" smtClean="0"/>
              <a:pPr rtl="0">
                <a:spcAft>
                  <a:spcPts val="600"/>
                </a:spcAft>
              </a:pPr>
              <a:t>11.04.2024</a:t>
            </a:fld>
            <a:endParaRPr lang="nb-NO" noProof="0"/>
          </a:p>
        </p:txBody>
      </p:sp>
      <p:sp>
        <p:nvSpPr>
          <p:cNvPr id="6" name="Plassholder for lysbildenummer 5">
            <a:extLst>
              <a:ext uri="{FF2B5EF4-FFF2-40B4-BE49-F238E27FC236}">
                <a16:creationId xmlns:a16="http://schemas.microsoft.com/office/drawing/2014/main" id="{0AAB8B2F-236D-9162-88FB-B39B03923946}"/>
              </a:ext>
            </a:extLst>
          </p:cNvPr>
          <p:cNvSpPr>
            <a:spLocks noGrp="1"/>
          </p:cNvSpPr>
          <p:nvPr>
            <p:ph type="sldNum" sz="quarter" idx="12"/>
          </p:nvPr>
        </p:nvSpPr>
        <p:spPr>
          <a:xfrm>
            <a:off x="9894532" y="6182876"/>
            <a:ext cx="683339" cy="365125"/>
          </a:xfrm>
        </p:spPr>
        <p:txBody>
          <a:bodyPr>
            <a:normAutofit/>
          </a:bodyPr>
          <a:lstStyle/>
          <a:p>
            <a:pPr rtl="0">
              <a:spcAft>
                <a:spcPts val="600"/>
              </a:spcAft>
            </a:pPr>
            <a:fld id="{294A09A9-5501-47C1-A89A-A340965A2BE2}" type="slidenum">
              <a:rPr lang="nb-NO" noProof="0" smtClean="0"/>
              <a:pPr rtl="0">
                <a:spcAft>
                  <a:spcPts val="600"/>
                </a:spcAft>
              </a:pPr>
              <a:t>4</a:t>
            </a:fld>
            <a:endParaRPr lang="nb-NO" noProof="0"/>
          </a:p>
        </p:txBody>
      </p:sp>
    </p:spTree>
    <p:extLst>
      <p:ext uri="{BB962C8B-B14F-4D97-AF65-F5344CB8AC3E}">
        <p14:creationId xmlns:p14="http://schemas.microsoft.com/office/powerpoint/2010/main" val="409662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785E75A-A2B5-8D91-C19D-0F80DD55DDE0}"/>
              </a:ext>
            </a:extLst>
          </p:cNvPr>
          <p:cNvSpPr>
            <a:spLocks noGrp="1"/>
          </p:cNvSpPr>
          <p:nvPr>
            <p:ph type="title"/>
          </p:nvPr>
        </p:nvSpPr>
        <p:spPr>
          <a:xfrm>
            <a:off x="1286933" y="609600"/>
            <a:ext cx="10197494" cy="1099457"/>
          </a:xfrm>
        </p:spPr>
        <p:txBody>
          <a:bodyPr>
            <a:normAutofit/>
          </a:bodyPr>
          <a:lstStyle/>
          <a:p>
            <a:r>
              <a:rPr lang="nb-NO" dirty="0"/>
              <a:t>Informasjon til innbyggerne</a:t>
            </a:r>
          </a:p>
        </p:txBody>
      </p:sp>
      <p:graphicFrame>
        <p:nvGraphicFramePr>
          <p:cNvPr id="7" name="Plassholder for innhold 6">
            <a:extLst>
              <a:ext uri="{FF2B5EF4-FFF2-40B4-BE49-F238E27FC236}">
                <a16:creationId xmlns:a16="http://schemas.microsoft.com/office/drawing/2014/main" id="{CFD2E32E-794A-C4A6-FDAC-B073B90B3337}"/>
              </a:ext>
            </a:extLst>
          </p:cNvPr>
          <p:cNvGraphicFramePr>
            <a:graphicFrameLocks noGrp="1"/>
          </p:cNvGraphicFramePr>
          <p:nvPr>
            <p:ph idx="1"/>
            <p:extLst>
              <p:ext uri="{D42A27DB-BD31-4B8C-83A1-F6EECF244321}">
                <p14:modId xmlns:p14="http://schemas.microsoft.com/office/powerpoint/2010/main" val="4242901321"/>
              </p:ext>
            </p:extLst>
          </p:nvPr>
        </p:nvGraphicFramePr>
        <p:xfrm>
          <a:off x="1639569" y="2278371"/>
          <a:ext cx="8912860" cy="3869690"/>
        </p:xfrm>
        <a:graphic>
          <a:graphicData uri="http://schemas.openxmlformats.org/drawingml/2006/table">
            <a:tbl>
              <a:tblPr/>
              <a:tblGrid>
                <a:gridCol w="4316730">
                  <a:extLst>
                    <a:ext uri="{9D8B030D-6E8A-4147-A177-3AD203B41FA5}">
                      <a16:colId xmlns:a16="http://schemas.microsoft.com/office/drawing/2014/main" val="2612687931"/>
                    </a:ext>
                  </a:extLst>
                </a:gridCol>
                <a:gridCol w="4596130">
                  <a:extLst>
                    <a:ext uri="{9D8B030D-6E8A-4147-A177-3AD203B41FA5}">
                      <a16:colId xmlns:a16="http://schemas.microsoft.com/office/drawing/2014/main" val="2988584192"/>
                    </a:ext>
                  </a:extLst>
                </a:gridCol>
              </a:tblGrid>
              <a:tr h="3433826">
                <a:tc>
                  <a:txBody>
                    <a:bodyPr/>
                    <a:lstStyle/>
                    <a:p>
                      <a:pPr fontAlgn="t"/>
                      <a:r>
                        <a:rPr lang="nb-NO" sz="3300">
                          <a:effectLst/>
                          <a:highlight>
                            <a:srgbClr val="FFFFFF"/>
                          </a:highlight>
                        </a:rPr>
                        <a:t>Synliggjøre status for universell utforming på 52 hverdagsturer og tilsvarende på kommunens digitale flater.</a:t>
                      </a:r>
                    </a:p>
                  </a:txBody>
                  <a:tcPr marL="174625" marR="174625" marT="174625" marB="174625">
                    <a:lnL>
                      <a:noFill/>
                    </a:lnL>
                    <a:lnR>
                      <a:noFill/>
                    </a:lnR>
                    <a:lnT>
                      <a:noFill/>
                    </a:lnT>
                    <a:lnB w="9525" cap="flat" cmpd="sng" algn="ctr">
                      <a:solidFill>
                        <a:srgbClr val="98D2E9"/>
                      </a:solidFill>
                      <a:prstDash val="solid"/>
                      <a:round/>
                      <a:headEnd type="none" w="med" len="med"/>
                      <a:tailEnd type="none" w="med" len="med"/>
                    </a:lnB>
                    <a:solidFill>
                      <a:srgbClr val="FFFFFF"/>
                    </a:solidFill>
                  </a:tcPr>
                </a:tc>
                <a:tc>
                  <a:txBody>
                    <a:bodyPr/>
                    <a:lstStyle/>
                    <a:p>
                      <a:pPr fontAlgn="t"/>
                      <a:r>
                        <a:rPr lang="nb-NO" sz="3300">
                          <a:effectLst/>
                          <a:highlight>
                            <a:srgbClr val="FFFFFF"/>
                          </a:highlight>
                        </a:rPr>
                        <a:t>Tjenesteområde: Innbygger- og samfunnskontakt og Bymiljø og utbygging.</a:t>
                      </a:r>
                    </a:p>
                  </a:txBody>
                  <a:tcPr marL="174625" marR="174625" marT="174625" marB="174625">
                    <a:lnL>
                      <a:noFill/>
                    </a:lnL>
                    <a:lnR>
                      <a:noFill/>
                    </a:lnR>
                    <a:lnT>
                      <a:noFill/>
                    </a:lnT>
                    <a:lnB w="9525" cap="flat" cmpd="sng" algn="ctr">
                      <a:solidFill>
                        <a:srgbClr val="98D2E9"/>
                      </a:solidFill>
                      <a:prstDash val="solid"/>
                      <a:round/>
                      <a:headEnd type="none" w="med" len="med"/>
                      <a:tailEnd type="none" w="med" len="med"/>
                    </a:lnB>
                    <a:solidFill>
                      <a:srgbClr val="FFFFFF"/>
                    </a:solidFill>
                  </a:tcPr>
                </a:tc>
                <a:extLst>
                  <a:ext uri="{0D108BD9-81ED-4DB2-BD59-A6C34878D82A}">
                    <a16:rowId xmlns:a16="http://schemas.microsoft.com/office/drawing/2014/main" val="2168175790"/>
                  </a:ext>
                </a:extLst>
              </a:tr>
            </a:tbl>
          </a:graphicData>
        </a:graphic>
      </p:graphicFrame>
      <p:sp>
        <p:nvSpPr>
          <p:cNvPr id="4" name="Plassholder for dato 3">
            <a:extLst>
              <a:ext uri="{FF2B5EF4-FFF2-40B4-BE49-F238E27FC236}">
                <a16:creationId xmlns:a16="http://schemas.microsoft.com/office/drawing/2014/main" id="{E7F13E16-7E16-99E1-41A1-EEFB970ADA10}"/>
              </a:ext>
            </a:extLst>
          </p:cNvPr>
          <p:cNvSpPr>
            <a:spLocks noGrp="1"/>
          </p:cNvSpPr>
          <p:nvPr>
            <p:ph type="dt" sz="half" idx="10"/>
          </p:nvPr>
        </p:nvSpPr>
        <p:spPr>
          <a:xfrm>
            <a:off x="8509002" y="6182876"/>
            <a:ext cx="911939" cy="365125"/>
          </a:xfrm>
        </p:spPr>
        <p:txBody>
          <a:bodyPr>
            <a:normAutofit/>
          </a:bodyPr>
          <a:lstStyle/>
          <a:p>
            <a:pPr rtl="0">
              <a:spcAft>
                <a:spcPts val="600"/>
              </a:spcAft>
            </a:pPr>
            <a:fld id="{CD591C78-6463-441E-9301-106974C626BB}" type="datetime1">
              <a:rPr lang="nb-NO" noProof="0" smtClean="0"/>
              <a:pPr rtl="0">
                <a:spcAft>
                  <a:spcPts val="600"/>
                </a:spcAft>
              </a:pPr>
              <a:t>11.04.2024</a:t>
            </a:fld>
            <a:endParaRPr lang="nb-NO" noProof="0"/>
          </a:p>
        </p:txBody>
      </p:sp>
      <p:sp>
        <p:nvSpPr>
          <p:cNvPr id="6" name="Plassholder for lysbildenummer 5">
            <a:extLst>
              <a:ext uri="{FF2B5EF4-FFF2-40B4-BE49-F238E27FC236}">
                <a16:creationId xmlns:a16="http://schemas.microsoft.com/office/drawing/2014/main" id="{34076EC4-8702-B852-A863-F851451E4AED}"/>
              </a:ext>
            </a:extLst>
          </p:cNvPr>
          <p:cNvSpPr>
            <a:spLocks noGrp="1"/>
          </p:cNvSpPr>
          <p:nvPr>
            <p:ph type="sldNum" sz="quarter" idx="12"/>
          </p:nvPr>
        </p:nvSpPr>
        <p:spPr>
          <a:xfrm>
            <a:off x="9894532" y="6182876"/>
            <a:ext cx="683339" cy="365125"/>
          </a:xfrm>
        </p:spPr>
        <p:txBody>
          <a:bodyPr>
            <a:normAutofit/>
          </a:bodyPr>
          <a:lstStyle/>
          <a:p>
            <a:pPr rtl="0">
              <a:spcAft>
                <a:spcPts val="600"/>
              </a:spcAft>
            </a:pPr>
            <a:fld id="{294A09A9-5501-47C1-A89A-A340965A2BE2}" type="slidenum">
              <a:rPr lang="nb-NO" noProof="0" smtClean="0"/>
              <a:pPr rtl="0">
                <a:spcAft>
                  <a:spcPts val="600"/>
                </a:spcAft>
              </a:pPr>
              <a:t>5</a:t>
            </a:fld>
            <a:endParaRPr lang="nb-NO" noProof="0"/>
          </a:p>
        </p:txBody>
      </p:sp>
    </p:spTree>
    <p:extLst>
      <p:ext uri="{BB962C8B-B14F-4D97-AF65-F5344CB8AC3E}">
        <p14:creationId xmlns:p14="http://schemas.microsoft.com/office/powerpoint/2010/main" val="158600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tel 1">
            <a:extLst>
              <a:ext uri="{FF2B5EF4-FFF2-40B4-BE49-F238E27FC236}">
                <a16:creationId xmlns:a16="http://schemas.microsoft.com/office/drawing/2014/main" id="{32BA2970-CA56-5217-CB74-2280D0CF10F5}"/>
              </a:ext>
            </a:extLst>
          </p:cNvPr>
          <p:cNvSpPr>
            <a:spLocks noGrp="1"/>
          </p:cNvSpPr>
          <p:nvPr>
            <p:ph type="title"/>
          </p:nvPr>
        </p:nvSpPr>
        <p:spPr>
          <a:xfrm>
            <a:off x="1287463" y="609600"/>
            <a:ext cx="10196512" cy="1100138"/>
          </a:xfrm>
        </p:spPr>
        <p:txBody>
          <a:bodyPr>
            <a:normAutofit/>
          </a:bodyPr>
          <a:lstStyle/>
          <a:p>
            <a:r>
              <a:rPr lang="nb-NO" dirty="0"/>
              <a:t>Informasjon til innbyggerne</a:t>
            </a:r>
          </a:p>
        </p:txBody>
      </p:sp>
      <p:graphicFrame>
        <p:nvGraphicFramePr>
          <p:cNvPr id="7" name="Plassholder for innhold 6">
            <a:extLst>
              <a:ext uri="{FF2B5EF4-FFF2-40B4-BE49-F238E27FC236}">
                <a16:creationId xmlns:a16="http://schemas.microsoft.com/office/drawing/2014/main" id="{B5B2C7F7-CC5A-B4B5-769A-23B11CBE2156}"/>
              </a:ext>
            </a:extLst>
          </p:cNvPr>
          <p:cNvGraphicFramePr>
            <a:graphicFrameLocks noGrp="1"/>
          </p:cNvGraphicFramePr>
          <p:nvPr>
            <p:ph idx="1"/>
            <p:extLst>
              <p:ext uri="{D42A27DB-BD31-4B8C-83A1-F6EECF244321}">
                <p14:modId xmlns:p14="http://schemas.microsoft.com/office/powerpoint/2010/main" val="3859538100"/>
              </p:ext>
            </p:extLst>
          </p:nvPr>
        </p:nvGraphicFramePr>
        <p:xfrm>
          <a:off x="1639569" y="2278371"/>
          <a:ext cx="8912860" cy="3433826"/>
        </p:xfrm>
        <a:graphic>
          <a:graphicData uri="http://schemas.openxmlformats.org/drawingml/2006/table">
            <a:tbl>
              <a:tblPr/>
              <a:tblGrid>
                <a:gridCol w="4316730">
                  <a:extLst>
                    <a:ext uri="{9D8B030D-6E8A-4147-A177-3AD203B41FA5}">
                      <a16:colId xmlns:a16="http://schemas.microsoft.com/office/drawing/2014/main" val="2697773889"/>
                    </a:ext>
                  </a:extLst>
                </a:gridCol>
                <a:gridCol w="4596130">
                  <a:extLst>
                    <a:ext uri="{9D8B030D-6E8A-4147-A177-3AD203B41FA5}">
                      <a16:colId xmlns:a16="http://schemas.microsoft.com/office/drawing/2014/main" val="837793605"/>
                    </a:ext>
                  </a:extLst>
                </a:gridCol>
              </a:tblGrid>
              <a:tr h="3433826">
                <a:tc>
                  <a:txBody>
                    <a:bodyPr/>
                    <a:lstStyle/>
                    <a:p>
                      <a:pPr algn="l" fontAlgn="t">
                        <a:spcBef>
                          <a:spcPts val="0"/>
                        </a:spcBef>
                        <a:spcAft>
                          <a:spcPts val="0"/>
                        </a:spcAft>
                      </a:pPr>
                      <a:r>
                        <a:rPr lang="nb-NO" sz="3300" b="0" i="0" u="none" strike="noStrike">
                          <a:effectLst/>
                          <a:highlight>
                            <a:srgbClr val="FFFFFF"/>
                          </a:highlight>
                          <a:latin typeface="Arial" panose="020B0604020202020204" pitchFamily="34" charset="0"/>
                        </a:rPr>
                        <a:t>Synliggjøre status for universell utforming på 52 hverdagsturer og tilsvarende på kommunens digitale flater.</a:t>
                      </a:r>
                      <a:endParaRPr lang="nb-NO" sz="3300" b="0" i="0" u="none" strike="noStrike">
                        <a:effectLst/>
                        <a:latin typeface="Arial" panose="020B0604020202020204" pitchFamily="34" charset="0"/>
                      </a:endParaRPr>
                    </a:p>
                  </a:txBody>
                  <a:tcPr marL="174625" marR="174625" marT="174625" marB="174625">
                    <a:lnL>
                      <a:noFill/>
                    </a:lnL>
                    <a:lnR>
                      <a:noFill/>
                    </a:lnR>
                    <a:lnT>
                      <a:noFill/>
                    </a:lnT>
                    <a:lnB w="9525" cap="flat" cmpd="sng" algn="ctr">
                      <a:solidFill>
                        <a:srgbClr val="98D2E9"/>
                      </a:solidFill>
                      <a:prstDash val="solid"/>
                      <a:round/>
                      <a:headEnd type="none" w="med" len="med"/>
                      <a:tailEnd type="none" w="med" len="med"/>
                    </a:lnB>
                    <a:noFill/>
                  </a:tcPr>
                </a:tc>
                <a:tc>
                  <a:txBody>
                    <a:bodyPr/>
                    <a:lstStyle/>
                    <a:p>
                      <a:pPr algn="l" fontAlgn="t">
                        <a:spcBef>
                          <a:spcPts val="0"/>
                        </a:spcBef>
                        <a:spcAft>
                          <a:spcPts val="0"/>
                        </a:spcAft>
                      </a:pPr>
                      <a:r>
                        <a:rPr lang="nb-NO" sz="3300" b="0" i="0" u="none" strike="noStrike" dirty="0">
                          <a:effectLst/>
                          <a:highlight>
                            <a:srgbClr val="FFFFFF"/>
                          </a:highlight>
                          <a:latin typeface="Arial" panose="020B0604020202020204" pitchFamily="34" charset="0"/>
                        </a:rPr>
                        <a:t>Tjenesteområde: Innbygger- og samfunnskontakt og Bymiljø og utbygging.</a:t>
                      </a:r>
                      <a:endParaRPr lang="nb-NO" sz="3300" b="0" i="0" u="none" strike="noStrike" dirty="0">
                        <a:effectLst/>
                        <a:latin typeface="Arial" panose="020B0604020202020204" pitchFamily="34" charset="0"/>
                      </a:endParaRPr>
                    </a:p>
                  </a:txBody>
                  <a:tcPr marL="174625" marR="174625" marT="174625" marB="174625">
                    <a:lnL>
                      <a:noFill/>
                    </a:lnL>
                    <a:lnR>
                      <a:noFill/>
                    </a:lnR>
                    <a:lnT>
                      <a:noFill/>
                    </a:lnT>
                    <a:lnB w="9525" cap="flat" cmpd="sng" algn="ctr">
                      <a:solidFill>
                        <a:srgbClr val="98D2E9"/>
                      </a:solidFill>
                      <a:prstDash val="solid"/>
                      <a:round/>
                      <a:headEnd type="none" w="med" len="med"/>
                      <a:tailEnd type="none" w="med" len="med"/>
                    </a:lnB>
                    <a:noFill/>
                  </a:tcPr>
                </a:tc>
                <a:extLst>
                  <a:ext uri="{0D108BD9-81ED-4DB2-BD59-A6C34878D82A}">
                    <a16:rowId xmlns:a16="http://schemas.microsoft.com/office/drawing/2014/main" val="1756619437"/>
                  </a:ext>
                </a:extLst>
              </a:tr>
            </a:tbl>
          </a:graphicData>
        </a:graphic>
      </p:graphicFrame>
      <p:sp>
        <p:nvSpPr>
          <p:cNvPr id="4" name="Plassholder for dato 3">
            <a:extLst>
              <a:ext uri="{FF2B5EF4-FFF2-40B4-BE49-F238E27FC236}">
                <a16:creationId xmlns:a16="http://schemas.microsoft.com/office/drawing/2014/main" id="{01F87D2F-CB51-4DFE-D551-73EECF8D7308}"/>
              </a:ext>
            </a:extLst>
          </p:cNvPr>
          <p:cNvSpPr>
            <a:spLocks noGrp="1"/>
          </p:cNvSpPr>
          <p:nvPr>
            <p:ph type="dt" sz="half" idx="10"/>
          </p:nvPr>
        </p:nvSpPr>
        <p:spPr>
          <a:xfrm>
            <a:off x="8509002" y="6182876"/>
            <a:ext cx="911939" cy="365125"/>
          </a:xfrm>
        </p:spPr>
        <p:txBody>
          <a:bodyPr>
            <a:normAutofit/>
          </a:bodyPr>
          <a:lstStyle/>
          <a:p>
            <a:pPr rtl="0">
              <a:spcAft>
                <a:spcPts val="600"/>
              </a:spcAft>
            </a:pPr>
            <a:fld id="{CD591C78-6463-441E-9301-106974C626BB}" type="datetime1">
              <a:rPr lang="nb-NO" noProof="0" smtClean="0"/>
              <a:pPr rtl="0">
                <a:spcAft>
                  <a:spcPts val="600"/>
                </a:spcAft>
              </a:pPr>
              <a:t>11.04.2024</a:t>
            </a:fld>
            <a:endParaRPr lang="nb-NO" noProof="0"/>
          </a:p>
        </p:txBody>
      </p:sp>
      <p:sp>
        <p:nvSpPr>
          <p:cNvPr id="6" name="Plassholder for lysbildenummer 5">
            <a:extLst>
              <a:ext uri="{FF2B5EF4-FFF2-40B4-BE49-F238E27FC236}">
                <a16:creationId xmlns:a16="http://schemas.microsoft.com/office/drawing/2014/main" id="{666BE326-1CEE-6078-E030-554FCF70A181}"/>
              </a:ext>
            </a:extLst>
          </p:cNvPr>
          <p:cNvSpPr>
            <a:spLocks noGrp="1"/>
          </p:cNvSpPr>
          <p:nvPr>
            <p:ph type="sldNum" sz="quarter" idx="12"/>
          </p:nvPr>
        </p:nvSpPr>
        <p:spPr>
          <a:xfrm>
            <a:off x="9894532" y="6182876"/>
            <a:ext cx="683339" cy="365125"/>
          </a:xfrm>
        </p:spPr>
        <p:txBody>
          <a:bodyPr>
            <a:normAutofit/>
          </a:bodyPr>
          <a:lstStyle/>
          <a:p>
            <a:pPr rtl="0">
              <a:spcAft>
                <a:spcPts val="600"/>
              </a:spcAft>
            </a:pPr>
            <a:fld id="{294A09A9-5501-47C1-A89A-A340965A2BE2}" type="slidenum">
              <a:rPr lang="nb-NO" noProof="0" smtClean="0"/>
              <a:pPr rtl="0">
                <a:spcAft>
                  <a:spcPts val="600"/>
                </a:spcAft>
              </a:pPr>
              <a:t>6</a:t>
            </a:fld>
            <a:endParaRPr lang="nb-NO" noProof="0"/>
          </a:p>
        </p:txBody>
      </p:sp>
    </p:spTree>
    <p:extLst>
      <p:ext uri="{BB962C8B-B14F-4D97-AF65-F5344CB8AC3E}">
        <p14:creationId xmlns:p14="http://schemas.microsoft.com/office/powerpoint/2010/main" val="3555024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ECAC615-C92A-9AA8-04E4-22B8CA1BF19F}"/>
              </a:ext>
            </a:extLst>
          </p:cNvPr>
          <p:cNvSpPr>
            <a:spLocks noGrp="1"/>
          </p:cNvSpPr>
          <p:nvPr>
            <p:ph type="title"/>
          </p:nvPr>
        </p:nvSpPr>
        <p:spPr>
          <a:xfrm>
            <a:off x="1286933" y="609600"/>
            <a:ext cx="10197494" cy="1099457"/>
          </a:xfrm>
        </p:spPr>
        <p:txBody>
          <a:bodyPr>
            <a:normAutofit/>
          </a:bodyPr>
          <a:lstStyle/>
          <a:p>
            <a:r>
              <a:rPr lang="nb-NO" dirty="0"/>
              <a:t>Visuell profil</a:t>
            </a:r>
          </a:p>
        </p:txBody>
      </p:sp>
      <p:graphicFrame>
        <p:nvGraphicFramePr>
          <p:cNvPr id="7" name="Plassholder for innhold 6">
            <a:extLst>
              <a:ext uri="{FF2B5EF4-FFF2-40B4-BE49-F238E27FC236}">
                <a16:creationId xmlns:a16="http://schemas.microsoft.com/office/drawing/2014/main" id="{FF64C132-A4F3-B483-4D1B-9473CC1FCD36}"/>
              </a:ext>
            </a:extLst>
          </p:cNvPr>
          <p:cNvGraphicFramePr>
            <a:graphicFrameLocks noGrp="1"/>
          </p:cNvGraphicFramePr>
          <p:nvPr>
            <p:ph idx="1"/>
            <p:extLst>
              <p:ext uri="{D42A27DB-BD31-4B8C-83A1-F6EECF244321}">
                <p14:modId xmlns:p14="http://schemas.microsoft.com/office/powerpoint/2010/main" val="3713951089"/>
              </p:ext>
            </p:extLst>
          </p:nvPr>
        </p:nvGraphicFramePr>
        <p:xfrm>
          <a:off x="1286933" y="2531327"/>
          <a:ext cx="9618134" cy="3134827"/>
        </p:xfrm>
        <a:graphic>
          <a:graphicData uri="http://schemas.openxmlformats.org/drawingml/2006/table">
            <a:tbl>
              <a:tblPr>
                <a:noFill/>
              </a:tblPr>
              <a:tblGrid>
                <a:gridCol w="4957044">
                  <a:extLst>
                    <a:ext uri="{9D8B030D-6E8A-4147-A177-3AD203B41FA5}">
                      <a16:colId xmlns:a16="http://schemas.microsoft.com/office/drawing/2014/main" val="2988159224"/>
                    </a:ext>
                  </a:extLst>
                </a:gridCol>
                <a:gridCol w="4661090">
                  <a:extLst>
                    <a:ext uri="{9D8B030D-6E8A-4147-A177-3AD203B41FA5}">
                      <a16:colId xmlns:a16="http://schemas.microsoft.com/office/drawing/2014/main" val="209194562"/>
                    </a:ext>
                  </a:extLst>
                </a:gridCol>
              </a:tblGrid>
              <a:tr h="3134827">
                <a:tc>
                  <a:txBody>
                    <a:bodyPr/>
                    <a:lstStyle/>
                    <a:p>
                      <a:pPr fontAlgn="t"/>
                      <a:r>
                        <a:rPr lang="nb-NO" sz="2500" cap="none" spc="0">
                          <a:solidFill>
                            <a:schemeClr val="tx1"/>
                          </a:solidFill>
                          <a:effectLst/>
                        </a:rPr>
                        <a:t>Følge opp at Stavangers visuelle profil benyttes. Tydeliggjøre sammenhengen dette har for universell utforming og inkludering av alle.</a:t>
                      </a:r>
                    </a:p>
                  </a:txBody>
                  <a:tcPr marL="0" marR="195134" marT="195134" marB="195134">
                    <a:lnL w="12700" cmpd="sng">
                      <a:noFill/>
                      <a:prstDash val="solid"/>
                    </a:lnL>
                    <a:lnR w="12700" cmpd="sng">
                      <a:noFill/>
                      <a:prstDash val="solid"/>
                    </a:lnR>
                    <a:lnT w="9525" cap="flat" cmpd="sng" algn="ctr">
                      <a:solidFill>
                        <a:schemeClr val="accent1"/>
                      </a:solidFill>
                      <a:prstDash val="solid"/>
                    </a:lnT>
                    <a:lnB w="12700" cmpd="sng">
                      <a:noFill/>
                      <a:prstDash val="solid"/>
                    </a:lnB>
                    <a:noFill/>
                  </a:tcPr>
                </a:tc>
                <a:tc>
                  <a:txBody>
                    <a:bodyPr/>
                    <a:lstStyle/>
                    <a:p>
                      <a:pPr fontAlgn="t"/>
                      <a:r>
                        <a:rPr lang="nb-NO" sz="2500" cap="none" spc="0" dirty="0">
                          <a:solidFill>
                            <a:schemeClr val="tx1"/>
                          </a:solidFill>
                          <a:effectLst/>
                        </a:rPr>
                        <a:t>Tjenesteområde: Innbygger og samfunnskontakt.</a:t>
                      </a:r>
                    </a:p>
                  </a:txBody>
                  <a:tcPr marL="0" marR="195134" marT="195134" marB="195134">
                    <a:lnL w="12700" cmpd="sng">
                      <a:noFill/>
                      <a:prstDash val="solid"/>
                    </a:lnL>
                    <a:lnR w="12700" cmpd="sng">
                      <a:noFill/>
                      <a:prstDash val="solid"/>
                    </a:lnR>
                    <a:lnT w="9525" cap="flat" cmpd="sng" algn="ctr">
                      <a:solidFill>
                        <a:schemeClr val="accent1"/>
                      </a:solidFill>
                      <a:prstDash val="solid"/>
                    </a:lnT>
                    <a:lnB w="12700" cmpd="sng">
                      <a:noFill/>
                      <a:prstDash val="solid"/>
                    </a:lnB>
                    <a:noFill/>
                  </a:tcPr>
                </a:tc>
                <a:extLst>
                  <a:ext uri="{0D108BD9-81ED-4DB2-BD59-A6C34878D82A}">
                    <a16:rowId xmlns:a16="http://schemas.microsoft.com/office/drawing/2014/main" val="3478829142"/>
                  </a:ext>
                </a:extLst>
              </a:tr>
            </a:tbl>
          </a:graphicData>
        </a:graphic>
      </p:graphicFrame>
      <p:sp>
        <p:nvSpPr>
          <p:cNvPr id="4" name="Plassholder for dato 3">
            <a:extLst>
              <a:ext uri="{FF2B5EF4-FFF2-40B4-BE49-F238E27FC236}">
                <a16:creationId xmlns:a16="http://schemas.microsoft.com/office/drawing/2014/main" id="{5BEEB0EB-F35C-FCDA-9A11-987D30B961F8}"/>
              </a:ext>
            </a:extLst>
          </p:cNvPr>
          <p:cNvSpPr>
            <a:spLocks noGrp="1"/>
          </p:cNvSpPr>
          <p:nvPr>
            <p:ph type="dt" sz="half" idx="10"/>
          </p:nvPr>
        </p:nvSpPr>
        <p:spPr>
          <a:xfrm>
            <a:off x="8509002" y="6182876"/>
            <a:ext cx="911939" cy="365125"/>
          </a:xfrm>
        </p:spPr>
        <p:txBody>
          <a:bodyPr>
            <a:normAutofit/>
          </a:bodyPr>
          <a:lstStyle/>
          <a:p>
            <a:pPr rtl="0">
              <a:spcAft>
                <a:spcPts val="600"/>
              </a:spcAft>
            </a:pPr>
            <a:fld id="{CD591C78-6463-441E-9301-106974C626BB}" type="datetime1">
              <a:rPr lang="nb-NO" noProof="0" smtClean="0"/>
              <a:pPr rtl="0">
                <a:spcAft>
                  <a:spcPts val="600"/>
                </a:spcAft>
              </a:pPr>
              <a:t>11.04.2024</a:t>
            </a:fld>
            <a:endParaRPr lang="nb-NO" noProof="0"/>
          </a:p>
        </p:txBody>
      </p:sp>
      <p:sp>
        <p:nvSpPr>
          <p:cNvPr id="6" name="Plassholder for lysbildenummer 5">
            <a:extLst>
              <a:ext uri="{FF2B5EF4-FFF2-40B4-BE49-F238E27FC236}">
                <a16:creationId xmlns:a16="http://schemas.microsoft.com/office/drawing/2014/main" id="{977F5354-FFDF-D815-4786-585C4D3AE96A}"/>
              </a:ext>
            </a:extLst>
          </p:cNvPr>
          <p:cNvSpPr>
            <a:spLocks noGrp="1"/>
          </p:cNvSpPr>
          <p:nvPr>
            <p:ph type="sldNum" sz="quarter" idx="12"/>
          </p:nvPr>
        </p:nvSpPr>
        <p:spPr>
          <a:xfrm>
            <a:off x="9894532" y="6182876"/>
            <a:ext cx="683339" cy="365125"/>
          </a:xfrm>
        </p:spPr>
        <p:txBody>
          <a:bodyPr>
            <a:normAutofit/>
          </a:bodyPr>
          <a:lstStyle/>
          <a:p>
            <a:pPr rtl="0">
              <a:spcAft>
                <a:spcPts val="600"/>
              </a:spcAft>
            </a:pPr>
            <a:fld id="{294A09A9-5501-47C1-A89A-A340965A2BE2}" type="slidenum">
              <a:rPr lang="nb-NO" noProof="0" smtClean="0"/>
              <a:pPr rtl="0">
                <a:spcAft>
                  <a:spcPts val="600"/>
                </a:spcAft>
              </a:pPr>
              <a:t>7</a:t>
            </a:fld>
            <a:endParaRPr lang="nb-NO" noProof="0"/>
          </a:p>
        </p:txBody>
      </p:sp>
    </p:spTree>
    <p:extLst>
      <p:ext uri="{BB962C8B-B14F-4D97-AF65-F5344CB8AC3E}">
        <p14:creationId xmlns:p14="http://schemas.microsoft.com/office/powerpoint/2010/main" val="2080851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B089ABC-2EC5-C869-DB31-6A5E2E89241E}"/>
              </a:ext>
            </a:extLst>
          </p:cNvPr>
          <p:cNvSpPr>
            <a:spLocks noGrp="1"/>
          </p:cNvSpPr>
          <p:nvPr>
            <p:ph type="title"/>
          </p:nvPr>
        </p:nvSpPr>
        <p:spPr>
          <a:xfrm>
            <a:off x="1286933" y="609600"/>
            <a:ext cx="10197494" cy="1099457"/>
          </a:xfrm>
        </p:spPr>
        <p:txBody>
          <a:bodyPr>
            <a:normAutofit/>
          </a:bodyPr>
          <a:lstStyle/>
          <a:p>
            <a:r>
              <a:rPr lang="nb-NO" dirty="0"/>
              <a:t>Anskaffelse</a:t>
            </a:r>
          </a:p>
        </p:txBody>
      </p:sp>
      <p:graphicFrame>
        <p:nvGraphicFramePr>
          <p:cNvPr id="7" name="Plassholder for innhold 6">
            <a:extLst>
              <a:ext uri="{FF2B5EF4-FFF2-40B4-BE49-F238E27FC236}">
                <a16:creationId xmlns:a16="http://schemas.microsoft.com/office/drawing/2014/main" id="{A359CB53-5B2C-C733-8A1E-33470CA3E0A5}"/>
              </a:ext>
            </a:extLst>
          </p:cNvPr>
          <p:cNvGraphicFramePr>
            <a:graphicFrameLocks noGrp="1"/>
          </p:cNvGraphicFramePr>
          <p:nvPr>
            <p:ph idx="1"/>
            <p:extLst>
              <p:ext uri="{D42A27DB-BD31-4B8C-83A1-F6EECF244321}">
                <p14:modId xmlns:p14="http://schemas.microsoft.com/office/powerpoint/2010/main" val="2845774789"/>
              </p:ext>
            </p:extLst>
          </p:nvPr>
        </p:nvGraphicFramePr>
        <p:xfrm>
          <a:off x="1997795" y="1948543"/>
          <a:ext cx="8196410" cy="4093482"/>
        </p:xfrm>
        <a:graphic>
          <a:graphicData uri="http://schemas.openxmlformats.org/drawingml/2006/table">
            <a:tbl>
              <a:tblPr/>
              <a:tblGrid>
                <a:gridCol w="4624166">
                  <a:extLst>
                    <a:ext uri="{9D8B030D-6E8A-4147-A177-3AD203B41FA5}">
                      <a16:colId xmlns:a16="http://schemas.microsoft.com/office/drawing/2014/main" val="1350180774"/>
                    </a:ext>
                  </a:extLst>
                </a:gridCol>
                <a:gridCol w="3572244">
                  <a:extLst>
                    <a:ext uri="{9D8B030D-6E8A-4147-A177-3AD203B41FA5}">
                      <a16:colId xmlns:a16="http://schemas.microsoft.com/office/drawing/2014/main" val="2451402031"/>
                    </a:ext>
                  </a:extLst>
                </a:gridCol>
              </a:tblGrid>
              <a:tr h="4093482">
                <a:tc>
                  <a:txBody>
                    <a:bodyPr/>
                    <a:lstStyle/>
                    <a:p>
                      <a:pPr fontAlgn="t"/>
                      <a:r>
                        <a:rPr lang="nb-NO" sz="3000">
                          <a:effectLst/>
                          <a:highlight>
                            <a:srgbClr val="FFFFFF"/>
                          </a:highlight>
                        </a:rPr>
                        <a:t>Alle nye digitale verktøy skal tilfredsstille alle relevante krav til universell utforming.</a:t>
                      </a:r>
                      <a:br>
                        <a:rPr lang="nb-NO" sz="3000">
                          <a:effectLst/>
                          <a:highlight>
                            <a:srgbClr val="FFFFFF"/>
                          </a:highlight>
                        </a:rPr>
                      </a:br>
                      <a:br>
                        <a:rPr lang="nb-NO" sz="3000">
                          <a:effectLst/>
                          <a:highlight>
                            <a:srgbClr val="FFFFFF"/>
                          </a:highlight>
                        </a:rPr>
                      </a:br>
                      <a:r>
                        <a:rPr lang="nb-NO" sz="3000">
                          <a:effectLst/>
                          <a:highlight>
                            <a:srgbClr val="FFFFFF"/>
                          </a:highlight>
                        </a:rPr>
                        <a:t>Alle nye digitale verktøy skal brukertestes før innkjøp.</a:t>
                      </a:r>
                    </a:p>
                  </a:txBody>
                  <a:tcPr marL="161009" marR="161009" marT="161009" marB="161009">
                    <a:lnL>
                      <a:noFill/>
                    </a:lnL>
                    <a:lnR>
                      <a:noFill/>
                    </a:lnR>
                    <a:lnT>
                      <a:noFill/>
                    </a:lnT>
                    <a:lnB w="9525" cap="flat" cmpd="sng" algn="ctr">
                      <a:solidFill>
                        <a:srgbClr val="98D2E9"/>
                      </a:solidFill>
                      <a:prstDash val="solid"/>
                      <a:round/>
                      <a:headEnd type="none" w="med" len="med"/>
                      <a:tailEnd type="none" w="med" len="med"/>
                    </a:lnB>
                    <a:solidFill>
                      <a:srgbClr val="FFFFFF"/>
                    </a:solidFill>
                  </a:tcPr>
                </a:tc>
                <a:tc>
                  <a:txBody>
                    <a:bodyPr/>
                    <a:lstStyle/>
                    <a:p>
                      <a:pPr fontAlgn="t"/>
                      <a:r>
                        <a:rPr lang="nb-NO" sz="3000" dirty="0">
                          <a:effectLst/>
                          <a:highlight>
                            <a:srgbClr val="FFFFFF"/>
                          </a:highlight>
                        </a:rPr>
                        <a:t>Tjenesteområde: Innovasjon og støttetjenester og Innbygger og samfunnskontakt.</a:t>
                      </a:r>
                    </a:p>
                  </a:txBody>
                  <a:tcPr marL="161009" marR="161009" marT="161009" marB="161009">
                    <a:lnL>
                      <a:noFill/>
                    </a:lnL>
                    <a:lnR>
                      <a:noFill/>
                    </a:lnR>
                    <a:lnT>
                      <a:noFill/>
                    </a:lnT>
                    <a:lnB w="9525" cap="flat" cmpd="sng" algn="ctr">
                      <a:solidFill>
                        <a:srgbClr val="98D2E9"/>
                      </a:solidFill>
                      <a:prstDash val="solid"/>
                      <a:round/>
                      <a:headEnd type="none" w="med" len="med"/>
                      <a:tailEnd type="none" w="med" len="med"/>
                    </a:lnB>
                    <a:solidFill>
                      <a:srgbClr val="FFFFFF"/>
                    </a:solidFill>
                  </a:tcPr>
                </a:tc>
                <a:extLst>
                  <a:ext uri="{0D108BD9-81ED-4DB2-BD59-A6C34878D82A}">
                    <a16:rowId xmlns:a16="http://schemas.microsoft.com/office/drawing/2014/main" val="3364322769"/>
                  </a:ext>
                </a:extLst>
              </a:tr>
            </a:tbl>
          </a:graphicData>
        </a:graphic>
      </p:graphicFrame>
      <p:sp>
        <p:nvSpPr>
          <p:cNvPr id="4" name="Plassholder for dato 3">
            <a:extLst>
              <a:ext uri="{FF2B5EF4-FFF2-40B4-BE49-F238E27FC236}">
                <a16:creationId xmlns:a16="http://schemas.microsoft.com/office/drawing/2014/main" id="{90E48E28-9394-17CE-0A04-651624221D75}"/>
              </a:ext>
            </a:extLst>
          </p:cNvPr>
          <p:cNvSpPr>
            <a:spLocks noGrp="1"/>
          </p:cNvSpPr>
          <p:nvPr>
            <p:ph type="dt" sz="half" idx="10"/>
          </p:nvPr>
        </p:nvSpPr>
        <p:spPr>
          <a:xfrm>
            <a:off x="8509002" y="6182876"/>
            <a:ext cx="911939" cy="365125"/>
          </a:xfrm>
        </p:spPr>
        <p:txBody>
          <a:bodyPr>
            <a:normAutofit/>
          </a:bodyPr>
          <a:lstStyle/>
          <a:p>
            <a:pPr rtl="0">
              <a:spcAft>
                <a:spcPts val="600"/>
              </a:spcAft>
            </a:pPr>
            <a:fld id="{CD591C78-6463-441E-9301-106974C626BB}" type="datetime1">
              <a:rPr lang="nb-NO" noProof="0" smtClean="0"/>
              <a:pPr rtl="0">
                <a:spcAft>
                  <a:spcPts val="600"/>
                </a:spcAft>
              </a:pPr>
              <a:t>11.04.2024</a:t>
            </a:fld>
            <a:endParaRPr lang="nb-NO" noProof="0"/>
          </a:p>
        </p:txBody>
      </p:sp>
      <p:sp>
        <p:nvSpPr>
          <p:cNvPr id="6" name="Plassholder for lysbildenummer 5">
            <a:extLst>
              <a:ext uri="{FF2B5EF4-FFF2-40B4-BE49-F238E27FC236}">
                <a16:creationId xmlns:a16="http://schemas.microsoft.com/office/drawing/2014/main" id="{E9209AD1-E018-2948-31F1-C261F0CF3872}"/>
              </a:ext>
            </a:extLst>
          </p:cNvPr>
          <p:cNvSpPr>
            <a:spLocks noGrp="1"/>
          </p:cNvSpPr>
          <p:nvPr>
            <p:ph type="sldNum" sz="quarter" idx="12"/>
          </p:nvPr>
        </p:nvSpPr>
        <p:spPr>
          <a:xfrm>
            <a:off x="9894532" y="6182876"/>
            <a:ext cx="683339" cy="365125"/>
          </a:xfrm>
        </p:spPr>
        <p:txBody>
          <a:bodyPr>
            <a:normAutofit/>
          </a:bodyPr>
          <a:lstStyle/>
          <a:p>
            <a:pPr rtl="0">
              <a:spcAft>
                <a:spcPts val="600"/>
              </a:spcAft>
            </a:pPr>
            <a:fld id="{294A09A9-5501-47C1-A89A-A340965A2BE2}" type="slidenum">
              <a:rPr lang="nb-NO" noProof="0" smtClean="0"/>
              <a:pPr rtl="0">
                <a:spcAft>
                  <a:spcPts val="600"/>
                </a:spcAft>
              </a:pPr>
              <a:t>8</a:t>
            </a:fld>
            <a:endParaRPr lang="nb-NO" noProof="0"/>
          </a:p>
        </p:txBody>
      </p:sp>
    </p:spTree>
    <p:extLst>
      <p:ext uri="{BB962C8B-B14F-4D97-AF65-F5344CB8AC3E}">
        <p14:creationId xmlns:p14="http://schemas.microsoft.com/office/powerpoint/2010/main" val="444565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460295B-54B9-4937-90E3-BAB9CE69E30B}"/>
              </a:ext>
            </a:extLst>
          </p:cNvPr>
          <p:cNvSpPr>
            <a:spLocks noGrp="1"/>
          </p:cNvSpPr>
          <p:nvPr>
            <p:ph type="ctrTitle"/>
          </p:nvPr>
        </p:nvSpPr>
        <p:spPr/>
        <p:txBody>
          <a:bodyPr rtlCol="0"/>
          <a:lstStyle/>
          <a:p>
            <a:pPr rtl="0"/>
            <a:r>
              <a:rPr lang="nb-NO" dirty="0"/>
              <a:t>Tiltak for å skaffe og formidle kunnskap</a:t>
            </a:r>
          </a:p>
        </p:txBody>
      </p:sp>
    </p:spTree>
    <p:extLst>
      <p:ext uri="{BB962C8B-B14F-4D97-AF65-F5344CB8AC3E}">
        <p14:creationId xmlns:p14="http://schemas.microsoft.com/office/powerpoint/2010/main" val="3446797337"/>
      </p:ext>
    </p:extLst>
  </p:cSld>
  <p:clrMapOvr>
    <a:masterClrMapping/>
  </p:clrMapOvr>
</p:sld>
</file>

<file path=ppt/theme/theme1.xml><?xml version="1.0" encoding="utf-8"?>
<a:theme xmlns:a="http://schemas.openxmlformats.org/drawingml/2006/main" name="Fasett">
  <a:themeElements>
    <a:clrScheme name="Faset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334180-0405-413B-834A-44FA9E05ADB7}">
  <ds:schemaRefs>
    <ds:schemaRef ds:uri="http://schemas.microsoft.com/sharepoint/v3/contenttype/forms"/>
  </ds:schemaRefs>
</ds:datastoreItem>
</file>

<file path=customXml/itemProps2.xml><?xml version="1.0" encoding="utf-8"?>
<ds:datastoreItem xmlns:ds="http://schemas.openxmlformats.org/officeDocument/2006/customXml" ds:itemID="{4D5BAB77-79E1-4739-AA51-10C9079186D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4A615295-94F6-4CE2-A1B1-6B7E1DAA5A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Facet</Template>
  <TotalTime>110</TotalTime>
  <Words>900</Words>
  <Application>Microsoft Office PowerPoint</Application>
  <PresentationFormat>Widescreen</PresentationFormat>
  <Paragraphs>124</Paragraphs>
  <Slides>24</Slides>
  <Notes>7</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24</vt:i4>
      </vt:variant>
    </vt:vector>
  </HeadingPairs>
  <TitlesOfParts>
    <vt:vector size="30" baseType="lpstr">
      <vt:lpstr>Arial</vt:lpstr>
      <vt:lpstr>Calibri</vt:lpstr>
      <vt:lpstr>Trebuchet MS</vt:lpstr>
      <vt:lpstr>TT Norms Pro</vt:lpstr>
      <vt:lpstr>Wingdings 3</vt:lpstr>
      <vt:lpstr>Fasett</vt:lpstr>
      <vt:lpstr>Temaplan for  universell utforming </vt:lpstr>
      <vt:lpstr>Innsatsområder og tiltak</vt:lpstr>
      <vt:lpstr>Tiltak for tjenester, informasjon og kommunikasjonsteknologi</vt:lpstr>
      <vt:lpstr>UU og digitale flater</vt:lpstr>
      <vt:lpstr>Informasjon til innbyggerne</vt:lpstr>
      <vt:lpstr>Informasjon til innbyggerne</vt:lpstr>
      <vt:lpstr>Visuell profil</vt:lpstr>
      <vt:lpstr>Anskaffelse</vt:lpstr>
      <vt:lpstr>Tiltak for å skaffe og formidle kunnskap</vt:lpstr>
      <vt:lpstr>Tverrfaglig arbeidsgruppe</vt:lpstr>
      <vt:lpstr>Intern inspirasjonssamling om UU</vt:lpstr>
      <vt:lpstr>Kompetanseheving blant ansatte i kommunen</vt:lpstr>
      <vt:lpstr>Tiltak for planlegging og oppgradering av bygg / anlegg</vt:lpstr>
      <vt:lpstr>Plan- og byggsaker -   Håndheving av UU-krav</vt:lpstr>
      <vt:lpstr>Plan- og byggsaker -   Håndheving av UU-krav</vt:lpstr>
      <vt:lpstr>Plansaker – materialvalg og fremkommmelighet</vt:lpstr>
      <vt:lpstr>Dispensasjon</vt:lpstr>
      <vt:lpstr>Tiltak for planlegging og oppgradering av uteaealer</vt:lpstr>
      <vt:lpstr>Tilstand på grønnstruktur </vt:lpstr>
      <vt:lpstr>Trygghet i offentlige områder i byens sentrum</vt:lpstr>
      <vt:lpstr>Forventninger til UU i uteområder og til utemøblering</vt:lpstr>
      <vt:lpstr>Offentlige uteområder</vt:lpstr>
      <vt:lpstr>Tilgjengelighet på arrangement</vt:lpstr>
      <vt:lpstr>Tusen takk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Temaplan for  universell utforming </dc:title>
  <dc:creator>Tomas Nesheim</dc:creator>
  <cp:lastModifiedBy>Tomas Nesheim</cp:lastModifiedBy>
  <cp:revision>1</cp:revision>
  <dcterms:created xsi:type="dcterms:W3CDTF">2024-04-11T10:45:50Z</dcterms:created>
  <dcterms:modified xsi:type="dcterms:W3CDTF">2024-04-11T12:36:02Z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