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 id="2147483892" r:id="rId7"/>
  </p:sldMasterIdLst>
  <p:notesMasterIdLst>
    <p:notesMasterId r:id="rId14"/>
  </p:notesMasterIdLst>
  <p:sldIdLst>
    <p:sldId id="476" r:id="rId8"/>
    <p:sldId id="477" r:id="rId9"/>
    <p:sldId id="413" r:id="rId10"/>
    <p:sldId id="492" r:id="rId11"/>
    <p:sldId id="480" r:id="rId12"/>
    <p:sldId id="500" r:id="rId13"/>
  </p:sldIdLst>
  <p:sldSz cx="12192000" cy="6858000"/>
  <p:notesSz cx="6797675" cy="9926638"/>
  <p:embeddedFontLst>
    <p:embeddedFont>
      <p:font typeface="Oslo Sans" panose="020B0604020202020204" charset="0"/>
      <p:regular r:id="rId15"/>
      <p:bold r:id="rId16"/>
      <p:italic r:id="rId17"/>
      <p:boldItalic r:id="rId18"/>
    </p:embeddedFont>
    <p:embeddedFont>
      <p:font typeface="Oslo Sans Light" panose="020B0604020202020204" charset="0"/>
      <p:regular r:id="rId19"/>
      <p:italic r:id="rId20"/>
    </p:embeddedFont>
    <p:embeddedFont>
      <p:font typeface="Oslo Sans Office" panose="02000000000000000000" pitchFamily="2" charset="0"/>
      <p:regular r:id="rId21"/>
      <p:bold r:id="rId22"/>
      <p:italic r:id="rId23"/>
      <p:boldItalic r:id="rId24"/>
    </p:embeddedFont>
    <p:embeddedFont>
      <p:font typeface="Oslo Sans Office Normal" panose="020B0604020202020204" charset="0"/>
      <p:regular r:id="rId25"/>
      <p:bold r:id="rId26"/>
      <p:italic r:id="rId27"/>
      <p:boldItalic r:id="rId28"/>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476"/>
            <p14:sldId id="477"/>
            <p14:sldId id="413"/>
            <p14:sldId id="492"/>
            <p14:sldId id="480"/>
            <p14:sldId id="500"/>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E9FF"/>
    <a:srgbClr val="D0BFAE"/>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BA1513-6B42-4D53-9B44-E137CEE0FDEF}" v="687" dt="2024-04-10T13:28:57.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93" autoAdjust="0"/>
  </p:normalViewPr>
  <p:slideViewPr>
    <p:cSldViewPr snapToGrid="0">
      <p:cViewPr varScale="1">
        <p:scale>
          <a:sx n="135" d="100"/>
          <a:sy n="135" d="100"/>
        </p:scale>
        <p:origin x="534"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3.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 Torgersen" userId="b26937ca-28e6-4d41-8101-40cd517d17ef" providerId="ADAL" clId="{78BA1513-6B42-4D53-9B44-E137CEE0FDEF}"/>
    <pc:docChg chg="undo custSel delSld modSld modSection">
      <pc:chgData name="Per Torgersen" userId="b26937ca-28e6-4d41-8101-40cd517d17ef" providerId="ADAL" clId="{78BA1513-6B42-4D53-9B44-E137CEE0FDEF}" dt="2024-04-10T13:31:27.883" v="3120" actId="207"/>
      <pc:docMkLst>
        <pc:docMk/>
      </pc:docMkLst>
      <pc:sldChg chg="del">
        <pc:chgData name="Per Torgersen" userId="b26937ca-28e6-4d41-8101-40cd517d17ef" providerId="ADAL" clId="{78BA1513-6B42-4D53-9B44-E137CEE0FDEF}" dt="2024-04-10T12:03:19.853" v="677" actId="47"/>
        <pc:sldMkLst>
          <pc:docMk/>
          <pc:sldMk cId="304349199" sldId="398"/>
        </pc:sldMkLst>
      </pc:sldChg>
      <pc:sldChg chg="del">
        <pc:chgData name="Per Torgersen" userId="b26937ca-28e6-4d41-8101-40cd517d17ef" providerId="ADAL" clId="{78BA1513-6B42-4D53-9B44-E137CEE0FDEF}" dt="2024-04-10T12:16:56.862" v="1186" actId="47"/>
        <pc:sldMkLst>
          <pc:docMk/>
          <pc:sldMk cId="1438776279" sldId="406"/>
        </pc:sldMkLst>
      </pc:sldChg>
      <pc:sldChg chg="modSp mod modNotesTx">
        <pc:chgData name="Per Torgersen" userId="b26937ca-28e6-4d41-8101-40cd517d17ef" providerId="ADAL" clId="{78BA1513-6B42-4D53-9B44-E137CEE0FDEF}" dt="2024-04-10T13:09:21.748" v="2501" actId="20577"/>
        <pc:sldMkLst>
          <pc:docMk/>
          <pc:sldMk cId="2692800440" sldId="413"/>
        </pc:sldMkLst>
        <pc:spChg chg="mod">
          <ac:chgData name="Per Torgersen" userId="b26937ca-28e6-4d41-8101-40cd517d17ef" providerId="ADAL" clId="{78BA1513-6B42-4D53-9B44-E137CEE0FDEF}" dt="2024-04-10T13:09:21.748" v="2501" actId="20577"/>
          <ac:spMkLst>
            <pc:docMk/>
            <pc:sldMk cId="2692800440" sldId="413"/>
            <ac:spMk id="13" creationId="{55845BC4-57C3-41A0-93C7-2D7DF28E7E80}"/>
          </ac:spMkLst>
        </pc:spChg>
      </pc:sldChg>
      <pc:sldChg chg="del">
        <pc:chgData name="Per Torgersen" userId="b26937ca-28e6-4d41-8101-40cd517d17ef" providerId="ADAL" clId="{78BA1513-6B42-4D53-9B44-E137CEE0FDEF}" dt="2024-04-10T11:58:43.684" v="602" actId="47"/>
        <pc:sldMkLst>
          <pc:docMk/>
          <pc:sldMk cId="1014621946" sldId="440"/>
        </pc:sldMkLst>
      </pc:sldChg>
      <pc:sldChg chg="modSp mod">
        <pc:chgData name="Per Torgersen" userId="b26937ca-28e6-4d41-8101-40cd517d17ef" providerId="ADAL" clId="{78BA1513-6B42-4D53-9B44-E137CEE0FDEF}" dt="2024-04-10T13:31:27.883" v="3120" actId="207"/>
        <pc:sldMkLst>
          <pc:docMk/>
          <pc:sldMk cId="2990235681" sldId="476"/>
        </pc:sldMkLst>
        <pc:spChg chg="mod">
          <ac:chgData name="Per Torgersen" userId="b26937ca-28e6-4d41-8101-40cd517d17ef" providerId="ADAL" clId="{78BA1513-6B42-4D53-9B44-E137CEE0FDEF}" dt="2024-04-10T11:28:07.694" v="183" actId="255"/>
          <ac:spMkLst>
            <pc:docMk/>
            <pc:sldMk cId="2990235681" sldId="476"/>
            <ac:spMk id="3" creationId="{D0FE5830-6C50-5C63-A068-13AA9C3CE452}"/>
          </ac:spMkLst>
        </pc:spChg>
        <pc:spChg chg="mod">
          <ac:chgData name="Per Torgersen" userId="b26937ca-28e6-4d41-8101-40cd517d17ef" providerId="ADAL" clId="{78BA1513-6B42-4D53-9B44-E137CEE0FDEF}" dt="2024-04-10T13:31:27.883" v="3120" actId="207"/>
          <ac:spMkLst>
            <pc:docMk/>
            <pc:sldMk cId="2990235681" sldId="476"/>
            <ac:spMk id="4" creationId="{8B8D53A5-94E5-5247-C277-183406CBAC8A}"/>
          </ac:spMkLst>
        </pc:spChg>
      </pc:sldChg>
      <pc:sldChg chg="modSp mod">
        <pc:chgData name="Per Torgersen" userId="b26937ca-28e6-4d41-8101-40cd517d17ef" providerId="ADAL" clId="{78BA1513-6B42-4D53-9B44-E137CEE0FDEF}" dt="2024-04-10T12:47:25.280" v="1882" actId="20577"/>
        <pc:sldMkLst>
          <pc:docMk/>
          <pc:sldMk cId="3676368306" sldId="477"/>
        </pc:sldMkLst>
        <pc:spChg chg="mod">
          <ac:chgData name="Per Torgersen" userId="b26937ca-28e6-4d41-8101-40cd517d17ef" providerId="ADAL" clId="{78BA1513-6B42-4D53-9B44-E137CEE0FDEF}" dt="2024-04-10T11:33:56.133" v="200" actId="14100"/>
          <ac:spMkLst>
            <pc:docMk/>
            <pc:sldMk cId="3676368306" sldId="477"/>
            <ac:spMk id="2" creationId="{D0853465-8ABE-16A5-E05B-ED297855DAEB}"/>
          </ac:spMkLst>
        </pc:spChg>
        <pc:spChg chg="mod">
          <ac:chgData name="Per Torgersen" userId="b26937ca-28e6-4d41-8101-40cd517d17ef" providerId="ADAL" clId="{78BA1513-6B42-4D53-9B44-E137CEE0FDEF}" dt="2024-04-10T12:47:25.280" v="1882" actId="20577"/>
          <ac:spMkLst>
            <pc:docMk/>
            <pc:sldMk cId="3676368306" sldId="477"/>
            <ac:spMk id="3" creationId="{83D00809-D56D-C692-1AFD-B29B8A2332B7}"/>
          </ac:spMkLst>
        </pc:spChg>
      </pc:sldChg>
      <pc:sldChg chg="addSp delSp modSp mod modNotesTx">
        <pc:chgData name="Per Torgersen" userId="b26937ca-28e6-4d41-8101-40cd517d17ef" providerId="ADAL" clId="{78BA1513-6B42-4D53-9B44-E137CEE0FDEF}" dt="2024-04-10T13:28:02.383" v="3095" actId="20577"/>
        <pc:sldMkLst>
          <pc:docMk/>
          <pc:sldMk cId="1206122906" sldId="480"/>
        </pc:sldMkLst>
        <pc:spChg chg="mod">
          <ac:chgData name="Per Torgersen" userId="b26937ca-28e6-4d41-8101-40cd517d17ef" providerId="ADAL" clId="{78BA1513-6B42-4D53-9B44-E137CEE0FDEF}" dt="2024-04-10T12:48:41.930" v="1914" actId="20577"/>
          <ac:spMkLst>
            <pc:docMk/>
            <pc:sldMk cId="1206122906" sldId="480"/>
            <ac:spMk id="2" creationId="{B0C1A308-E9FD-AAE7-E548-1E18880FB5E7}"/>
          </ac:spMkLst>
        </pc:spChg>
        <pc:spChg chg="mod">
          <ac:chgData name="Per Torgersen" userId="b26937ca-28e6-4d41-8101-40cd517d17ef" providerId="ADAL" clId="{78BA1513-6B42-4D53-9B44-E137CEE0FDEF}" dt="2024-04-10T13:28:02.383" v="3095" actId="20577"/>
          <ac:spMkLst>
            <pc:docMk/>
            <pc:sldMk cId="1206122906" sldId="480"/>
            <ac:spMk id="3" creationId="{CD8E4081-F08A-AC17-8372-DE16D106295A}"/>
          </ac:spMkLst>
        </pc:spChg>
        <pc:spChg chg="add del mod">
          <ac:chgData name="Per Torgersen" userId="b26937ca-28e6-4d41-8101-40cd517d17ef" providerId="ADAL" clId="{78BA1513-6B42-4D53-9B44-E137CEE0FDEF}" dt="2024-04-10T12:32:52.289" v="1791" actId="478"/>
          <ac:spMkLst>
            <pc:docMk/>
            <pc:sldMk cId="1206122906" sldId="480"/>
            <ac:spMk id="5" creationId="{37A3287F-DD79-23B8-4FE4-353D4855B4E4}"/>
          </ac:spMkLst>
        </pc:spChg>
        <pc:picChg chg="del">
          <ac:chgData name="Per Torgersen" userId="b26937ca-28e6-4d41-8101-40cd517d17ef" providerId="ADAL" clId="{78BA1513-6B42-4D53-9B44-E137CEE0FDEF}" dt="2024-04-10T12:32:43.005" v="1790" actId="478"/>
          <ac:picMkLst>
            <pc:docMk/>
            <pc:sldMk cId="1206122906" sldId="480"/>
            <ac:picMk id="8" creationId="{1E8B2869-9B93-97A5-9508-4600B6323C9A}"/>
          </ac:picMkLst>
        </pc:picChg>
      </pc:sldChg>
      <pc:sldChg chg="modSp mod modAnim modNotesTx">
        <pc:chgData name="Per Torgersen" userId="b26937ca-28e6-4d41-8101-40cd517d17ef" providerId="ADAL" clId="{78BA1513-6B42-4D53-9B44-E137CEE0FDEF}" dt="2024-04-10T12:50:01.250" v="1915" actId="21"/>
        <pc:sldMkLst>
          <pc:docMk/>
          <pc:sldMk cId="2942219917" sldId="492"/>
        </pc:sldMkLst>
        <pc:spChg chg="mod">
          <ac:chgData name="Per Torgersen" userId="b26937ca-28e6-4d41-8101-40cd517d17ef" providerId="ADAL" clId="{78BA1513-6B42-4D53-9B44-E137CEE0FDEF}" dt="2024-04-10T12:18:24.962" v="1235" actId="20577"/>
          <ac:spMkLst>
            <pc:docMk/>
            <pc:sldMk cId="2942219917" sldId="492"/>
            <ac:spMk id="2" creationId="{2B249EAC-D763-B29A-AED6-C1AEDC747FCF}"/>
          </ac:spMkLst>
        </pc:spChg>
        <pc:spChg chg="mod">
          <ac:chgData name="Per Torgersen" userId="b26937ca-28e6-4d41-8101-40cd517d17ef" providerId="ADAL" clId="{78BA1513-6B42-4D53-9B44-E137CEE0FDEF}" dt="2024-04-10T12:50:01.250" v="1915" actId="21"/>
          <ac:spMkLst>
            <pc:docMk/>
            <pc:sldMk cId="2942219917" sldId="492"/>
            <ac:spMk id="3" creationId="{6B890982-3F5E-D7DB-5E47-8BF8F7857521}"/>
          </ac:spMkLst>
        </pc:spChg>
      </pc:sldChg>
      <pc:sldChg chg="del">
        <pc:chgData name="Per Torgersen" userId="b26937ca-28e6-4d41-8101-40cd517d17ef" providerId="ADAL" clId="{78BA1513-6B42-4D53-9B44-E137CEE0FDEF}" dt="2024-04-10T12:03:22.686" v="678" actId="47"/>
        <pc:sldMkLst>
          <pc:docMk/>
          <pc:sldMk cId="3228274913" sldId="496"/>
        </pc:sldMkLst>
      </pc:sldChg>
      <pc:sldChg chg="del">
        <pc:chgData name="Per Torgersen" userId="b26937ca-28e6-4d41-8101-40cd517d17ef" providerId="ADAL" clId="{78BA1513-6B42-4D53-9B44-E137CEE0FDEF}" dt="2024-04-10T12:03:50.053" v="679" actId="47"/>
        <pc:sldMkLst>
          <pc:docMk/>
          <pc:sldMk cId="3021243517" sldId="497"/>
        </pc:sldMkLst>
      </pc:sldChg>
      <pc:sldChg chg="del">
        <pc:chgData name="Per Torgersen" userId="b26937ca-28e6-4d41-8101-40cd517d17ef" providerId="ADAL" clId="{78BA1513-6B42-4D53-9B44-E137CEE0FDEF}" dt="2024-04-10T12:03:55.409" v="680" actId="47"/>
        <pc:sldMkLst>
          <pc:docMk/>
          <pc:sldMk cId="2329801166" sldId="498"/>
        </pc:sldMkLst>
      </pc:sldChg>
      <pc:sldChg chg="del">
        <pc:chgData name="Per Torgersen" userId="b26937ca-28e6-4d41-8101-40cd517d17ef" providerId="ADAL" clId="{78BA1513-6B42-4D53-9B44-E137CEE0FDEF}" dt="2024-04-10T12:03:59.671" v="681" actId="47"/>
        <pc:sldMkLst>
          <pc:docMk/>
          <pc:sldMk cId="3780536399" sldId="499"/>
        </pc:sldMkLst>
      </pc:sldChg>
      <pc:sldChg chg="modSp mod modAnim">
        <pc:chgData name="Per Torgersen" userId="b26937ca-28e6-4d41-8101-40cd517d17ef" providerId="ADAL" clId="{78BA1513-6B42-4D53-9B44-E137CEE0FDEF}" dt="2024-04-10T13:28:57.808" v="3117" actId="313"/>
        <pc:sldMkLst>
          <pc:docMk/>
          <pc:sldMk cId="3642518240" sldId="500"/>
        </pc:sldMkLst>
        <pc:spChg chg="mod">
          <ac:chgData name="Per Torgersen" userId="b26937ca-28e6-4d41-8101-40cd517d17ef" providerId="ADAL" clId="{78BA1513-6B42-4D53-9B44-E137CEE0FDEF}" dt="2024-04-10T13:28:21.383" v="3105" actId="6549"/>
          <ac:spMkLst>
            <pc:docMk/>
            <pc:sldMk cId="3642518240" sldId="500"/>
            <ac:spMk id="2" creationId="{E68C8736-2CF3-B498-37CC-651A149E68C7}"/>
          </ac:spMkLst>
        </pc:spChg>
        <pc:spChg chg="mod">
          <ac:chgData name="Per Torgersen" userId="b26937ca-28e6-4d41-8101-40cd517d17ef" providerId="ADAL" clId="{78BA1513-6B42-4D53-9B44-E137CEE0FDEF}" dt="2024-04-10T13:28:57.808" v="3117" actId="313"/>
          <ac:spMkLst>
            <pc:docMk/>
            <pc:sldMk cId="3642518240" sldId="500"/>
            <ac:spMk id="3" creationId="{D5B8AC2B-33A9-A6F1-804E-AB34282E291E}"/>
          </ac:spMkLst>
        </pc:spChg>
      </pc:sldChg>
      <pc:sldChg chg="del">
        <pc:chgData name="Per Torgersen" userId="b26937ca-28e6-4d41-8101-40cd517d17ef" providerId="ADAL" clId="{78BA1513-6B42-4D53-9B44-E137CEE0FDEF}" dt="2024-04-10T13:22:06.999" v="3077" actId="47"/>
        <pc:sldMkLst>
          <pc:docMk/>
          <pc:sldMk cId="670022929" sldId="502"/>
        </pc:sldMkLst>
      </pc:sldChg>
      <pc:sldChg chg="del">
        <pc:chgData name="Per Torgersen" userId="b26937ca-28e6-4d41-8101-40cd517d17ef" providerId="ADAL" clId="{78BA1513-6B42-4D53-9B44-E137CEE0FDEF}" dt="2024-04-10T12:17:16.729" v="1187" actId="47"/>
        <pc:sldMkLst>
          <pc:docMk/>
          <pc:sldMk cId="3559196988" sldId="5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10.04.2024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a:t>
            </a:fld>
            <a:endParaRPr lang="nb-NO"/>
          </a:p>
        </p:txBody>
      </p:sp>
    </p:spTree>
    <p:extLst>
      <p:ext uri="{BB962C8B-B14F-4D97-AF65-F5344CB8AC3E}">
        <p14:creationId xmlns:p14="http://schemas.microsoft.com/office/powerpoint/2010/main" val="279741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a:t>
            </a:fld>
            <a:endParaRPr lang="nb-NO"/>
          </a:p>
        </p:txBody>
      </p:sp>
    </p:spTree>
    <p:extLst>
      <p:ext uri="{BB962C8B-B14F-4D97-AF65-F5344CB8AC3E}">
        <p14:creationId xmlns:p14="http://schemas.microsoft.com/office/powerpoint/2010/main" val="158836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kommuneplanen på toppen – som alle andre planer skal utgå fra. Eller sagt på en annen måte, planene under skal bidra til å nå målene i kommuneplanen. Skal være en rød tråd gjennom hele!</a:t>
            </a:r>
          </a:p>
          <a:p>
            <a:r>
              <a:rPr lang="nb-NO" dirty="0"/>
              <a:t>Kommuneplanens arealdel er under revisjon – trolig ny høringsrunde til sommeren</a:t>
            </a:r>
          </a:p>
          <a:p>
            <a:r>
              <a:rPr lang="nb-NO" dirty="0"/>
              <a:t>Arbeidet med planstrategi pågår – kommuneplanens samfunnsdel vil bli revidert </a:t>
            </a:r>
          </a:p>
          <a:p>
            <a:r>
              <a:rPr lang="nb-NO" b="1" dirty="0"/>
              <a:t>Målene om universell utforming, aldersvennlig by og gode bomiljø er viktige mål og formål i både samfunnsdel og arealdel</a:t>
            </a:r>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3</a:t>
            </a:fld>
            <a:endParaRPr lang="nb-NO"/>
          </a:p>
        </p:txBody>
      </p:sp>
    </p:spTree>
    <p:extLst>
      <p:ext uri="{BB962C8B-B14F-4D97-AF65-F5344CB8AC3E}">
        <p14:creationId xmlns:p14="http://schemas.microsoft.com/office/powerpoint/2010/main" val="91746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Bystyrets vedtak legger føringer om at det skal utarbeides en sektorovergripende handlingsplan – den er i arbeid med nytt byråd – forventes vedtatt i inneværende år</a:t>
            </a:r>
          </a:p>
          <a:p>
            <a:endParaRPr lang="nb-NO" dirty="0"/>
          </a:p>
          <a:p>
            <a:r>
              <a:rPr lang="nb-NO" dirty="0"/>
              <a:t>Arbeidet for universell utforming skal være konkret og målbart</a:t>
            </a:r>
          </a:p>
          <a:p>
            <a:endParaRPr lang="nb-NO" dirty="0"/>
          </a:p>
          <a:p>
            <a:r>
              <a:rPr lang="nb-NO" dirty="0"/>
              <a:t>Det skal rapporteres årlig om måloppnåelse</a:t>
            </a:r>
          </a:p>
          <a:p>
            <a:endParaRPr lang="nb-NO" dirty="0"/>
          </a:p>
          <a:p>
            <a:r>
              <a:rPr lang="nb-NO" dirty="0"/>
              <a:t>Det skal kartlegges status for universell utforming i alle bygg</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4</a:t>
            </a:fld>
            <a:endParaRPr lang="nb-NO"/>
          </a:p>
        </p:txBody>
      </p:sp>
    </p:spTree>
    <p:extLst>
      <p:ext uri="{BB962C8B-B14F-4D97-AF65-F5344CB8AC3E}">
        <p14:creationId xmlns:p14="http://schemas.microsoft.com/office/powerpoint/2010/main" val="64324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5</a:t>
            </a:fld>
            <a:endParaRPr lang="nb-NO"/>
          </a:p>
        </p:txBody>
      </p:sp>
    </p:spTree>
    <p:extLst>
      <p:ext uri="{BB962C8B-B14F-4D97-AF65-F5344CB8AC3E}">
        <p14:creationId xmlns:p14="http://schemas.microsoft.com/office/powerpoint/2010/main" val="319679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6</a:t>
            </a:fld>
            <a:endParaRPr lang="nb-NO"/>
          </a:p>
        </p:txBody>
      </p:sp>
    </p:spTree>
    <p:extLst>
      <p:ext uri="{BB962C8B-B14F-4D97-AF65-F5344CB8AC3E}">
        <p14:creationId xmlns:p14="http://schemas.microsoft.com/office/powerpoint/2010/main" val="30616838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46917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766059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endParaRPr lang="nb-NO"/>
          </a:p>
        </p:txBody>
      </p:sp>
    </p:spTree>
    <p:extLst>
      <p:ext uri="{BB962C8B-B14F-4D97-AF65-F5344CB8AC3E}">
        <p14:creationId xmlns:p14="http://schemas.microsoft.com/office/powerpoint/2010/main" val="2793844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10.04.2024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endParaRPr lang="nb-NO"/>
          </a:p>
        </p:txBody>
      </p:sp>
    </p:spTree>
    <p:extLst>
      <p:ext uri="{BB962C8B-B14F-4D97-AF65-F5344CB8AC3E}">
        <p14:creationId xmlns:p14="http://schemas.microsoft.com/office/powerpoint/2010/main" val="274521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10.04.2024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10.04.2024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10.04.2024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10.04.2024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10.04.2024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10.04.2024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10.04.2024</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10.04.2024</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10.04.2024</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10.04.2024</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10.04.2024</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10.04.2024</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10.04.2024</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10.04.2024</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10.04.2024</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10.04.2024</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10.04.2024</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10.04.2024</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10.04.2024</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10.04.2024</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10.04.2024</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10.04.2024</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10.04.2024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10.04.2024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10.04.2024</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10.04.2024</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41281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10.04.2024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10.04.2024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267707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680806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10.04.2024</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120162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10.04.2024</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78021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63568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4046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56142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4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86" r:id="rId5"/>
    <p:sldLayoutId id="2147483888" r:id="rId6"/>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 id="2147483884" r:id="rId6"/>
    <p:sldLayoutId id="2147483890" r:id="rId7"/>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10.04.2024</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 id="2147483882" r:id="rId29"/>
    <p:sldLayoutId id="2147483883" r:id="rId30"/>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3"/>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10.04.2024</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93" r:id="rId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utendørs, himmel, tre, bagasjerom">
            <a:extLst>
              <a:ext uri="{FF2B5EF4-FFF2-40B4-BE49-F238E27FC236}">
                <a16:creationId xmlns:a16="http://schemas.microsoft.com/office/drawing/2014/main" id="{2855A4EC-41D9-59D0-F91E-2D188B075BCE}"/>
              </a:ext>
            </a:extLst>
          </p:cNvPr>
          <p:cNvPicPr>
            <a:picLocks noGrp="1" noChangeAspect="1"/>
          </p:cNvPicPr>
          <p:nvPr>
            <p:ph type="pic" sz="quarter" idx="13"/>
          </p:nvPr>
        </p:nvPicPr>
        <p:blipFill rotWithShape="1">
          <a:blip r:embed="rId3"/>
          <a:srcRect t="7813" b="7813"/>
          <a:stretch/>
        </p:blipFill>
        <p:spPr/>
      </p:pic>
      <p:sp>
        <p:nvSpPr>
          <p:cNvPr id="3" name="Tittel 2">
            <a:extLst>
              <a:ext uri="{FF2B5EF4-FFF2-40B4-BE49-F238E27FC236}">
                <a16:creationId xmlns:a16="http://schemas.microsoft.com/office/drawing/2014/main" id="{D0FE5830-6C50-5C63-A068-13AA9C3CE452}"/>
              </a:ext>
            </a:extLst>
          </p:cNvPr>
          <p:cNvSpPr>
            <a:spLocks noGrp="1"/>
          </p:cNvSpPr>
          <p:nvPr>
            <p:ph type="ctrTitle"/>
          </p:nvPr>
        </p:nvSpPr>
        <p:spPr>
          <a:xfrm>
            <a:off x="1074039" y="0"/>
            <a:ext cx="5073650" cy="4318000"/>
          </a:xfrm>
        </p:spPr>
        <p:txBody>
          <a:bodyPr>
            <a:normAutofit/>
          </a:bodyPr>
          <a:lstStyle/>
          <a:p>
            <a:br>
              <a:rPr lang="nb-NO" sz="3200" dirty="0"/>
            </a:br>
            <a:br>
              <a:rPr lang="nb-NO" sz="3200" dirty="0"/>
            </a:br>
            <a:r>
              <a:rPr lang="nb-NO" sz="2800" dirty="0"/>
              <a:t>Planer som verktøy for universell utforming og aldersvennlig by i Oslo kommune</a:t>
            </a:r>
          </a:p>
        </p:txBody>
      </p:sp>
      <p:sp>
        <p:nvSpPr>
          <p:cNvPr id="4" name="Undertittel 3">
            <a:extLst>
              <a:ext uri="{FF2B5EF4-FFF2-40B4-BE49-F238E27FC236}">
                <a16:creationId xmlns:a16="http://schemas.microsoft.com/office/drawing/2014/main" id="{8B8D53A5-94E5-5247-C277-183406CBAC8A}"/>
              </a:ext>
            </a:extLst>
          </p:cNvPr>
          <p:cNvSpPr>
            <a:spLocks noGrp="1"/>
          </p:cNvSpPr>
          <p:nvPr>
            <p:ph type="subTitle" idx="1"/>
          </p:nvPr>
        </p:nvSpPr>
        <p:spPr>
          <a:xfrm>
            <a:off x="731520" y="4597400"/>
            <a:ext cx="3448304" cy="1981200"/>
          </a:xfrm>
        </p:spPr>
        <p:txBody>
          <a:bodyPr>
            <a:normAutofit fontScale="55000" lnSpcReduction="20000"/>
          </a:bodyPr>
          <a:lstStyle/>
          <a:p>
            <a:endParaRPr lang="nb-NO" sz="1600" dirty="0">
              <a:solidFill>
                <a:schemeClr val="tx1"/>
              </a:solidFill>
            </a:endParaRPr>
          </a:p>
          <a:p>
            <a:endParaRPr lang="nb-NO" sz="3600" dirty="0">
              <a:latin typeface="+mj-lt"/>
              <a:ea typeface="+mj-ea"/>
              <a:cs typeface="+mj-cs"/>
            </a:endParaRPr>
          </a:p>
          <a:p>
            <a:endParaRPr lang="nb-NO" sz="1600" dirty="0">
              <a:solidFill>
                <a:schemeClr val="tx1"/>
              </a:solidFill>
            </a:endParaRPr>
          </a:p>
          <a:p>
            <a:endParaRPr lang="nb-NO" sz="1600" dirty="0">
              <a:solidFill>
                <a:schemeClr val="tx1"/>
              </a:solidFill>
            </a:endParaRPr>
          </a:p>
          <a:p>
            <a:endParaRPr lang="nb-NO" sz="1600" dirty="0">
              <a:solidFill>
                <a:schemeClr val="tx1"/>
              </a:solidFill>
            </a:endParaRPr>
          </a:p>
          <a:p>
            <a:endParaRPr lang="nb-NO" sz="1600" b="1" dirty="0">
              <a:solidFill>
                <a:schemeClr val="tx1"/>
              </a:solidFill>
            </a:endParaRPr>
          </a:p>
          <a:p>
            <a:endParaRPr lang="nb-NO" sz="1600" b="1" dirty="0">
              <a:solidFill>
                <a:schemeClr val="tx1"/>
              </a:solidFill>
            </a:endParaRPr>
          </a:p>
          <a:p>
            <a:r>
              <a:rPr lang="nb-NO" sz="2600" b="1" dirty="0">
                <a:solidFill>
                  <a:schemeClr val="tx1"/>
                </a:solidFill>
              </a:rPr>
              <a:t>Per Torgersen</a:t>
            </a:r>
          </a:p>
          <a:p>
            <a:r>
              <a:rPr lang="nb-NO" sz="2600" b="1" dirty="0">
                <a:solidFill>
                  <a:schemeClr val="tx1"/>
                </a:solidFill>
              </a:rPr>
              <a:t>Byrådsavdeling for helse </a:t>
            </a:r>
          </a:p>
          <a:p>
            <a:r>
              <a:rPr lang="nb-NO" sz="2600" b="1" dirty="0">
                <a:solidFill>
                  <a:schemeClr val="tx1"/>
                </a:solidFill>
              </a:rPr>
              <a:t>15.04.24</a:t>
            </a:r>
          </a:p>
          <a:p>
            <a:endParaRPr lang="nb-NO" sz="1600" dirty="0">
              <a:solidFill>
                <a:schemeClr val="tx1"/>
              </a:solidFill>
            </a:endParaRPr>
          </a:p>
        </p:txBody>
      </p:sp>
      <p:sp>
        <p:nvSpPr>
          <p:cNvPr id="7" name="TekstSylinder 6">
            <a:extLst>
              <a:ext uri="{FF2B5EF4-FFF2-40B4-BE49-F238E27FC236}">
                <a16:creationId xmlns:a16="http://schemas.microsoft.com/office/drawing/2014/main" id="{D3D0DD99-833B-3733-6C4E-4528B5EEEDB2}"/>
              </a:ext>
            </a:extLst>
          </p:cNvPr>
          <p:cNvSpPr txBox="1"/>
          <p:nvPr/>
        </p:nvSpPr>
        <p:spPr>
          <a:xfrm>
            <a:off x="9169399" y="6468670"/>
            <a:ext cx="3022601" cy="261610"/>
          </a:xfrm>
          <a:prstGeom prst="rect">
            <a:avLst/>
          </a:prstGeom>
          <a:noFill/>
        </p:spPr>
        <p:txBody>
          <a:bodyPr wrap="square" rtlCol="0">
            <a:spAutoFit/>
          </a:bodyPr>
          <a:lstStyle/>
          <a:p>
            <a:pPr algn="l"/>
            <a:r>
              <a:rPr lang="nb-NO" sz="1050">
                <a:solidFill>
                  <a:schemeClr val="bg1"/>
                </a:solidFill>
              </a:rPr>
              <a:t>Foto: Liz </a:t>
            </a:r>
            <a:r>
              <a:rPr lang="nb-NO" sz="1050" err="1">
                <a:solidFill>
                  <a:schemeClr val="bg1"/>
                </a:solidFill>
              </a:rPr>
              <a:t>Brendeløkken</a:t>
            </a:r>
            <a:r>
              <a:rPr lang="nb-NO" sz="1050">
                <a:solidFill>
                  <a:schemeClr val="bg1"/>
                </a:solidFill>
              </a:rPr>
              <a:t> Palm/Oslo kommune</a:t>
            </a:r>
          </a:p>
        </p:txBody>
      </p:sp>
    </p:spTree>
    <p:extLst>
      <p:ext uri="{BB962C8B-B14F-4D97-AF65-F5344CB8AC3E}">
        <p14:creationId xmlns:p14="http://schemas.microsoft.com/office/powerpoint/2010/main" val="2990235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853465-8ABE-16A5-E05B-ED297855DAEB}"/>
              </a:ext>
            </a:extLst>
          </p:cNvPr>
          <p:cNvSpPr>
            <a:spLocks noGrp="1"/>
          </p:cNvSpPr>
          <p:nvPr>
            <p:ph type="title"/>
          </p:nvPr>
        </p:nvSpPr>
        <p:spPr>
          <a:xfrm>
            <a:off x="695326" y="720001"/>
            <a:ext cx="9469438" cy="949001"/>
          </a:xfrm>
        </p:spPr>
        <p:txBody>
          <a:bodyPr/>
          <a:lstStyle/>
          <a:p>
            <a:r>
              <a:rPr lang="nb-NO" dirty="0"/>
              <a:t>Innhold</a:t>
            </a:r>
          </a:p>
        </p:txBody>
      </p:sp>
      <p:sp>
        <p:nvSpPr>
          <p:cNvPr id="3" name="Plassholder for innhold 2">
            <a:extLst>
              <a:ext uri="{FF2B5EF4-FFF2-40B4-BE49-F238E27FC236}">
                <a16:creationId xmlns:a16="http://schemas.microsoft.com/office/drawing/2014/main" id="{83D00809-D56D-C692-1AFD-B29B8A2332B7}"/>
              </a:ext>
            </a:extLst>
          </p:cNvPr>
          <p:cNvSpPr>
            <a:spLocks noGrp="1"/>
          </p:cNvSpPr>
          <p:nvPr>
            <p:ph idx="1"/>
          </p:nvPr>
        </p:nvSpPr>
        <p:spPr/>
        <p:txBody>
          <a:bodyPr/>
          <a:lstStyle/>
          <a:p>
            <a:r>
              <a:rPr lang="nb-NO" sz="2400" dirty="0"/>
              <a:t>Plansystemet i Oslo kommune </a:t>
            </a:r>
          </a:p>
          <a:p>
            <a:r>
              <a:rPr lang="nb-NO" sz="2400" dirty="0"/>
              <a:t>Ny kommuneplan er i arbeid – universell utforming og aldersvennlig by er viktige formål</a:t>
            </a:r>
          </a:p>
          <a:p>
            <a:r>
              <a:rPr lang="nb-NO" sz="2400" dirty="0"/>
              <a:t>Oslos planer for universell utforming og aldersvennlig samfunn</a:t>
            </a:r>
          </a:p>
          <a:p>
            <a:r>
              <a:rPr lang="nb-NO" sz="2400" dirty="0"/>
              <a:t>Mål - Utfordringer og Tiltak</a:t>
            </a:r>
          </a:p>
          <a:p>
            <a:r>
              <a:rPr lang="nb-NO" sz="2400" dirty="0"/>
              <a:t>Medvirkning fra sentrale råd og organisasjoner</a:t>
            </a:r>
          </a:p>
          <a:p>
            <a:endParaRPr lang="nb-NO" sz="2400" dirty="0"/>
          </a:p>
          <a:p>
            <a:endParaRPr lang="nb-NO" sz="1800" dirty="0"/>
          </a:p>
        </p:txBody>
      </p:sp>
      <p:sp>
        <p:nvSpPr>
          <p:cNvPr id="4" name="Plassholder for dato 3">
            <a:extLst>
              <a:ext uri="{FF2B5EF4-FFF2-40B4-BE49-F238E27FC236}">
                <a16:creationId xmlns:a16="http://schemas.microsoft.com/office/drawing/2014/main" id="{D686FC4B-C62A-2688-EC30-35E70B724859}"/>
              </a:ext>
            </a:extLst>
          </p:cNvPr>
          <p:cNvSpPr>
            <a:spLocks noGrp="1"/>
          </p:cNvSpPr>
          <p:nvPr>
            <p:ph type="dt" sz="half" idx="10"/>
          </p:nvPr>
        </p:nvSpPr>
        <p:spPr/>
        <p:txBody>
          <a:bodyPr/>
          <a:lstStyle/>
          <a:p>
            <a:fld id="{4D766B14-D201-5E43-92B4-5BFC4FDF65D3}" type="datetime1">
              <a:rPr lang="nb-NO" smtClean="0"/>
              <a:t>10.04.2024</a:t>
            </a:fld>
            <a:endParaRPr lang="nb-NO"/>
          </a:p>
        </p:txBody>
      </p:sp>
      <p:sp>
        <p:nvSpPr>
          <p:cNvPr id="5" name="Plassholder for lysbildenummer 4">
            <a:extLst>
              <a:ext uri="{FF2B5EF4-FFF2-40B4-BE49-F238E27FC236}">
                <a16:creationId xmlns:a16="http://schemas.microsoft.com/office/drawing/2014/main" id="{FE08E55D-CBD1-B0C8-E85F-7ADE30ED437B}"/>
              </a:ext>
            </a:extLst>
          </p:cNvPr>
          <p:cNvSpPr>
            <a:spLocks noGrp="1"/>
          </p:cNvSpPr>
          <p:nvPr>
            <p:ph type="sldNum" sz="quarter" idx="12"/>
          </p:nvPr>
        </p:nvSpPr>
        <p:spPr/>
        <p:txBody>
          <a:bodyPr/>
          <a:lstStyle/>
          <a:p>
            <a:fld id="{8ACEFDFC-287E-0A4D-81A7-6CC8C070690D}" type="slidenum">
              <a:rPr lang="nb-NO" smtClean="0"/>
              <a:t>2</a:t>
            </a:fld>
            <a:endParaRPr lang="nb-NO"/>
          </a:p>
        </p:txBody>
      </p:sp>
      <p:sp>
        <p:nvSpPr>
          <p:cNvPr id="10" name="TekstSylinder 9">
            <a:extLst>
              <a:ext uri="{FF2B5EF4-FFF2-40B4-BE49-F238E27FC236}">
                <a16:creationId xmlns:a16="http://schemas.microsoft.com/office/drawing/2014/main" id="{E9CFEF70-63CE-448A-D0C2-D3EC22B91DDC}"/>
              </a:ext>
            </a:extLst>
          </p:cNvPr>
          <p:cNvSpPr txBox="1"/>
          <p:nvPr/>
        </p:nvSpPr>
        <p:spPr>
          <a:xfrm>
            <a:off x="9908414" y="6635096"/>
            <a:ext cx="2372486" cy="215444"/>
          </a:xfrm>
          <a:prstGeom prst="rect">
            <a:avLst/>
          </a:prstGeom>
          <a:noFill/>
        </p:spPr>
        <p:txBody>
          <a:bodyPr wrap="square" rtlCol="0">
            <a:spAutoFit/>
          </a:bodyPr>
          <a:lstStyle/>
          <a:p>
            <a:pPr algn="l"/>
            <a:r>
              <a:rPr lang="nb-NO" sz="800">
                <a:solidFill>
                  <a:schemeClr val="bg1"/>
                </a:solidFill>
              </a:rPr>
              <a:t>Foto: </a:t>
            </a:r>
            <a:r>
              <a:rPr lang="nb-NO" sz="800" b="0" i="0">
                <a:solidFill>
                  <a:schemeClr val="bg1"/>
                </a:solidFill>
                <a:effectLst/>
              </a:rPr>
              <a:t>Nikolai </a:t>
            </a:r>
            <a:r>
              <a:rPr lang="nb-NO" sz="800" b="0" i="0" err="1">
                <a:solidFill>
                  <a:schemeClr val="bg1"/>
                </a:solidFill>
                <a:effectLst/>
              </a:rPr>
              <a:t>Kobets</a:t>
            </a:r>
            <a:r>
              <a:rPr lang="nb-NO" sz="800" b="0" i="0">
                <a:solidFill>
                  <a:schemeClr val="bg1"/>
                </a:solidFill>
                <a:effectLst/>
              </a:rPr>
              <a:t> </a:t>
            </a:r>
            <a:r>
              <a:rPr lang="nb-NO" sz="800" b="0" i="0" err="1">
                <a:solidFill>
                  <a:schemeClr val="bg1"/>
                </a:solidFill>
                <a:effectLst/>
              </a:rPr>
              <a:t>Freund</a:t>
            </a:r>
            <a:r>
              <a:rPr lang="nb-NO" sz="800" b="0" i="0">
                <a:solidFill>
                  <a:schemeClr val="bg1"/>
                </a:solidFill>
                <a:effectLst/>
              </a:rPr>
              <a:t>/Oslo kommune</a:t>
            </a:r>
            <a:endParaRPr lang="nb-NO" sz="800">
              <a:solidFill>
                <a:schemeClr val="bg1"/>
              </a:solidFill>
            </a:endParaRPr>
          </a:p>
        </p:txBody>
      </p:sp>
    </p:spTree>
    <p:extLst>
      <p:ext uri="{BB962C8B-B14F-4D97-AF65-F5344CB8AC3E}">
        <p14:creationId xmlns:p14="http://schemas.microsoft.com/office/powerpoint/2010/main" val="3676368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kstSylinder 74">
            <a:extLst>
              <a:ext uri="{FF2B5EF4-FFF2-40B4-BE49-F238E27FC236}">
                <a16:creationId xmlns:a16="http://schemas.microsoft.com/office/drawing/2014/main" id="{7AC897BF-491A-4E6B-871B-8DF5F135D4FC}"/>
              </a:ext>
            </a:extLst>
          </p:cNvPr>
          <p:cNvSpPr txBox="1"/>
          <p:nvPr/>
        </p:nvSpPr>
        <p:spPr>
          <a:xfrm>
            <a:off x="9653348" y="965511"/>
            <a:ext cx="2390400" cy="307777"/>
          </a:xfrm>
          <a:prstGeom prst="rect">
            <a:avLst/>
          </a:prstGeom>
          <a:noFill/>
        </p:spPr>
        <p:txBody>
          <a:bodyPr wrap="square" rtlCol="0">
            <a:spAutoFit/>
          </a:bodyPr>
          <a:lstStyle/>
          <a:p>
            <a:pPr algn="ctr"/>
            <a:r>
              <a:rPr lang="nb-NO" sz="1400"/>
              <a:t>Strategisk</a:t>
            </a:r>
          </a:p>
        </p:txBody>
      </p:sp>
      <p:sp>
        <p:nvSpPr>
          <p:cNvPr id="76" name="TekstSylinder 75">
            <a:extLst>
              <a:ext uri="{FF2B5EF4-FFF2-40B4-BE49-F238E27FC236}">
                <a16:creationId xmlns:a16="http://schemas.microsoft.com/office/drawing/2014/main" id="{77AF5D4D-DF70-483D-8F37-6905FB6F08B2}"/>
              </a:ext>
            </a:extLst>
          </p:cNvPr>
          <p:cNvSpPr txBox="1"/>
          <p:nvPr/>
        </p:nvSpPr>
        <p:spPr>
          <a:xfrm>
            <a:off x="9635184" y="2308145"/>
            <a:ext cx="2390400" cy="523220"/>
          </a:xfrm>
          <a:prstGeom prst="rect">
            <a:avLst/>
          </a:prstGeom>
          <a:noFill/>
        </p:spPr>
        <p:txBody>
          <a:bodyPr wrap="square" rtlCol="0">
            <a:spAutoFit/>
          </a:bodyPr>
          <a:lstStyle/>
          <a:p>
            <a:pPr algn="ctr"/>
            <a:r>
              <a:rPr lang="nb-NO" sz="1400"/>
              <a:t>Strategisk </a:t>
            </a:r>
          </a:p>
          <a:p>
            <a:pPr algn="ctr"/>
            <a:r>
              <a:rPr lang="nb-NO" sz="1400"/>
              <a:t>utdypning</a:t>
            </a:r>
          </a:p>
        </p:txBody>
      </p:sp>
      <p:sp>
        <p:nvSpPr>
          <p:cNvPr id="77" name="TekstSylinder 76">
            <a:extLst>
              <a:ext uri="{FF2B5EF4-FFF2-40B4-BE49-F238E27FC236}">
                <a16:creationId xmlns:a16="http://schemas.microsoft.com/office/drawing/2014/main" id="{8FD0E7B1-6B50-4922-9121-D8A0A289728C}"/>
              </a:ext>
            </a:extLst>
          </p:cNvPr>
          <p:cNvSpPr txBox="1"/>
          <p:nvPr/>
        </p:nvSpPr>
        <p:spPr>
          <a:xfrm>
            <a:off x="9640835" y="4187649"/>
            <a:ext cx="2390400" cy="307777"/>
          </a:xfrm>
          <a:prstGeom prst="rect">
            <a:avLst/>
          </a:prstGeom>
          <a:noFill/>
        </p:spPr>
        <p:txBody>
          <a:bodyPr wrap="square" rtlCol="0">
            <a:spAutoFit/>
          </a:bodyPr>
          <a:lstStyle/>
          <a:p>
            <a:pPr algn="ctr"/>
            <a:r>
              <a:rPr lang="nb-NO" sz="1400"/>
              <a:t>Tiltak</a:t>
            </a:r>
          </a:p>
        </p:txBody>
      </p:sp>
      <p:sp>
        <p:nvSpPr>
          <p:cNvPr id="78" name="TekstSylinder 77">
            <a:extLst>
              <a:ext uri="{FF2B5EF4-FFF2-40B4-BE49-F238E27FC236}">
                <a16:creationId xmlns:a16="http://schemas.microsoft.com/office/drawing/2014/main" id="{33DA7DD3-0E0D-4766-9609-2BBF39ACA0E3}"/>
              </a:ext>
            </a:extLst>
          </p:cNvPr>
          <p:cNvSpPr txBox="1"/>
          <p:nvPr/>
        </p:nvSpPr>
        <p:spPr>
          <a:xfrm>
            <a:off x="9652242" y="5609808"/>
            <a:ext cx="2391506" cy="738664"/>
          </a:xfrm>
          <a:prstGeom prst="rect">
            <a:avLst/>
          </a:prstGeom>
          <a:noFill/>
        </p:spPr>
        <p:txBody>
          <a:bodyPr wrap="square" rtlCol="0">
            <a:spAutoFit/>
          </a:bodyPr>
          <a:lstStyle/>
          <a:p>
            <a:pPr algn="ctr"/>
            <a:r>
              <a:rPr lang="nb-NO" sz="1400"/>
              <a:t>Handlingsdel: </a:t>
            </a:r>
          </a:p>
          <a:p>
            <a:pPr algn="ctr"/>
            <a:r>
              <a:rPr lang="nb-NO" sz="1400"/>
              <a:t>prioritering og </a:t>
            </a:r>
          </a:p>
          <a:p>
            <a:pPr algn="ctr"/>
            <a:r>
              <a:rPr lang="nb-NO" sz="1400"/>
              <a:t>fordeling av midler</a:t>
            </a:r>
          </a:p>
        </p:txBody>
      </p:sp>
      <p:sp>
        <p:nvSpPr>
          <p:cNvPr id="48" name="Rektangel 47">
            <a:extLst>
              <a:ext uri="{FF2B5EF4-FFF2-40B4-BE49-F238E27FC236}">
                <a16:creationId xmlns:a16="http://schemas.microsoft.com/office/drawing/2014/main" id="{729C0EC6-7CCF-47F6-93D4-4C62091274C8}"/>
              </a:ext>
            </a:extLst>
          </p:cNvPr>
          <p:cNvSpPr/>
          <p:nvPr/>
        </p:nvSpPr>
        <p:spPr>
          <a:xfrm>
            <a:off x="3047675" y="2035407"/>
            <a:ext cx="5865727" cy="2917221"/>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C2BC7DE9-1328-4A85-9DBF-8CBCED1374A8}"/>
              </a:ext>
            </a:extLst>
          </p:cNvPr>
          <p:cNvSpPr txBox="1"/>
          <p:nvPr/>
        </p:nvSpPr>
        <p:spPr>
          <a:xfrm>
            <a:off x="4546016" y="1182841"/>
            <a:ext cx="45719" cy="369332"/>
          </a:xfrm>
          <a:prstGeom prst="rect">
            <a:avLst/>
          </a:prstGeom>
          <a:noFill/>
        </p:spPr>
        <p:txBody>
          <a:bodyPr wrap="square" rtlCol="0">
            <a:spAutoFit/>
          </a:bodyPr>
          <a:lstStyle/>
          <a:p>
            <a:pPr algn="l"/>
            <a:endParaRPr lang="nb-NO"/>
          </a:p>
        </p:txBody>
      </p:sp>
      <p:sp>
        <p:nvSpPr>
          <p:cNvPr id="10" name="Rektangel 9">
            <a:extLst>
              <a:ext uri="{FF2B5EF4-FFF2-40B4-BE49-F238E27FC236}">
                <a16:creationId xmlns:a16="http://schemas.microsoft.com/office/drawing/2014/main" id="{B076D276-3442-46D5-9761-E823AC10B41A}"/>
              </a:ext>
            </a:extLst>
          </p:cNvPr>
          <p:cNvSpPr/>
          <p:nvPr/>
        </p:nvSpPr>
        <p:spPr>
          <a:xfrm>
            <a:off x="259026" y="567336"/>
            <a:ext cx="1887155" cy="104135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solidFill>
                  <a:schemeClr val="accent1"/>
                </a:solidFill>
              </a:rPr>
              <a:t>Planstrategi</a:t>
            </a:r>
          </a:p>
          <a:p>
            <a:pPr algn="ctr"/>
            <a:r>
              <a:rPr lang="nb-NO" sz="900">
                <a:solidFill>
                  <a:schemeClr val="accent1"/>
                </a:solidFill>
              </a:rPr>
              <a:t>(fireårig rullering)</a:t>
            </a:r>
          </a:p>
          <a:p>
            <a:pPr algn="ctr"/>
            <a:endParaRPr lang="nb-NO" sz="1000">
              <a:solidFill>
                <a:schemeClr val="accent1"/>
              </a:solidFill>
            </a:endParaRPr>
          </a:p>
          <a:p>
            <a:pPr algn="ctr"/>
            <a:r>
              <a:rPr lang="nb-NO" sz="1000" b="1">
                <a:solidFill>
                  <a:schemeClr val="accent1"/>
                </a:solidFill>
              </a:rPr>
              <a:t>Skal kommuneplanen revideres?</a:t>
            </a:r>
            <a:endParaRPr lang="nb-NO" sz="1600" b="1"/>
          </a:p>
        </p:txBody>
      </p:sp>
      <p:sp>
        <p:nvSpPr>
          <p:cNvPr id="12" name="Rektangel 11">
            <a:extLst>
              <a:ext uri="{FF2B5EF4-FFF2-40B4-BE49-F238E27FC236}">
                <a16:creationId xmlns:a16="http://schemas.microsoft.com/office/drawing/2014/main" id="{0A1F765F-05B9-4BE8-857F-CE25E7D38BD9}"/>
              </a:ext>
            </a:extLst>
          </p:cNvPr>
          <p:cNvSpPr/>
          <p:nvPr/>
        </p:nvSpPr>
        <p:spPr>
          <a:xfrm>
            <a:off x="3047674" y="568711"/>
            <a:ext cx="3463630" cy="110137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chemeClr val="accent1"/>
                </a:solidFill>
              </a:rPr>
              <a:t>KPS </a:t>
            </a:r>
          </a:p>
          <a:p>
            <a:pPr algn="ctr"/>
            <a:r>
              <a:rPr lang="nb-NO" sz="1100">
                <a:solidFill>
                  <a:schemeClr val="accent1"/>
                </a:solidFill>
              </a:rPr>
              <a:t>Kommuneplanens samfunnsdel</a:t>
            </a:r>
          </a:p>
          <a:p>
            <a:pPr algn="ctr"/>
            <a:endParaRPr lang="nb-NO" sz="700">
              <a:solidFill>
                <a:schemeClr val="accent1"/>
              </a:solidFill>
            </a:endParaRPr>
          </a:p>
          <a:p>
            <a:pPr algn="ctr"/>
            <a:r>
              <a:rPr lang="nb-NO" sz="1050">
                <a:solidFill>
                  <a:schemeClr val="accent1"/>
                </a:solidFill>
              </a:rPr>
              <a:t>med byutviklingsstrategi</a:t>
            </a:r>
            <a:endParaRPr lang="nb-NO" sz="800">
              <a:solidFill>
                <a:schemeClr val="accent1"/>
              </a:solidFill>
            </a:endParaRPr>
          </a:p>
        </p:txBody>
      </p:sp>
      <p:sp>
        <p:nvSpPr>
          <p:cNvPr id="13" name="Rektangel 12">
            <a:extLst>
              <a:ext uri="{FF2B5EF4-FFF2-40B4-BE49-F238E27FC236}">
                <a16:creationId xmlns:a16="http://schemas.microsoft.com/office/drawing/2014/main" id="{55845BC4-57C3-41A0-93C7-2D7DF28E7E80}"/>
              </a:ext>
            </a:extLst>
          </p:cNvPr>
          <p:cNvSpPr/>
          <p:nvPr/>
        </p:nvSpPr>
        <p:spPr>
          <a:xfrm>
            <a:off x="3278056" y="2308145"/>
            <a:ext cx="3233248" cy="2279166"/>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dirty="0">
              <a:solidFill>
                <a:schemeClr val="bg1"/>
              </a:solidFill>
            </a:endParaRPr>
          </a:p>
          <a:p>
            <a:pPr algn="ctr"/>
            <a:r>
              <a:rPr lang="nb-NO" dirty="0">
                <a:solidFill>
                  <a:schemeClr val="tx1"/>
                </a:solidFill>
              </a:rPr>
              <a:t>130 «Samfunnsplaner»</a:t>
            </a:r>
          </a:p>
          <a:p>
            <a:pPr algn="ctr"/>
            <a:r>
              <a:rPr lang="nb-NO" dirty="0">
                <a:solidFill>
                  <a:schemeClr val="tx1"/>
                </a:solidFill>
              </a:rPr>
              <a:t>Herunder;</a:t>
            </a:r>
          </a:p>
          <a:p>
            <a:pPr algn="ctr"/>
            <a:r>
              <a:rPr lang="nb-NO" dirty="0">
                <a:solidFill>
                  <a:schemeClr val="tx1"/>
                </a:solidFill>
              </a:rPr>
              <a:t>Strategi for universell utforming,</a:t>
            </a:r>
          </a:p>
          <a:p>
            <a:pPr algn="ctr"/>
            <a:r>
              <a:rPr lang="nb-NO" dirty="0">
                <a:solidFill>
                  <a:schemeClr val="tx1"/>
                </a:solidFill>
              </a:rPr>
              <a:t>aldersvennlig by, folkehelse, med mange flere</a:t>
            </a:r>
          </a:p>
        </p:txBody>
      </p:sp>
      <p:sp>
        <p:nvSpPr>
          <p:cNvPr id="14" name="Rektangel 13">
            <a:extLst>
              <a:ext uri="{FF2B5EF4-FFF2-40B4-BE49-F238E27FC236}">
                <a16:creationId xmlns:a16="http://schemas.microsoft.com/office/drawing/2014/main" id="{B242D260-488B-4E7A-B19C-D3358C6A1429}"/>
              </a:ext>
            </a:extLst>
          </p:cNvPr>
          <p:cNvSpPr/>
          <p:nvPr/>
        </p:nvSpPr>
        <p:spPr>
          <a:xfrm>
            <a:off x="6867100" y="2308145"/>
            <a:ext cx="1790098" cy="2284110"/>
          </a:xfrm>
          <a:prstGeom prst="rect">
            <a:avLst/>
          </a:prstGeom>
          <a:solidFill>
            <a:schemeClr val="bg1">
              <a:lumMod val="50000"/>
              <a:alpha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a:p>
          <a:p>
            <a:pPr algn="ctr"/>
            <a:r>
              <a:rPr lang="nb-NO">
                <a:solidFill>
                  <a:schemeClr val="tx1"/>
                </a:solidFill>
              </a:rPr>
              <a:t>Arealplaner</a:t>
            </a:r>
          </a:p>
          <a:p>
            <a:pPr algn="ctr"/>
            <a:endParaRPr lang="nb-NO"/>
          </a:p>
        </p:txBody>
      </p:sp>
      <p:sp>
        <p:nvSpPr>
          <p:cNvPr id="28" name="Rektangel 27">
            <a:extLst>
              <a:ext uri="{FF2B5EF4-FFF2-40B4-BE49-F238E27FC236}">
                <a16:creationId xmlns:a16="http://schemas.microsoft.com/office/drawing/2014/main" id="{E7FD52A1-3AE6-417A-AA4C-C339A17645A6}"/>
              </a:ext>
            </a:extLst>
          </p:cNvPr>
          <p:cNvSpPr/>
          <p:nvPr/>
        </p:nvSpPr>
        <p:spPr>
          <a:xfrm>
            <a:off x="3025472" y="5609808"/>
            <a:ext cx="5865727" cy="88211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accent1"/>
                </a:solidFill>
              </a:rPr>
              <a:t>BUDSJETT OG ØKONOMIPLAN</a:t>
            </a:r>
          </a:p>
          <a:p>
            <a:pPr algn="ctr"/>
            <a:r>
              <a:rPr lang="nb-NO" sz="1000">
                <a:solidFill>
                  <a:schemeClr val="accent1"/>
                </a:solidFill>
              </a:rPr>
              <a:t>(Årlig rullering)</a:t>
            </a:r>
          </a:p>
        </p:txBody>
      </p:sp>
      <p:cxnSp>
        <p:nvCxnSpPr>
          <p:cNvPr id="32" name="Kobling: vinkel 31">
            <a:extLst>
              <a:ext uri="{FF2B5EF4-FFF2-40B4-BE49-F238E27FC236}">
                <a16:creationId xmlns:a16="http://schemas.microsoft.com/office/drawing/2014/main" id="{7A7C5C6F-E03B-4042-9CD7-CC5897933777}"/>
              </a:ext>
            </a:extLst>
          </p:cNvPr>
          <p:cNvCxnSpPr>
            <a:cxnSpLocks/>
            <a:stCxn id="28" idx="1"/>
            <a:endCxn id="10" idx="2"/>
          </p:cNvCxnSpPr>
          <p:nvPr/>
        </p:nvCxnSpPr>
        <p:spPr>
          <a:xfrm rot="10800000">
            <a:off x="1202604" y="1608690"/>
            <a:ext cx="1822868" cy="4442176"/>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Rett pilkobling 35">
            <a:extLst>
              <a:ext uri="{FF2B5EF4-FFF2-40B4-BE49-F238E27FC236}">
                <a16:creationId xmlns:a16="http://schemas.microsoft.com/office/drawing/2014/main" id="{6C4418E0-611B-4108-8FFF-A3C8C3B68C53}"/>
              </a:ext>
            </a:extLst>
          </p:cNvPr>
          <p:cNvCxnSpPr>
            <a:cxnSpLocks/>
            <a:stCxn id="10" idx="3"/>
            <a:endCxn id="12" idx="1"/>
          </p:cNvCxnSpPr>
          <p:nvPr/>
        </p:nvCxnSpPr>
        <p:spPr>
          <a:xfrm>
            <a:off x="2146181" y="1088013"/>
            <a:ext cx="901493" cy="313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7" name="Pil: ned 46">
            <a:extLst>
              <a:ext uri="{FF2B5EF4-FFF2-40B4-BE49-F238E27FC236}">
                <a16:creationId xmlns:a16="http://schemas.microsoft.com/office/drawing/2014/main" id="{6AE141BD-10F2-479E-A237-03493A1533D8}"/>
              </a:ext>
            </a:extLst>
          </p:cNvPr>
          <p:cNvSpPr/>
          <p:nvPr/>
        </p:nvSpPr>
        <p:spPr>
          <a:xfrm>
            <a:off x="4661787" y="1670374"/>
            <a:ext cx="230585" cy="277015"/>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8" name="Rett pilkobling 57">
            <a:extLst>
              <a:ext uri="{FF2B5EF4-FFF2-40B4-BE49-F238E27FC236}">
                <a16:creationId xmlns:a16="http://schemas.microsoft.com/office/drawing/2014/main" id="{72D84EC7-E6D1-4795-9E6F-C7A48F1F086A}"/>
              </a:ext>
            </a:extLst>
          </p:cNvPr>
          <p:cNvCxnSpPr>
            <a:cxnSpLocks/>
          </p:cNvCxnSpPr>
          <p:nvPr/>
        </p:nvCxnSpPr>
        <p:spPr>
          <a:xfrm>
            <a:off x="1180401" y="2779433"/>
            <a:ext cx="171065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5" name="Pil: ned 54">
            <a:extLst>
              <a:ext uri="{FF2B5EF4-FFF2-40B4-BE49-F238E27FC236}">
                <a16:creationId xmlns:a16="http://schemas.microsoft.com/office/drawing/2014/main" id="{60E670B3-C3CE-4F74-B425-6207ADAECC8C}"/>
              </a:ext>
            </a:extLst>
          </p:cNvPr>
          <p:cNvSpPr/>
          <p:nvPr/>
        </p:nvSpPr>
        <p:spPr>
          <a:xfrm>
            <a:off x="5652927" y="4979191"/>
            <a:ext cx="225021" cy="454582"/>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568F4123-3B0E-DCD5-2046-7176B0B7CB55}"/>
              </a:ext>
            </a:extLst>
          </p:cNvPr>
          <p:cNvSpPr/>
          <p:nvPr/>
        </p:nvSpPr>
        <p:spPr>
          <a:xfrm>
            <a:off x="6867100" y="575320"/>
            <a:ext cx="2046302" cy="109476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chemeClr val="accent1"/>
                </a:solidFill>
              </a:rPr>
              <a:t>KPA</a:t>
            </a:r>
          </a:p>
          <a:p>
            <a:pPr algn="ctr"/>
            <a:r>
              <a:rPr lang="nb-NO" sz="1100">
                <a:solidFill>
                  <a:schemeClr val="accent1"/>
                </a:solidFill>
              </a:rPr>
              <a:t>Kommuneplanens </a:t>
            </a:r>
          </a:p>
          <a:p>
            <a:pPr algn="ctr"/>
            <a:r>
              <a:rPr lang="nb-NO" sz="1100">
                <a:solidFill>
                  <a:schemeClr val="accent1"/>
                </a:solidFill>
              </a:rPr>
              <a:t>arealdel</a:t>
            </a:r>
          </a:p>
        </p:txBody>
      </p:sp>
      <p:sp>
        <p:nvSpPr>
          <p:cNvPr id="16" name="Pil: ned 15">
            <a:extLst>
              <a:ext uri="{FF2B5EF4-FFF2-40B4-BE49-F238E27FC236}">
                <a16:creationId xmlns:a16="http://schemas.microsoft.com/office/drawing/2014/main" id="{7E5AE0E4-7E21-9BD7-A8F4-6F55E442D0C1}"/>
              </a:ext>
            </a:extLst>
          </p:cNvPr>
          <p:cNvSpPr/>
          <p:nvPr/>
        </p:nvSpPr>
        <p:spPr>
          <a:xfrm>
            <a:off x="7774958" y="1678900"/>
            <a:ext cx="230585" cy="26392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92800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249EAC-D763-B29A-AED6-C1AEDC747FCF}"/>
              </a:ext>
            </a:extLst>
          </p:cNvPr>
          <p:cNvSpPr>
            <a:spLocks noGrp="1"/>
          </p:cNvSpPr>
          <p:nvPr>
            <p:ph type="title"/>
          </p:nvPr>
        </p:nvSpPr>
        <p:spPr/>
        <p:txBody>
          <a:bodyPr/>
          <a:lstStyle/>
          <a:p>
            <a:r>
              <a:rPr lang="nb-NO" dirty="0"/>
              <a:t>Strategi for universell utforming i Oslo kommune</a:t>
            </a:r>
          </a:p>
        </p:txBody>
      </p:sp>
      <p:sp>
        <p:nvSpPr>
          <p:cNvPr id="3" name="Plassholder for innhold 2">
            <a:extLst>
              <a:ext uri="{FF2B5EF4-FFF2-40B4-BE49-F238E27FC236}">
                <a16:creationId xmlns:a16="http://schemas.microsoft.com/office/drawing/2014/main" id="{6B890982-3F5E-D7DB-5E47-8BF8F7857521}"/>
              </a:ext>
            </a:extLst>
          </p:cNvPr>
          <p:cNvSpPr>
            <a:spLocks noGrp="1"/>
          </p:cNvSpPr>
          <p:nvPr>
            <p:ph idx="1"/>
          </p:nvPr>
        </p:nvSpPr>
        <p:spPr/>
        <p:txBody>
          <a:bodyPr/>
          <a:lstStyle/>
          <a:p>
            <a:pPr marL="215900" indent="-215900"/>
            <a:r>
              <a:rPr lang="nb-NO" dirty="0"/>
              <a:t>Målsetting/visjon – universelt utformet Oslo i 2030</a:t>
            </a:r>
          </a:p>
          <a:p>
            <a:pPr marL="215900" indent="-215900"/>
            <a:r>
              <a:rPr lang="nb-NO" dirty="0"/>
              <a:t>Fokusområder er;</a:t>
            </a:r>
          </a:p>
          <a:p>
            <a:pPr marL="215900" indent="-215900"/>
            <a:r>
              <a:rPr lang="nb-NO" dirty="0"/>
              <a:t>Transport og samferdsel</a:t>
            </a:r>
          </a:p>
          <a:p>
            <a:pPr marL="215900" indent="-215900"/>
            <a:r>
              <a:rPr lang="nb-NO" dirty="0"/>
              <a:t>Bygg, anlegg og uteområder</a:t>
            </a:r>
          </a:p>
          <a:p>
            <a:pPr marL="215900" indent="-215900"/>
            <a:r>
              <a:rPr lang="nb-NO" dirty="0"/>
              <a:t>Tjenester og IKT systemer</a:t>
            </a:r>
          </a:p>
          <a:p>
            <a:pPr marL="575900" lvl="2" indent="-215900"/>
            <a:endParaRPr lang="nb-NO" dirty="0"/>
          </a:p>
        </p:txBody>
      </p:sp>
      <p:sp>
        <p:nvSpPr>
          <p:cNvPr id="4" name="Plassholder for dato 3">
            <a:extLst>
              <a:ext uri="{FF2B5EF4-FFF2-40B4-BE49-F238E27FC236}">
                <a16:creationId xmlns:a16="http://schemas.microsoft.com/office/drawing/2014/main" id="{C161C87A-6EE8-C41B-B2DF-C06744DA95DA}"/>
              </a:ext>
            </a:extLst>
          </p:cNvPr>
          <p:cNvSpPr>
            <a:spLocks noGrp="1"/>
          </p:cNvSpPr>
          <p:nvPr>
            <p:ph type="dt" sz="half" idx="10"/>
          </p:nvPr>
        </p:nvSpPr>
        <p:spPr/>
        <p:txBody>
          <a:bodyPr/>
          <a:lstStyle/>
          <a:p>
            <a:fld id="{C20DE0DF-BE6B-D248-92A9-54242D212695}" type="datetime1">
              <a:rPr lang="nb-NO" smtClean="0"/>
              <a:t>10.04.2024</a:t>
            </a:fld>
            <a:endParaRPr lang="nb-NO"/>
          </a:p>
        </p:txBody>
      </p:sp>
      <p:sp>
        <p:nvSpPr>
          <p:cNvPr id="5" name="Plassholder for lysbildenummer 4">
            <a:extLst>
              <a:ext uri="{FF2B5EF4-FFF2-40B4-BE49-F238E27FC236}">
                <a16:creationId xmlns:a16="http://schemas.microsoft.com/office/drawing/2014/main" id="{8AE6745F-BC66-9C1C-92EF-738F1622F59E}"/>
              </a:ext>
            </a:extLst>
          </p:cNvPr>
          <p:cNvSpPr>
            <a:spLocks noGrp="1"/>
          </p:cNvSpPr>
          <p:nvPr>
            <p:ph type="sldNum" sz="quarter" idx="12"/>
          </p:nvPr>
        </p:nvSpPr>
        <p:spPr/>
        <p:txBody>
          <a:bodyPr/>
          <a:lstStyle/>
          <a:p>
            <a:fld id="{8ACEFDFC-287E-0A4D-81A7-6CC8C070690D}" type="slidenum">
              <a:rPr lang="nb-NO" smtClean="0"/>
              <a:t>4</a:t>
            </a:fld>
            <a:endParaRPr lang="nb-NO"/>
          </a:p>
        </p:txBody>
      </p:sp>
    </p:spTree>
    <p:extLst>
      <p:ext uri="{BB962C8B-B14F-4D97-AF65-F5344CB8AC3E}">
        <p14:creationId xmlns:p14="http://schemas.microsoft.com/office/powerpoint/2010/main" val="29422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C1A308-E9FD-AAE7-E548-1E18880FB5E7}"/>
              </a:ext>
            </a:extLst>
          </p:cNvPr>
          <p:cNvSpPr>
            <a:spLocks noGrp="1"/>
          </p:cNvSpPr>
          <p:nvPr>
            <p:ph type="title"/>
          </p:nvPr>
        </p:nvSpPr>
        <p:spPr/>
        <p:txBody>
          <a:bodyPr>
            <a:normAutofit/>
          </a:bodyPr>
          <a:lstStyle/>
          <a:p>
            <a:r>
              <a:rPr lang="nb-NO" dirty="0"/>
              <a:t>Mål – Utfordringer - Tiltak</a:t>
            </a:r>
            <a:br>
              <a:rPr lang="nb-NO" dirty="0"/>
            </a:br>
            <a:endParaRPr lang="nb-NO" dirty="0"/>
          </a:p>
        </p:txBody>
      </p:sp>
      <p:sp>
        <p:nvSpPr>
          <p:cNvPr id="3" name="Plassholder for innhold 2">
            <a:extLst>
              <a:ext uri="{FF2B5EF4-FFF2-40B4-BE49-F238E27FC236}">
                <a16:creationId xmlns:a16="http://schemas.microsoft.com/office/drawing/2014/main" id="{CD8E4081-F08A-AC17-8372-DE16D106295A}"/>
              </a:ext>
            </a:extLst>
          </p:cNvPr>
          <p:cNvSpPr>
            <a:spLocks noGrp="1"/>
          </p:cNvSpPr>
          <p:nvPr>
            <p:ph sz="half" idx="1"/>
          </p:nvPr>
        </p:nvSpPr>
        <p:spPr>
          <a:xfrm>
            <a:off x="695325" y="2157046"/>
            <a:ext cx="10465044" cy="3935780"/>
          </a:xfrm>
        </p:spPr>
        <p:txBody>
          <a:bodyPr/>
          <a:lstStyle/>
          <a:p>
            <a:pPr marL="215900" indent="-215900"/>
            <a:r>
              <a:rPr lang="nb-NO" sz="1800" b="1" dirty="0"/>
              <a:t>Mål:</a:t>
            </a:r>
          </a:p>
          <a:p>
            <a:pPr marL="395900" lvl="1" indent="-215900"/>
            <a:r>
              <a:rPr lang="nb-NO" sz="1500" dirty="0"/>
              <a:t>Oslo kommune skal jobbe kontinuerlig og målrettet med universelt utforming og tilgjengelighet for alle. Målet er at Oslo innen 2030, innenfor bærekraftige perspektiver er universelt utformet slik at alle har muligheter for samfunnsdeltagelse og livsutfoldelse. </a:t>
            </a:r>
          </a:p>
          <a:p>
            <a:pPr marL="215900" indent="-215900"/>
            <a:r>
              <a:rPr lang="nb-NO" sz="1800" b="1" dirty="0"/>
              <a:t>Utfordringer og tiltak</a:t>
            </a:r>
            <a:r>
              <a:rPr lang="nb-NO" sz="1800" dirty="0"/>
              <a:t>:</a:t>
            </a:r>
          </a:p>
          <a:p>
            <a:pPr marL="395900" lvl="1" indent="-215900"/>
            <a:r>
              <a:rPr lang="nb-NO" sz="1800" dirty="0">
                <a:effectLst/>
                <a:latin typeface="Oslo Sans Office" panose="02000000000000000000" pitchFamily="2" charset="0"/>
                <a:ea typeface="Oslo Sans Office" panose="02000000000000000000" pitchFamily="2" charset="0"/>
                <a:cs typeface="Times New Roman" panose="02020603050405020304" pitchFamily="18" charset="0"/>
              </a:rPr>
              <a:t>For svak forankring og bevissthet om hvordan virksomhetene i Oslo kommune skal ivareta krav til universell utforming – behov for kompetansebygging og formalisering av læringsnettverk</a:t>
            </a:r>
          </a:p>
          <a:p>
            <a:pPr marL="395900" lvl="1" indent="-215900"/>
            <a:r>
              <a:rPr lang="nb-NO" sz="1800" dirty="0">
                <a:latin typeface="Oslo Sans Office" panose="02000000000000000000" pitchFamily="2" charset="0"/>
                <a:cs typeface="Times New Roman" panose="02020603050405020304" pitchFamily="18" charset="0"/>
              </a:rPr>
              <a:t>Sikre forutsigbar finansiering fram mot 2030 - av nødvendige investeringer i formålsbygg, uteområder, kollektivtrafikk og på IKT området</a:t>
            </a:r>
          </a:p>
          <a:p>
            <a:pPr marL="395900" lvl="1" indent="-215900"/>
            <a:r>
              <a:rPr lang="nb-NO" sz="1800" dirty="0">
                <a:latin typeface="Oslo Sans Office" panose="02000000000000000000" pitchFamily="2" charset="0"/>
                <a:cs typeface="Times New Roman" panose="02020603050405020304" pitchFamily="18" charset="0"/>
              </a:rPr>
              <a:t>Arbeidet må koordineres og følges opp kontinuerlig</a:t>
            </a:r>
          </a:p>
          <a:p>
            <a:pPr marL="395900" lvl="1" indent="-215900"/>
            <a:r>
              <a:rPr lang="nb-NO" sz="1800" dirty="0">
                <a:latin typeface="Oslo Sans Office" panose="02000000000000000000" pitchFamily="2" charset="0"/>
                <a:cs typeface="Times New Roman" panose="02020603050405020304" pitchFamily="18" charset="0"/>
              </a:rPr>
              <a:t>Sentrale råd og utvalg samt </a:t>
            </a:r>
            <a:r>
              <a:rPr lang="nb-NO" sz="1800" dirty="0" err="1">
                <a:latin typeface="Oslo Sans Office" panose="02000000000000000000" pitchFamily="2" charset="0"/>
                <a:cs typeface="Times New Roman" panose="02020603050405020304" pitchFamily="18" charset="0"/>
              </a:rPr>
              <a:t>brukerorganiasjoner</a:t>
            </a:r>
            <a:r>
              <a:rPr lang="nb-NO" sz="1800" dirty="0">
                <a:latin typeface="Oslo Sans Office" panose="02000000000000000000" pitchFamily="2" charset="0"/>
                <a:cs typeface="Times New Roman" panose="02020603050405020304" pitchFamily="18" charset="0"/>
              </a:rPr>
              <a:t> må inviteres med i oppfølging av arbeidet</a:t>
            </a:r>
          </a:p>
          <a:p>
            <a:pPr marL="395900" lvl="1" indent="-215900"/>
            <a:endParaRPr lang="nb-NO" sz="1500" dirty="0"/>
          </a:p>
          <a:p>
            <a:pPr marL="215900" indent="-215900"/>
            <a:endParaRPr lang="nb-NO" sz="1800" dirty="0"/>
          </a:p>
          <a:p>
            <a:pPr marL="215900" indent="-215900"/>
            <a:endParaRPr lang="nb-NO" sz="1800" dirty="0"/>
          </a:p>
          <a:p>
            <a:pPr marL="395900" lvl="1" indent="-215900"/>
            <a:endParaRPr lang="nb-NO" sz="1500" dirty="0"/>
          </a:p>
          <a:p>
            <a:pPr marL="215900" indent="-215900"/>
            <a:endParaRPr lang="nb-NO" sz="1800" dirty="0"/>
          </a:p>
          <a:p>
            <a:pPr marL="215900" indent="-215900"/>
            <a:endParaRPr lang="nb-NO" sz="1800" dirty="0"/>
          </a:p>
          <a:p>
            <a:pPr marL="180000" lvl="1" indent="0">
              <a:buNone/>
            </a:pPr>
            <a:endParaRPr lang="nb-NO" sz="1500" dirty="0"/>
          </a:p>
        </p:txBody>
      </p:sp>
    </p:spTree>
    <p:extLst>
      <p:ext uri="{BB962C8B-B14F-4D97-AF65-F5344CB8AC3E}">
        <p14:creationId xmlns:p14="http://schemas.microsoft.com/office/powerpoint/2010/main" val="1206122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8C8736-2CF3-B498-37CC-651A149E68C7}"/>
              </a:ext>
            </a:extLst>
          </p:cNvPr>
          <p:cNvSpPr>
            <a:spLocks noGrp="1"/>
          </p:cNvSpPr>
          <p:nvPr>
            <p:ph type="title"/>
          </p:nvPr>
        </p:nvSpPr>
        <p:spPr/>
        <p:txBody>
          <a:bodyPr/>
          <a:lstStyle/>
          <a:p>
            <a:r>
              <a:rPr lang="nb-NO" dirty="0"/>
              <a:t>Samarbeid med sentrale råd, utvalg og brukerorganisasjoner </a:t>
            </a:r>
          </a:p>
        </p:txBody>
      </p:sp>
      <p:sp>
        <p:nvSpPr>
          <p:cNvPr id="3" name="Plassholder for innhold 2">
            <a:extLst>
              <a:ext uri="{FF2B5EF4-FFF2-40B4-BE49-F238E27FC236}">
                <a16:creationId xmlns:a16="http://schemas.microsoft.com/office/drawing/2014/main" id="{D5B8AC2B-33A9-A6F1-804E-AB34282E291E}"/>
              </a:ext>
            </a:extLst>
          </p:cNvPr>
          <p:cNvSpPr>
            <a:spLocks noGrp="1"/>
          </p:cNvSpPr>
          <p:nvPr>
            <p:ph idx="1"/>
          </p:nvPr>
        </p:nvSpPr>
        <p:spPr/>
        <p:txBody>
          <a:bodyPr/>
          <a:lstStyle/>
          <a:p>
            <a:r>
              <a:rPr lang="nb-NO" dirty="0"/>
              <a:t>Godt samarbeid er etablert i arbeidet med strategi og handlingsplan for universell utforming – fokus på utfordringsbilder og tiltak</a:t>
            </a:r>
          </a:p>
          <a:p>
            <a:r>
              <a:rPr lang="nb-NO" dirty="0"/>
              <a:t>Handlingsplanen skal behandles av det nye byrådet i 2024</a:t>
            </a:r>
          </a:p>
          <a:p>
            <a:r>
              <a:rPr lang="nb-NO" dirty="0"/>
              <a:t>Rådene, utvalgene og </a:t>
            </a:r>
            <a:r>
              <a:rPr lang="nb-NO" dirty="0" err="1"/>
              <a:t>brukerorganiasjonene</a:t>
            </a:r>
            <a:r>
              <a:rPr lang="nb-NO" dirty="0"/>
              <a:t> kan bidra med viktig kunnskap og  bevisstgjøring som viktige bidrag til politiske prioriteringer</a:t>
            </a:r>
          </a:p>
          <a:p>
            <a:endParaRPr lang="nb-NO" dirty="0"/>
          </a:p>
        </p:txBody>
      </p:sp>
      <p:sp>
        <p:nvSpPr>
          <p:cNvPr id="4" name="Plassholder for dato 3">
            <a:extLst>
              <a:ext uri="{FF2B5EF4-FFF2-40B4-BE49-F238E27FC236}">
                <a16:creationId xmlns:a16="http://schemas.microsoft.com/office/drawing/2014/main" id="{43015803-6091-F6E3-1165-47FD4E8C08FA}"/>
              </a:ext>
            </a:extLst>
          </p:cNvPr>
          <p:cNvSpPr>
            <a:spLocks noGrp="1"/>
          </p:cNvSpPr>
          <p:nvPr>
            <p:ph type="dt" sz="half" idx="10"/>
          </p:nvPr>
        </p:nvSpPr>
        <p:spPr/>
        <p:txBody>
          <a:bodyPr/>
          <a:lstStyle/>
          <a:p>
            <a:endParaRPr lang="nb-NO"/>
          </a:p>
        </p:txBody>
      </p:sp>
      <p:sp>
        <p:nvSpPr>
          <p:cNvPr id="5" name="Plassholder for lysbildenummer 4">
            <a:extLst>
              <a:ext uri="{FF2B5EF4-FFF2-40B4-BE49-F238E27FC236}">
                <a16:creationId xmlns:a16="http://schemas.microsoft.com/office/drawing/2014/main" id="{24D23D54-9F00-A68C-B869-680EA73A0697}"/>
              </a:ext>
            </a:extLst>
          </p:cNvPr>
          <p:cNvSpPr>
            <a:spLocks noGrp="1"/>
          </p:cNvSpPr>
          <p:nvPr>
            <p:ph type="sldNum" sz="quarter" idx="12"/>
          </p:nvPr>
        </p:nvSpPr>
        <p:spPr/>
        <p:txBody>
          <a:bodyPr/>
          <a:lstStyle/>
          <a:p>
            <a:endParaRPr lang="nb-NO" dirty="0"/>
          </a:p>
        </p:txBody>
      </p:sp>
      <p:pic>
        <p:nvPicPr>
          <p:cNvPr id="1026" name="Picture 2">
            <a:extLst>
              <a:ext uri="{FF2B5EF4-FFF2-40B4-BE49-F238E27FC236}">
                <a16:creationId xmlns:a16="http://schemas.microsoft.com/office/drawing/2014/main" id="{1B167B2E-53D1-FC83-4B02-E1A2BFC12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150" y="6010275"/>
            <a:ext cx="413385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51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6A3A0DF-7437-2446-86DD-98771F8BD5F4}"/>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369E54498527C4CBD454ADD79F19B2B" ma:contentTypeVersion="14" ma:contentTypeDescription="Opprett et nytt dokument." ma:contentTypeScope="" ma:versionID="d83766d20ce099034af31d18960546e0">
  <xsd:schema xmlns:xsd="http://www.w3.org/2001/XMLSchema" xmlns:xs="http://www.w3.org/2001/XMLSchema" xmlns:p="http://schemas.microsoft.com/office/2006/metadata/properties" xmlns:ns2="12034882-e8f9-47da-8de3-1df35443b40f" xmlns:ns3="c0575d2e-6bd2-490f-8903-86eafe0953ab" targetNamespace="http://schemas.microsoft.com/office/2006/metadata/properties" ma:root="true" ma:fieldsID="fa6a6602e444e2e729bd00b9f0d7ce91" ns2:_="" ns3:_="">
    <xsd:import namespace="12034882-e8f9-47da-8de3-1df35443b40f"/>
    <xsd:import namespace="c0575d2e-6bd2-490f-8903-86eafe0953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34882-e8f9-47da-8de3-1df35443b4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575d2e-6bd2-490f-8903-86eafe0953a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a637e43-8609-4e71-90d6-11d3e9589775}" ma:internalName="TaxCatchAll" ma:showField="CatchAllData" ma:web="c0575d2e-6bd2-490f-8903-86eafe0953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575d2e-6bd2-490f-8903-86eafe0953ab" xsi:nil="true"/>
    <lcf76f155ced4ddcb4097134ff3c332f xmlns="12034882-e8f9-47da-8de3-1df35443b40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C590AE-D41D-4B26-9E74-C02F292A5C82}">
  <ds:schemaRefs>
    <ds:schemaRef ds:uri="12034882-e8f9-47da-8de3-1df35443b40f"/>
    <ds:schemaRef ds:uri="c0575d2e-6bd2-490f-8903-86eafe0953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A0CACF-2876-4C25-8369-A0EE758EFB51}">
  <ds:schemaRefs>
    <ds:schemaRef ds:uri="http://schemas.microsoft.com/sharepoint/v3/contenttype/forms"/>
  </ds:schemaRefs>
</ds:datastoreItem>
</file>

<file path=customXml/itemProps3.xml><?xml version="1.0" encoding="utf-8"?>
<ds:datastoreItem xmlns:ds="http://schemas.openxmlformats.org/officeDocument/2006/customXml" ds:itemID="{36B7C692-D3E3-4C60-891B-2208E1D4E1EB}">
  <ds:schemaRefs>
    <ds:schemaRef ds:uri="12034882-e8f9-47da-8de3-1df35443b40f"/>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c0575d2e-6bd2-490f-8903-86eafe0953a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oslopresentasjon 2023</Template>
  <TotalTime>136</TotalTime>
  <Words>469</Words>
  <Application>Microsoft Office PowerPoint</Application>
  <PresentationFormat>Widescreen</PresentationFormat>
  <Paragraphs>90</Paragraphs>
  <Slides>6</Slides>
  <Notes>6</Notes>
  <HiddenSlides>0</HiddenSlides>
  <MMClips>0</MMClips>
  <ScaleCrop>false</ScaleCrop>
  <HeadingPairs>
    <vt:vector size="6" baseType="variant">
      <vt:variant>
        <vt:lpstr>Brukte skrifter</vt:lpstr>
      </vt:variant>
      <vt:variant>
        <vt:i4>6</vt:i4>
      </vt:variant>
      <vt:variant>
        <vt:lpstr>Tema</vt:lpstr>
      </vt:variant>
      <vt:variant>
        <vt:i4>4</vt:i4>
      </vt:variant>
      <vt:variant>
        <vt:lpstr>Lysbildetitler</vt:lpstr>
      </vt:variant>
      <vt:variant>
        <vt:i4>6</vt:i4>
      </vt:variant>
    </vt:vector>
  </HeadingPairs>
  <TitlesOfParts>
    <vt:vector size="16" baseType="lpstr">
      <vt:lpstr>Oslo Sans Office</vt:lpstr>
      <vt:lpstr>Wingdings</vt:lpstr>
      <vt:lpstr>Oslo Sans</vt:lpstr>
      <vt:lpstr>Arial</vt:lpstr>
      <vt:lpstr>Oslo Sans Office Normal</vt:lpstr>
      <vt:lpstr>Oslo Sans Light</vt:lpstr>
      <vt:lpstr>1_Oslo NY farge og bilde</vt:lpstr>
      <vt:lpstr>2_Oslo NY bilde</vt:lpstr>
      <vt:lpstr>Originaloppsett</vt:lpstr>
      <vt:lpstr>Oslo 2019 / positiv</vt:lpstr>
      <vt:lpstr>  Planer som verktøy for universell utforming og aldersvennlig by i Oslo kommune</vt:lpstr>
      <vt:lpstr>Innhold</vt:lpstr>
      <vt:lpstr>PowerPoint-presentasjon</vt:lpstr>
      <vt:lpstr>Strategi for universell utforming i Oslo kommune</vt:lpstr>
      <vt:lpstr>Mål – Utfordringer - Tiltak </vt:lpstr>
      <vt:lpstr>Samarbeid med sentrale råd, utvalg og brukerorganisasjoner </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Hanna Heibø Modalsli</dc:creator>
  <cp:lastModifiedBy>Per Torgersen</cp:lastModifiedBy>
  <cp:revision>3</cp:revision>
  <cp:lastPrinted>2023-11-16T09:24:51Z</cp:lastPrinted>
  <dcterms:created xsi:type="dcterms:W3CDTF">2023-10-02T12:45:34Z</dcterms:created>
  <dcterms:modified xsi:type="dcterms:W3CDTF">2024-04-10T13:31:32Z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0x010100D369E54498527C4CBD454ADD79F19B2B</vt:lpwstr>
  </property>
  <property fmtid="{D5CDD505-2E9C-101B-9397-08002B2CF9AE}" pid="10" name="MediaServiceImageTags">
    <vt:lpwstr/>
  </property>
</Properties>
</file>