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80" r:id="rId5"/>
    <p:sldId id="279" r:id="rId6"/>
    <p:sldId id="270" r:id="rId7"/>
    <p:sldId id="259" r:id="rId8"/>
    <p:sldId id="278" r:id="rId9"/>
    <p:sldId id="272" r:id="rId10"/>
    <p:sldId id="281" r:id="rId11"/>
    <p:sldId id="282" r:id="rId12"/>
  </p:sldIdLst>
  <p:sldSz cx="12192000" cy="6858000"/>
  <p:notesSz cx="6808788" cy="9940925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71C2"/>
    <a:srgbClr val="F9E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emastil 1 – uthevin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emastil 1 – uthev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Tøssebro" userId="a3fb0fe0-8439-4390-be3a-308782ded466" providerId="ADAL" clId="{C85E06DD-72D2-4E32-833F-D63B582EC0E3}"/>
    <pc:docChg chg="modSld">
      <pc:chgData name="Jan Tøssebro" userId="a3fb0fe0-8439-4390-be3a-308782ded466" providerId="ADAL" clId="{C85E06DD-72D2-4E32-833F-D63B582EC0E3}" dt="2024-04-11T08:05:48.932" v="184" actId="20577"/>
      <pc:docMkLst>
        <pc:docMk/>
      </pc:docMkLst>
      <pc:sldChg chg="modSp mod">
        <pc:chgData name="Jan Tøssebro" userId="a3fb0fe0-8439-4390-be3a-308782ded466" providerId="ADAL" clId="{C85E06DD-72D2-4E32-833F-D63B582EC0E3}" dt="2024-04-11T08:01:18.613" v="0" actId="20577"/>
        <pc:sldMkLst>
          <pc:docMk/>
          <pc:sldMk cId="2390977368" sldId="259"/>
        </pc:sldMkLst>
        <pc:spChg chg="mod">
          <ac:chgData name="Jan Tøssebro" userId="a3fb0fe0-8439-4390-be3a-308782ded466" providerId="ADAL" clId="{C85E06DD-72D2-4E32-833F-D63B582EC0E3}" dt="2024-04-11T08:01:18.613" v="0" actId="20577"/>
          <ac:spMkLst>
            <pc:docMk/>
            <pc:sldMk cId="2390977368" sldId="259"/>
            <ac:spMk id="3" creationId="{316DE491-57F1-44E0-9CFF-0228D0D0F19C}"/>
          </ac:spMkLst>
        </pc:spChg>
      </pc:sldChg>
      <pc:sldChg chg="modSp mod">
        <pc:chgData name="Jan Tøssebro" userId="a3fb0fe0-8439-4390-be3a-308782ded466" providerId="ADAL" clId="{C85E06DD-72D2-4E32-833F-D63B582EC0E3}" dt="2024-04-11T08:04:11.656" v="119" actId="20577"/>
        <pc:sldMkLst>
          <pc:docMk/>
          <pc:sldMk cId="450316682" sldId="272"/>
        </pc:sldMkLst>
        <pc:spChg chg="mod">
          <ac:chgData name="Jan Tøssebro" userId="a3fb0fe0-8439-4390-be3a-308782ded466" providerId="ADAL" clId="{C85E06DD-72D2-4E32-833F-D63B582EC0E3}" dt="2024-04-11T08:04:11.656" v="119" actId="20577"/>
          <ac:spMkLst>
            <pc:docMk/>
            <pc:sldMk cId="450316682" sldId="272"/>
            <ac:spMk id="9" creationId="{A474FA45-87F8-49BF-8C21-021E03D4BA46}"/>
          </ac:spMkLst>
        </pc:spChg>
      </pc:sldChg>
      <pc:sldChg chg="modSp mod">
        <pc:chgData name="Jan Tøssebro" userId="a3fb0fe0-8439-4390-be3a-308782ded466" providerId="ADAL" clId="{C85E06DD-72D2-4E32-833F-D63B582EC0E3}" dt="2024-04-11T08:05:17.543" v="157" actId="20577"/>
        <pc:sldMkLst>
          <pc:docMk/>
          <pc:sldMk cId="3846260019" sldId="281"/>
        </pc:sldMkLst>
        <pc:spChg chg="mod">
          <ac:chgData name="Jan Tøssebro" userId="a3fb0fe0-8439-4390-be3a-308782ded466" providerId="ADAL" clId="{C85E06DD-72D2-4E32-833F-D63B582EC0E3}" dt="2024-04-11T08:05:17.543" v="157" actId="20577"/>
          <ac:spMkLst>
            <pc:docMk/>
            <pc:sldMk cId="3846260019" sldId="281"/>
            <ac:spMk id="6" creationId="{0867BE12-CA2E-4C84-BB5C-45EF9228A4EF}"/>
          </ac:spMkLst>
        </pc:spChg>
      </pc:sldChg>
      <pc:sldChg chg="modSp mod">
        <pc:chgData name="Jan Tøssebro" userId="a3fb0fe0-8439-4390-be3a-308782ded466" providerId="ADAL" clId="{C85E06DD-72D2-4E32-833F-D63B582EC0E3}" dt="2024-04-11T08:05:48.932" v="184" actId="20577"/>
        <pc:sldMkLst>
          <pc:docMk/>
          <pc:sldMk cId="306320593" sldId="282"/>
        </pc:sldMkLst>
        <pc:spChg chg="mod">
          <ac:chgData name="Jan Tøssebro" userId="a3fb0fe0-8439-4390-be3a-308782ded466" providerId="ADAL" clId="{C85E06DD-72D2-4E32-833F-D63B582EC0E3}" dt="2024-04-11T08:05:48.932" v="184" actId="20577"/>
          <ac:spMkLst>
            <pc:docMk/>
            <pc:sldMk cId="306320593" sldId="282"/>
            <ac:spMk id="3" creationId="{D98C503D-A60E-4934-8DD8-727E8432D95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.ansatt.ntnu.no\jantos\TEKSTER\utviklingshemming\husbanken%202020\rapport\Kopi%20av%20figurer%20hjemmeboend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.ansatt.ntnu.no\jantos\TEKSTER\utviklingshemming\husbanken%202020\figurer%20rapport%20bofor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.ansatt.ntnu.no\jantos\TEKSTER\utviklingshemming\husbanken%202020\figurer%20rapport%20bofor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Utdanning!$A$2</c:f>
              <c:strCache>
                <c:ptCount val="1"/>
                <c:pt idx="0">
                  <c:v>Utviklingshemmete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Utdanning!$B$1:$AY$1</c:f>
              <c:numCache>
                <c:formatCode>General</c:formatCode>
                <c:ptCount val="50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</c:numCache>
            </c:numRef>
          </c:cat>
          <c:val>
            <c:numRef>
              <c:f>Utdanning!$B$2:$AY$2</c:f>
              <c:numCache>
                <c:formatCode>General</c:formatCode>
                <c:ptCount val="50"/>
                <c:pt idx="0">
                  <c:v>88.95</c:v>
                </c:pt>
                <c:pt idx="1">
                  <c:v>80.63</c:v>
                </c:pt>
                <c:pt idx="2">
                  <c:v>73.75</c:v>
                </c:pt>
                <c:pt idx="3">
                  <c:v>67.22</c:v>
                </c:pt>
                <c:pt idx="4">
                  <c:v>56.01</c:v>
                </c:pt>
                <c:pt idx="5">
                  <c:v>51.58</c:v>
                </c:pt>
                <c:pt idx="6">
                  <c:v>45.54</c:v>
                </c:pt>
                <c:pt idx="7">
                  <c:v>37.869999999999997</c:v>
                </c:pt>
                <c:pt idx="8">
                  <c:v>32.840000000000003</c:v>
                </c:pt>
                <c:pt idx="9">
                  <c:v>27.85</c:v>
                </c:pt>
                <c:pt idx="10">
                  <c:v>28.01</c:v>
                </c:pt>
                <c:pt idx="11">
                  <c:v>24.52</c:v>
                </c:pt>
                <c:pt idx="12">
                  <c:v>21.17</c:v>
                </c:pt>
                <c:pt idx="13">
                  <c:v>23.83</c:v>
                </c:pt>
                <c:pt idx="14">
                  <c:v>21.48</c:v>
                </c:pt>
                <c:pt idx="15">
                  <c:v>22.77</c:v>
                </c:pt>
                <c:pt idx="16">
                  <c:v>19.14</c:v>
                </c:pt>
                <c:pt idx="17">
                  <c:v>18.07</c:v>
                </c:pt>
                <c:pt idx="18">
                  <c:v>18.010000000000002</c:v>
                </c:pt>
                <c:pt idx="19">
                  <c:v>14.33</c:v>
                </c:pt>
                <c:pt idx="20">
                  <c:v>13.69</c:v>
                </c:pt>
                <c:pt idx="21">
                  <c:v>16.73</c:v>
                </c:pt>
                <c:pt idx="22">
                  <c:v>16.07</c:v>
                </c:pt>
                <c:pt idx="23">
                  <c:v>11.4</c:v>
                </c:pt>
                <c:pt idx="24">
                  <c:v>8.7799999999999994</c:v>
                </c:pt>
                <c:pt idx="25">
                  <c:v>13.15</c:v>
                </c:pt>
                <c:pt idx="26">
                  <c:v>13.25</c:v>
                </c:pt>
                <c:pt idx="27">
                  <c:v>13.22</c:v>
                </c:pt>
                <c:pt idx="28">
                  <c:v>10.11</c:v>
                </c:pt>
                <c:pt idx="29">
                  <c:v>12.71</c:v>
                </c:pt>
                <c:pt idx="30">
                  <c:v>8.8699999999999992</c:v>
                </c:pt>
                <c:pt idx="31">
                  <c:v>10.71</c:v>
                </c:pt>
                <c:pt idx="32">
                  <c:v>10.3</c:v>
                </c:pt>
                <c:pt idx="33">
                  <c:v>8.98</c:v>
                </c:pt>
                <c:pt idx="34">
                  <c:v>10.15</c:v>
                </c:pt>
                <c:pt idx="35">
                  <c:v>9.09</c:v>
                </c:pt>
                <c:pt idx="36">
                  <c:v>7.83</c:v>
                </c:pt>
                <c:pt idx="37">
                  <c:v>7.23</c:v>
                </c:pt>
                <c:pt idx="38">
                  <c:v>3.64</c:v>
                </c:pt>
                <c:pt idx="39">
                  <c:v>5.05</c:v>
                </c:pt>
                <c:pt idx="40">
                  <c:v>6.15</c:v>
                </c:pt>
                <c:pt idx="41">
                  <c:v>4.3600000000000003</c:v>
                </c:pt>
                <c:pt idx="42">
                  <c:v>4.84</c:v>
                </c:pt>
                <c:pt idx="43">
                  <c:v>4.2300000000000004</c:v>
                </c:pt>
                <c:pt idx="44">
                  <c:v>3.91</c:v>
                </c:pt>
                <c:pt idx="45">
                  <c:v>1.67</c:v>
                </c:pt>
                <c:pt idx="46">
                  <c:v>2.19</c:v>
                </c:pt>
                <c:pt idx="47">
                  <c:v>0.87</c:v>
                </c:pt>
                <c:pt idx="48">
                  <c:v>3.74</c:v>
                </c:pt>
                <c:pt idx="49">
                  <c:v>1.91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71-4FEF-B793-28EE10FB020A}"/>
            </c:ext>
          </c:extLst>
        </c:ser>
        <c:ser>
          <c:idx val="1"/>
          <c:order val="1"/>
          <c:tx>
            <c:strRef>
              <c:f>Utdanning!$A$3</c:f>
              <c:strCache>
                <c:ptCount val="1"/>
                <c:pt idx="0">
                  <c:v>Kontrollgruppe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Utdanning!$B$1:$AY$1</c:f>
              <c:numCache>
                <c:formatCode>General</c:formatCode>
                <c:ptCount val="50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</c:numCache>
            </c:numRef>
          </c:cat>
          <c:val>
            <c:numRef>
              <c:f>Utdanning!$B$3:$AY$3</c:f>
              <c:numCache>
                <c:formatCode>General</c:formatCode>
                <c:ptCount val="50"/>
                <c:pt idx="0">
                  <c:v>92.82</c:v>
                </c:pt>
                <c:pt idx="1">
                  <c:v>77.17</c:v>
                </c:pt>
                <c:pt idx="2">
                  <c:v>58.25</c:v>
                </c:pt>
                <c:pt idx="3">
                  <c:v>43.52</c:v>
                </c:pt>
                <c:pt idx="4">
                  <c:v>31.99</c:v>
                </c:pt>
                <c:pt idx="5">
                  <c:v>27.13</c:v>
                </c:pt>
                <c:pt idx="6">
                  <c:v>21.78</c:v>
                </c:pt>
                <c:pt idx="7">
                  <c:v>16.59</c:v>
                </c:pt>
                <c:pt idx="8">
                  <c:v>15.06</c:v>
                </c:pt>
                <c:pt idx="9">
                  <c:v>12.7</c:v>
                </c:pt>
                <c:pt idx="10">
                  <c:v>11.38</c:v>
                </c:pt>
                <c:pt idx="11">
                  <c:v>8.86</c:v>
                </c:pt>
                <c:pt idx="12">
                  <c:v>7.79</c:v>
                </c:pt>
                <c:pt idx="13">
                  <c:v>4.3600000000000003</c:v>
                </c:pt>
                <c:pt idx="14">
                  <c:v>5.53</c:v>
                </c:pt>
                <c:pt idx="15">
                  <c:v>3.46</c:v>
                </c:pt>
                <c:pt idx="16">
                  <c:v>2.69</c:v>
                </c:pt>
                <c:pt idx="17">
                  <c:v>2.19</c:v>
                </c:pt>
                <c:pt idx="18">
                  <c:v>1.62</c:v>
                </c:pt>
                <c:pt idx="19">
                  <c:v>2.68</c:v>
                </c:pt>
                <c:pt idx="20">
                  <c:v>1.62</c:v>
                </c:pt>
                <c:pt idx="21">
                  <c:v>2.48</c:v>
                </c:pt>
                <c:pt idx="22">
                  <c:v>2.69</c:v>
                </c:pt>
                <c:pt idx="23">
                  <c:v>0.95</c:v>
                </c:pt>
                <c:pt idx="24">
                  <c:v>0.8</c:v>
                </c:pt>
                <c:pt idx="25">
                  <c:v>0.81</c:v>
                </c:pt>
                <c:pt idx="26">
                  <c:v>2.4300000000000002</c:v>
                </c:pt>
                <c:pt idx="27">
                  <c:v>1.49</c:v>
                </c:pt>
                <c:pt idx="28">
                  <c:v>1.1100000000000001</c:v>
                </c:pt>
                <c:pt idx="29">
                  <c:v>0.66</c:v>
                </c:pt>
                <c:pt idx="30">
                  <c:v>1.28</c:v>
                </c:pt>
                <c:pt idx="31">
                  <c:v>1.56</c:v>
                </c:pt>
                <c:pt idx="32">
                  <c:v>1.23</c:v>
                </c:pt>
                <c:pt idx="33">
                  <c:v>0.9</c:v>
                </c:pt>
                <c:pt idx="34">
                  <c:v>1.1000000000000001</c:v>
                </c:pt>
                <c:pt idx="35">
                  <c:v>0.9</c:v>
                </c:pt>
                <c:pt idx="36">
                  <c:v>0.22</c:v>
                </c:pt>
                <c:pt idx="37">
                  <c:v>1</c:v>
                </c:pt>
                <c:pt idx="38">
                  <c:v>0.44</c:v>
                </c:pt>
                <c:pt idx="39">
                  <c:v>0.24</c:v>
                </c:pt>
                <c:pt idx="40">
                  <c:v>0.54</c:v>
                </c:pt>
                <c:pt idx="41">
                  <c:v>0.7</c:v>
                </c:pt>
                <c:pt idx="42">
                  <c:v>0.26</c:v>
                </c:pt>
                <c:pt idx="43">
                  <c:v>0.25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71-4FEF-B793-28EE10FB0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9948207"/>
        <c:axId val="309961935"/>
      </c:lineChart>
      <c:catAx>
        <c:axId val="3099482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sz="1100"/>
                  <a:t>Alder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09961935"/>
        <c:crosses val="autoZero"/>
        <c:auto val="1"/>
        <c:lblAlgn val="ctr"/>
        <c:lblOffset val="100"/>
        <c:noMultiLvlLbl val="0"/>
      </c:catAx>
      <c:valAx>
        <c:axId val="30996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09948207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31149103999329E-2"/>
          <c:y val="3.0003406256429686E-2"/>
          <c:w val="0.67619033444800503"/>
          <c:h val="0.89153285405200622"/>
        </c:manualLayout>
      </c:layout>
      <c:lineChart>
        <c:grouping val="standard"/>
        <c:varyColors val="0"/>
        <c:ser>
          <c:idx val="0"/>
          <c:order val="0"/>
          <c:tx>
            <c:strRef>
              <c:f>'Ark1'!$A$26</c:f>
              <c:strCache>
                <c:ptCount val="1"/>
                <c:pt idx="0">
                  <c:v>snitt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'Ark1'!$B$25:$E$25</c:f>
              <c:numCache>
                <c:formatCode>General</c:formatCode>
                <c:ptCount val="4"/>
                <c:pt idx="0">
                  <c:v>1994</c:v>
                </c:pt>
                <c:pt idx="1">
                  <c:v>2001</c:v>
                </c:pt>
                <c:pt idx="2">
                  <c:v>2010</c:v>
                </c:pt>
                <c:pt idx="3">
                  <c:v>2021</c:v>
                </c:pt>
              </c:numCache>
            </c:numRef>
          </c:cat>
          <c:val>
            <c:numRef>
              <c:f>'Ark1'!$B$26:$E$26</c:f>
              <c:numCache>
                <c:formatCode>General</c:formatCode>
                <c:ptCount val="4"/>
                <c:pt idx="0">
                  <c:v>3.8</c:v>
                </c:pt>
                <c:pt idx="1">
                  <c:v>5</c:v>
                </c:pt>
                <c:pt idx="2">
                  <c:v>7</c:v>
                </c:pt>
                <c:pt idx="3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20-44DB-81EB-6732A3E766C6}"/>
            </c:ext>
          </c:extLst>
        </c:ser>
        <c:ser>
          <c:idx val="1"/>
          <c:order val="1"/>
          <c:tx>
            <c:strRef>
              <c:f>'Ark1'!$A$27</c:f>
              <c:strCache>
                <c:ptCount val="1"/>
                <c:pt idx="0">
                  <c:v>snitt siden forrige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'Ark1'!$B$25:$E$25</c:f>
              <c:numCache>
                <c:formatCode>General</c:formatCode>
                <c:ptCount val="4"/>
                <c:pt idx="0">
                  <c:v>1994</c:v>
                </c:pt>
                <c:pt idx="1">
                  <c:v>2001</c:v>
                </c:pt>
                <c:pt idx="2">
                  <c:v>2010</c:v>
                </c:pt>
                <c:pt idx="3">
                  <c:v>2021</c:v>
                </c:pt>
              </c:numCache>
            </c:numRef>
          </c:cat>
          <c:val>
            <c:numRef>
              <c:f>'Ark1'!$B$27:$E$27</c:f>
              <c:numCache>
                <c:formatCode>General</c:formatCode>
                <c:ptCount val="4"/>
                <c:pt idx="0">
                  <c:v>3.8</c:v>
                </c:pt>
                <c:pt idx="1">
                  <c:v>5.3</c:v>
                </c:pt>
                <c:pt idx="2">
                  <c:v>8.1</c:v>
                </c:pt>
                <c:pt idx="3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20-44DB-81EB-6732A3E766C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71515984"/>
        <c:axId val="471513072"/>
      </c:lineChart>
      <c:catAx>
        <c:axId val="4715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1513072"/>
        <c:crosses val="autoZero"/>
        <c:auto val="1"/>
        <c:lblAlgn val="ctr"/>
        <c:lblOffset val="100"/>
        <c:noMultiLvlLbl val="0"/>
      </c:catAx>
      <c:valAx>
        <c:axId val="471513072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151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45881373511112"/>
          <c:y val="0.43089766669286866"/>
          <c:w val="0.25536516736353027"/>
          <c:h val="0.25821829163998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'Ark1'!$A$50</c:f>
              <c:strCache>
                <c:ptCount val="1"/>
                <c:pt idx="0">
                  <c:v>husleie nominell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'Ark1'!$B$49:$D$49</c:f>
              <c:numCache>
                <c:formatCode>General</c:formatCode>
                <c:ptCount val="3"/>
                <c:pt idx="0">
                  <c:v>2001</c:v>
                </c:pt>
                <c:pt idx="1">
                  <c:v>2010</c:v>
                </c:pt>
                <c:pt idx="2">
                  <c:v>2021</c:v>
                </c:pt>
              </c:numCache>
            </c:numRef>
          </c:cat>
          <c:val>
            <c:numRef>
              <c:f>'Ark1'!$B$50:$D$50</c:f>
              <c:numCache>
                <c:formatCode>General</c:formatCode>
                <c:ptCount val="3"/>
                <c:pt idx="0">
                  <c:v>2600</c:v>
                </c:pt>
                <c:pt idx="1">
                  <c:v>4659</c:v>
                </c:pt>
                <c:pt idx="2">
                  <c:v>7833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2A-4E02-A180-A36D0AEAE5A7}"/>
            </c:ext>
          </c:extLst>
        </c:ser>
        <c:ser>
          <c:idx val="1"/>
          <c:order val="1"/>
          <c:tx>
            <c:strRef>
              <c:f>'Ark1'!$A$51</c:f>
              <c:strCache>
                <c:ptCount val="1"/>
                <c:pt idx="0">
                  <c:v>husleie prisjustert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'Ark1'!$B$49:$D$49</c:f>
              <c:numCache>
                <c:formatCode>General</c:formatCode>
                <c:ptCount val="3"/>
                <c:pt idx="0">
                  <c:v>2001</c:v>
                </c:pt>
                <c:pt idx="1">
                  <c:v>2010</c:v>
                </c:pt>
                <c:pt idx="2">
                  <c:v>2021</c:v>
                </c:pt>
              </c:numCache>
            </c:numRef>
          </c:cat>
          <c:val>
            <c:numRef>
              <c:f>'Ark1'!$B$51:$D$51</c:f>
              <c:numCache>
                <c:formatCode>General</c:formatCode>
                <c:ptCount val="3"/>
                <c:pt idx="0">
                  <c:v>3744</c:v>
                </c:pt>
                <c:pt idx="1">
                  <c:v>5498</c:v>
                </c:pt>
                <c:pt idx="2">
                  <c:v>7833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2A-4E02-A180-A36D0AEAE5A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6280672"/>
        <c:axId val="176281088"/>
      </c:lineChart>
      <c:catAx>
        <c:axId val="17628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6281088"/>
        <c:crosses val="autoZero"/>
        <c:auto val="1"/>
        <c:lblAlgn val="ctr"/>
        <c:lblOffset val="100"/>
        <c:noMultiLvlLbl val="0"/>
      </c:catAx>
      <c:valAx>
        <c:axId val="176281088"/>
        <c:scaling>
          <c:orientation val="minMax"/>
          <c:max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628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M:\_Administrasjon\Grafisk profil CIRiS\NTNU Samforsk\PowerPoint mal Samforsk profilele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7538"/>
            <a:ext cx="12192000" cy="25404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1680000"/>
            <a:ext cx="11040000" cy="144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360000"/>
            <a:ext cx="11040001" cy="192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0" y="6441742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noProof="0" dirty="0">
                <a:solidFill>
                  <a:schemeClr val="bg1"/>
                </a:solidFill>
              </a:rPr>
              <a:t>NTNU Social Research   |   Trondheim, Norway   |</a:t>
            </a:r>
            <a:r>
              <a:rPr lang="en-US" sz="1400" b="0" baseline="0" noProof="0" dirty="0">
                <a:solidFill>
                  <a:schemeClr val="bg1"/>
                </a:solidFill>
              </a:rPr>
              <a:t>   </a:t>
            </a:r>
            <a:r>
              <a:rPr lang="en-US" sz="1400" b="0" noProof="0" dirty="0">
                <a:solidFill>
                  <a:schemeClr val="bg1"/>
                </a:solidFill>
              </a:rPr>
              <a:t>samforsk.no</a:t>
            </a:r>
          </a:p>
        </p:txBody>
      </p:sp>
      <p:pic>
        <p:nvPicPr>
          <p:cNvPr id="7" name="Picture 2" descr="C:\Users\oyvinj\Dropbox\Grafisk utforming\Samforsk\Elementer\NTNU Social Research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632" y="400335"/>
            <a:ext cx="1972369" cy="6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11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7F0BF35-8361-42AE-8175-F20D8C041CF1}" type="datetimeFigureOut">
              <a:rPr lang="nb-NO" smtClean="0"/>
              <a:t>11.04.2024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FEAF083-415F-4AA4-BEBD-D15D579AF5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30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A783-4B8C-D044-ACBE-20DECED2C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0CBC8-CB14-D845-8014-FF53B90DE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09D59-4208-034C-835A-ED6AE436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BF35-8361-42AE-8175-F20D8C041CF1}" type="datetimeFigureOut">
              <a:rPr lang="nb-NO" smtClean="0"/>
              <a:t>11.04.2024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4DF46-09F2-4442-B8C2-D3F26AAC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92C4-94C8-8642-887B-519DBF2D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F083-415F-4AA4-BEBD-D15D579AF5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299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skrif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M:\_Administrasjon\Grafisk profil CIRiS\NTNU Samforsk\Samforsk rundinger - Grovkornet hvi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96" t="52558" r="17810" b="22082"/>
          <a:stretch/>
        </p:blipFill>
        <p:spPr bwMode="auto">
          <a:xfrm>
            <a:off x="5949540" y="5475618"/>
            <a:ext cx="2548467" cy="5192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9" name="Plassholder for innhold 18"/>
          <p:cNvSpPr>
            <a:spLocks noGrp="1"/>
          </p:cNvSpPr>
          <p:nvPr>
            <p:ph sz="quarter" idx="10"/>
          </p:nvPr>
        </p:nvSpPr>
        <p:spPr>
          <a:xfrm>
            <a:off x="575734" y="1583265"/>
            <a:ext cx="11040533" cy="4656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689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skrif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20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0"/>
          </p:nvPr>
        </p:nvSpPr>
        <p:spPr>
          <a:xfrm>
            <a:off x="575733" y="1584000"/>
            <a:ext cx="5376000" cy="4656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11"/>
          </p:nvPr>
        </p:nvSpPr>
        <p:spPr>
          <a:xfrm>
            <a:off x="6240000" y="1583267"/>
            <a:ext cx="5376000" cy="465666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141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00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8"/>
          <p:cNvSpPr>
            <a:spLocks noGrp="1"/>
          </p:cNvSpPr>
          <p:nvPr>
            <p:ph sz="quarter" idx="10"/>
          </p:nvPr>
        </p:nvSpPr>
        <p:spPr>
          <a:xfrm>
            <a:off x="575734" y="288001"/>
            <a:ext cx="11040533" cy="595126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6974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3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389142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3970008"/>
            <a:ext cx="11040000" cy="1362075"/>
          </a:xfrm>
        </p:spPr>
        <p:txBody>
          <a:bodyPr anchor="t"/>
          <a:lstStyle>
            <a:lvl1pPr algn="l">
              <a:defRPr sz="4267" b="0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2469820"/>
            <a:ext cx="110400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8457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uten sirk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0" y="6378000"/>
            <a:ext cx="12192000" cy="48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360000"/>
            <a:ext cx="11040001" cy="192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0" y="6441742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noProof="0" dirty="0">
                <a:solidFill>
                  <a:schemeClr val="bg1"/>
                </a:solidFill>
              </a:rPr>
              <a:t>NTNU Social Research   |   Trondheim, Norway   |</a:t>
            </a:r>
            <a:r>
              <a:rPr lang="en-US" sz="1400" b="0" baseline="0" noProof="0" dirty="0">
                <a:solidFill>
                  <a:schemeClr val="bg1"/>
                </a:solidFill>
              </a:rPr>
              <a:t>   </a:t>
            </a:r>
            <a:r>
              <a:rPr lang="en-US" sz="1400" b="0" noProof="0" dirty="0">
                <a:solidFill>
                  <a:schemeClr val="bg1"/>
                </a:solidFill>
              </a:rPr>
              <a:t>samforsk.no</a:t>
            </a:r>
          </a:p>
        </p:txBody>
      </p:sp>
      <p:pic>
        <p:nvPicPr>
          <p:cNvPr id="7" name="Picture 2" descr="C:\Users\oyvinj\Dropbox\Grafisk utforming\Samforsk\Elementer\NTNU Social Research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632" y="400335"/>
            <a:ext cx="1972369" cy="6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1680000"/>
            <a:ext cx="11040000" cy="144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163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2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584000"/>
            <a:ext cx="11040000" cy="465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  <a:p>
            <a:pPr lvl="0"/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0" y="6378000"/>
            <a:ext cx="12192000" cy="48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5" name="Plassholder for lysbildenummer 5"/>
          <p:cNvSpPr txBox="1">
            <a:spLocks/>
          </p:cNvSpPr>
          <p:nvPr/>
        </p:nvSpPr>
        <p:spPr>
          <a:xfrm>
            <a:off x="10748467" y="6378856"/>
            <a:ext cx="867800" cy="47914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1853A39-49B3-554A-AE82-85611CEBD8E3}" type="slidenum">
              <a:rPr lang="nb-NO" sz="1333" b="1" i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endParaRPr lang="nb-NO" sz="1333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7" name="Picture 2" descr="C:\Users\oyvinj\Dropbox\Grafisk utforming\Samforsk\Elementer\NTNU Social Research logo oneline white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01" y="6531102"/>
            <a:ext cx="2764644" cy="174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40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585" rtl="0" eaLnBrk="1" latinLnBrk="0" hangingPunct="1">
        <a:spcBef>
          <a:spcPct val="0"/>
        </a:spcBef>
        <a:buNone/>
        <a:defRPr sz="4267" b="0" i="0" kern="1200" spc="-53" baseline="0">
          <a:solidFill>
            <a:schemeClr val="tx2"/>
          </a:solidFill>
          <a:latin typeface="+mj-lt"/>
          <a:ea typeface="+mj-ea"/>
          <a:cs typeface="Arial"/>
        </a:defRPr>
      </a:lvl1pPr>
    </p:titleStyle>
    <p:bodyStyle>
      <a:lvl1pPr marL="239994" indent="-237061" algn="l" defTabSz="239994" rtl="0" eaLnBrk="1" latinLnBrk="0" hangingPunct="1">
        <a:spcBef>
          <a:spcPts val="667"/>
        </a:spcBef>
        <a:buFont typeface="Arial" panose="020B0604020202020204" pitchFamily="34" charset="0"/>
        <a:buChar char="•"/>
        <a:defRPr sz="2667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1pPr>
      <a:lvl2pPr marL="719649" indent="-239994" algn="l" defTabSz="239994" rtl="0" eaLnBrk="1" latinLnBrk="0" hangingPunct="1">
        <a:spcBef>
          <a:spcPts val="267"/>
        </a:spcBef>
        <a:buFont typeface="Arial" panose="020B0604020202020204" pitchFamily="34" charset="0"/>
        <a:buChar char="-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2pPr>
      <a:lvl3pPr marL="1199970" indent="-239994" algn="l" defTabSz="609585" rtl="0" eaLnBrk="1" latinLnBrk="0" hangingPunct="1">
        <a:spcBef>
          <a:spcPts val="133"/>
        </a:spcBef>
        <a:buFont typeface="Arial"/>
        <a:buChar char="•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3pPr>
      <a:lvl4pPr marL="1679958" indent="-239994" algn="l" defTabSz="609585" rtl="0" eaLnBrk="1" latinLnBrk="0" hangingPunct="1">
        <a:spcBef>
          <a:spcPts val="133"/>
        </a:spcBef>
        <a:buFont typeface="Arial" panose="020B0604020202020204" pitchFamily="34" charset="0"/>
        <a:buChar char="-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4pPr>
      <a:lvl5pPr marL="2159946" indent="-239994" algn="l" defTabSz="609585" rtl="0" eaLnBrk="1" latinLnBrk="0" hangingPunct="1">
        <a:spcBef>
          <a:spcPts val="133"/>
        </a:spcBef>
        <a:buFont typeface="Arial" panose="020B0604020202020204" pitchFamily="34" charset="0"/>
        <a:buChar char="•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CB4C13-D9ED-463F-B720-5D49BFED57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4800" dirty="0"/>
              <a:t>Utviklingshemmetes bosituasjon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5356476-5F12-4BFB-93BA-B6831285D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Jan Tøssebro</a:t>
            </a:r>
          </a:p>
          <a:p>
            <a:r>
              <a:rPr lang="nb-NO" dirty="0"/>
              <a:t>NTNU Samfunnsforskning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2744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CDC2F970-5079-4F21-9D35-5E491359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798678"/>
          </a:xfrm>
        </p:spPr>
        <p:txBody>
          <a:bodyPr/>
          <a:lstStyle/>
          <a:p>
            <a:r>
              <a:rPr lang="nb-NO" dirty="0"/>
              <a:t>Valg av bolig og medboere, jf. CRPD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867BE12-CA2E-4C84-BB5C-45EF9228A4E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086678"/>
            <a:ext cx="11040533" cy="5152587"/>
          </a:xfrm>
        </p:spPr>
        <p:txBody>
          <a:bodyPr/>
          <a:lstStyle/>
          <a:p>
            <a:r>
              <a:rPr lang="nb-NO" dirty="0"/>
              <a:t>Må skille mellom eiere og de som leier av kommunen</a:t>
            </a:r>
          </a:p>
          <a:p>
            <a:r>
              <a:rPr lang="nb-NO" dirty="0"/>
              <a:t>De som leier av kommunen:</a:t>
            </a:r>
          </a:p>
          <a:p>
            <a:pPr lvl="1"/>
            <a:r>
              <a:rPr lang="nb-NO" dirty="0"/>
              <a:t>Økende andel opplever noe medvirkning ved valg av bolig, men ikke med hvem</a:t>
            </a:r>
          </a:p>
          <a:p>
            <a:pPr lvl="1"/>
            <a:r>
              <a:rPr lang="nb-NO" dirty="0"/>
              <a:t>I praksis styrt av tilbudet; «</a:t>
            </a:r>
            <a:r>
              <a:rPr lang="nb-NO" dirty="0" err="1"/>
              <a:t>take</a:t>
            </a:r>
            <a:r>
              <a:rPr lang="nb-NO" dirty="0"/>
              <a:t> it or </a:t>
            </a:r>
            <a:r>
              <a:rPr lang="nb-NO" dirty="0" err="1"/>
              <a:t>leave</a:t>
            </a:r>
            <a:r>
              <a:rPr lang="nb-NO" dirty="0"/>
              <a:t> it»</a:t>
            </a:r>
          </a:p>
          <a:p>
            <a:pPr lvl="1"/>
            <a:r>
              <a:rPr lang="nb-NO" dirty="0"/>
              <a:t>Kommunene er positive til medbestemmelse, men</a:t>
            </a:r>
          </a:p>
          <a:p>
            <a:pPr lvl="2"/>
            <a:r>
              <a:rPr lang="nb-NO" dirty="0"/>
              <a:t>Tildeling skjer sent i prosessen</a:t>
            </a:r>
          </a:p>
          <a:p>
            <a:pPr lvl="2"/>
            <a:r>
              <a:rPr lang="nb-NO" dirty="0"/>
              <a:t>Nærmest umulig når det er mangel på boliger</a:t>
            </a:r>
          </a:p>
          <a:p>
            <a:pPr lvl="2"/>
            <a:r>
              <a:rPr lang="nb-NO" dirty="0"/>
              <a:t>Til den som trenger det mest</a:t>
            </a:r>
          </a:p>
          <a:p>
            <a:pPr lvl="2"/>
            <a:r>
              <a:rPr lang="nb-NO" dirty="0"/>
              <a:t>Vi vil, vi vil, men får det ikke til</a:t>
            </a:r>
          </a:p>
          <a:p>
            <a:r>
              <a:rPr lang="nb-NO" dirty="0"/>
              <a:t>Tilbudsdrevet, men hva styrer tilbudet?</a:t>
            </a:r>
          </a:p>
          <a:p>
            <a:pPr lvl="1"/>
            <a:r>
              <a:rPr lang="nb-NO" dirty="0"/>
              <a:t>Hensynet til kostnadseffektive tjenester veier tungt</a:t>
            </a:r>
          </a:p>
          <a:p>
            <a:pPr lvl="1"/>
            <a:r>
              <a:rPr lang="nb-NO" dirty="0"/>
              <a:t>Gjærevollutvalget (NOU 1992:1)? CRPD?</a:t>
            </a:r>
          </a:p>
        </p:txBody>
      </p:sp>
    </p:spTree>
    <p:extLst>
      <p:ext uri="{BB962C8B-B14F-4D97-AF65-F5344CB8AC3E}">
        <p14:creationId xmlns:p14="http://schemas.microsoft.com/office/powerpoint/2010/main" val="384626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8A7921-BF7C-48D1-9219-DF1F7D89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Anbefalinger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8C503D-A60E-4934-8DD8-727E8432D9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232452"/>
            <a:ext cx="11040533" cy="5006813"/>
          </a:xfrm>
        </p:spPr>
        <p:txBody>
          <a:bodyPr/>
          <a:lstStyle/>
          <a:p>
            <a:r>
              <a:rPr lang="nb-NO" dirty="0"/>
              <a:t>Tre nødvendige avklaringer fra politiske myndigheter:</a:t>
            </a:r>
          </a:p>
          <a:p>
            <a:pPr lvl="1"/>
            <a:r>
              <a:rPr lang="nb-NO" dirty="0"/>
              <a:t>Hva er for stort?</a:t>
            </a:r>
          </a:p>
          <a:p>
            <a:pPr lvl="1"/>
            <a:r>
              <a:rPr lang="nb-NO" dirty="0"/>
              <a:t>Hva er akseptable drivere av boligstrukturen (kostnader </a:t>
            </a:r>
            <a:r>
              <a:rPr lang="nb-NO"/>
              <a:t>ved tjenestene)?</a:t>
            </a:r>
            <a:endParaRPr lang="nb-NO" dirty="0"/>
          </a:p>
          <a:p>
            <a:pPr lvl="1"/>
            <a:r>
              <a:rPr lang="nb-NO" dirty="0"/>
              <a:t>Hva er en vanlig bolig i et ordinært nabolag?</a:t>
            </a:r>
          </a:p>
          <a:p>
            <a:r>
              <a:rPr lang="nb-NO" dirty="0"/>
              <a:t>Bedre praksis for oppussing av eldre bofellesskap</a:t>
            </a:r>
          </a:p>
          <a:p>
            <a:r>
              <a:rPr lang="nb-NO" dirty="0"/>
              <a:t>Styrke eierlinja, ikke minst for bofellesskap</a:t>
            </a:r>
          </a:p>
          <a:p>
            <a:r>
              <a:rPr lang="nb-NO" dirty="0"/>
              <a:t>Stimulere utbygging, særlig i større kommuner</a:t>
            </a:r>
          </a:p>
          <a:p>
            <a:pPr lvl="1"/>
            <a:r>
              <a:rPr lang="nb-NO" dirty="0"/>
              <a:t>Undersøke nærmere den høye andelen med innvandrerbakgrunn blant hjemmeboende</a:t>
            </a:r>
          </a:p>
          <a:p>
            <a:r>
              <a:rPr lang="nb-NO" dirty="0"/>
              <a:t>Styrke personlig boligøkonomi</a:t>
            </a:r>
          </a:p>
          <a:p>
            <a:pPr lvl="1"/>
            <a:r>
              <a:rPr lang="nb-NO" dirty="0"/>
              <a:t>Husleia? Bostøtte? Unngå Svarte-Per.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32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EC7110C-DF4C-4664-A968-3E166BCD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920690"/>
          </a:xfrm>
        </p:spPr>
        <p:txBody>
          <a:bodyPr/>
          <a:lstStyle/>
          <a:p>
            <a:r>
              <a:rPr lang="nb-NO" dirty="0"/>
              <a:t>Politiske føringer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A8D29854-E3C0-4441-960D-BFFA63D5E01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208690"/>
            <a:ext cx="11040533" cy="5030575"/>
          </a:xfrm>
        </p:spPr>
        <p:txBody>
          <a:bodyPr/>
          <a:lstStyle/>
          <a:p>
            <a:r>
              <a:rPr lang="nb-NO" sz="2400" dirty="0" err="1"/>
              <a:t>Innst</a:t>
            </a:r>
            <a:r>
              <a:rPr lang="nb-NO" sz="2400" dirty="0"/>
              <a:t>, 2014: Idealene fra reformen for 1991 skal fremdeles være førende</a:t>
            </a:r>
          </a:p>
          <a:p>
            <a:pPr lvl="1"/>
            <a:r>
              <a:rPr lang="nb-NO" sz="2000" dirty="0"/>
              <a:t>Avvikle institusjoner, vanlige nabolag, </a:t>
            </a:r>
            <a:r>
              <a:rPr lang="nb-NO" sz="2000" dirty="0" err="1"/>
              <a:t>max</a:t>
            </a:r>
            <a:r>
              <a:rPr lang="nb-NO" sz="2000" dirty="0"/>
              <a:t> 4(5), variert, gjelder alle voksne</a:t>
            </a:r>
          </a:p>
          <a:p>
            <a:pPr lvl="1"/>
            <a:r>
              <a:rPr lang="nb-NO" sz="2000" dirty="0"/>
              <a:t>Nyere boligpolitiske meldinger: «vanlig bolig i ordinært bomiljø», «ikke institusjonslignende preg», «antall boenheter skal ikke være for høyt», «ivareta integrering og normalisering», «øke eierandelen»</a:t>
            </a:r>
          </a:p>
          <a:p>
            <a:r>
              <a:rPr lang="nb-NO" sz="2400" dirty="0"/>
              <a:t>CRPD</a:t>
            </a:r>
          </a:p>
          <a:p>
            <a:pPr lvl="1"/>
            <a:r>
              <a:rPr lang="nb-NO" sz="1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Mennesker med nedsatt funksjonsevne skal ha samme anledning til å velge bosted, og hvor og med hvem de vil bo, på lik linje med andre, og ikke må bo i en bestemt boform. </a:t>
            </a:r>
            <a:endParaRPr lang="nb-NO" sz="2133" dirty="0"/>
          </a:p>
          <a:p>
            <a:r>
              <a:rPr lang="nb-NO" sz="2400" dirty="0"/>
              <a:t>Omdiskuterte utviklingstrekk</a:t>
            </a:r>
          </a:p>
          <a:p>
            <a:pPr lvl="1"/>
            <a:r>
              <a:rPr lang="nb-NO" sz="2000" dirty="0" err="1"/>
              <a:t>Innst</a:t>
            </a:r>
            <a:r>
              <a:rPr lang="nb-NO" sz="2000" dirty="0"/>
              <a:t> 127S ( 2014):</a:t>
            </a:r>
            <a:r>
              <a:rPr lang="nb-NO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(…) [Men] forskningen på området tydeliggjør at det er en vei å gå før en kan si at en har lyktes (…). De siste ti årene har faktisk utviklingen gått feil vei</a:t>
            </a:r>
            <a:endParaRPr lang="nb-NO" sz="2800" i="1" dirty="0"/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69536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167B75-4B1A-42CD-BAB7-C809E9AC2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931200"/>
          </a:xfrm>
        </p:spPr>
        <p:txBody>
          <a:bodyPr/>
          <a:lstStyle/>
          <a:p>
            <a:r>
              <a:rPr lang="nb-NO" dirty="0"/>
              <a:t>Tema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F24B36-6E05-4AC3-99EE-76267069217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593669"/>
            <a:ext cx="11040533" cy="4645596"/>
          </a:xfrm>
        </p:spPr>
        <p:txBody>
          <a:bodyPr/>
          <a:lstStyle/>
          <a:p>
            <a:r>
              <a:rPr lang="nb-NO" dirty="0"/>
              <a:t>Dekkes behovet for boliger?</a:t>
            </a:r>
          </a:p>
          <a:p>
            <a:r>
              <a:rPr lang="nb-NO" dirty="0"/>
              <a:t>Eie eller leie?</a:t>
            </a:r>
          </a:p>
          <a:p>
            <a:r>
              <a:rPr lang="nb-NO" dirty="0"/>
              <a:t>Vanlig bolig i ordinært nabolag?</a:t>
            </a:r>
          </a:p>
          <a:p>
            <a:r>
              <a:rPr lang="nb-NO" dirty="0"/>
              <a:t>Størrelse – antall i samme bofellesskap</a:t>
            </a:r>
          </a:p>
          <a:p>
            <a:r>
              <a:rPr lang="nb-NO" dirty="0"/>
              <a:t>Boligøkonomi</a:t>
            </a:r>
          </a:p>
          <a:p>
            <a:r>
              <a:rPr lang="nb-NO" dirty="0"/>
              <a:t>Valg av bosted, hvor en bor og med hvem?</a:t>
            </a:r>
          </a:p>
          <a:p>
            <a:r>
              <a:rPr lang="nb-NO" dirty="0"/>
              <a:t>Hva må gjøres?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853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17D9CB-814F-4D54-AA46-CD50360F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822343"/>
          </a:xfrm>
        </p:spPr>
        <p:txBody>
          <a:bodyPr/>
          <a:lstStyle/>
          <a:p>
            <a:r>
              <a:rPr lang="nb-NO" dirty="0"/>
              <a:t>Dekkes behovet for boliger?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15D80B6-F30C-408B-8E34-ADB9B075FCC5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576263" y="1584325"/>
          <a:ext cx="5375275" cy="465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BF2093B-1BF9-42F3-9DF9-C7639285790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40000" y="1201783"/>
            <a:ext cx="5376000" cy="5038151"/>
          </a:xfrm>
        </p:spPr>
        <p:txBody>
          <a:bodyPr/>
          <a:lstStyle/>
          <a:p>
            <a:r>
              <a:rPr lang="nb-NO" sz="2400" dirty="0"/>
              <a:t>Manko på rundt 2-4000 boenheter</a:t>
            </a:r>
          </a:p>
          <a:p>
            <a:r>
              <a:rPr lang="nb-NO" sz="2400" dirty="0"/>
              <a:t>20% av voksne utviklingshemmete bor hjemme</a:t>
            </a:r>
          </a:p>
          <a:p>
            <a:pPr lvl="1"/>
            <a:r>
              <a:rPr lang="nb-NO" sz="2000" dirty="0"/>
              <a:t>svak nedgang siden 1999</a:t>
            </a:r>
          </a:p>
          <a:p>
            <a:pPr lvl="1"/>
            <a:r>
              <a:rPr lang="nb-NO" sz="2000" dirty="0"/>
              <a:t>De fleste flytter før midten av 20-åra</a:t>
            </a:r>
          </a:p>
          <a:p>
            <a:r>
              <a:rPr lang="nb-NO" sz="2400" dirty="0"/>
              <a:t>De som bor lenge hjemme finner en særlig i </a:t>
            </a:r>
          </a:p>
          <a:p>
            <a:pPr lvl="1"/>
            <a:r>
              <a:rPr lang="nb-NO" sz="2000" dirty="0"/>
              <a:t>store kommuner</a:t>
            </a:r>
          </a:p>
          <a:p>
            <a:pPr lvl="1"/>
            <a:r>
              <a:rPr lang="nb-NO" sz="2000" dirty="0"/>
              <a:t>personer med innvandringsbakgrunn</a:t>
            </a:r>
          </a:p>
          <a:p>
            <a:r>
              <a:rPr lang="nb-NO" sz="2400" dirty="0"/>
              <a:t>Svært få bor hjemme langt opp i voksen alder etter familiens ønske</a:t>
            </a:r>
          </a:p>
          <a:p>
            <a:r>
              <a:rPr lang="nb-NO" sz="2400" dirty="0"/>
              <a:t>Mange planlegger på egen hånd</a:t>
            </a:r>
          </a:p>
        </p:txBody>
      </p:sp>
    </p:spTree>
    <p:extLst>
      <p:ext uri="{BB962C8B-B14F-4D97-AF65-F5344CB8AC3E}">
        <p14:creationId xmlns:p14="http://schemas.microsoft.com/office/powerpoint/2010/main" val="97218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AD2D3-D28A-432D-AFB4-9D39BEB34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878191"/>
          </a:xfrm>
        </p:spPr>
        <p:txBody>
          <a:bodyPr/>
          <a:lstStyle/>
          <a:p>
            <a:r>
              <a:rPr lang="nb-NO" dirty="0"/>
              <a:t>Eie eller leie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90AEBF-7C9B-4F22-AF2C-6C5B9DB4B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0" y="1071155"/>
            <a:ext cx="11040000" cy="5168846"/>
          </a:xfrm>
        </p:spPr>
        <p:txBody>
          <a:bodyPr/>
          <a:lstStyle/>
          <a:p>
            <a:r>
              <a:rPr lang="nb-NO" sz="2400" dirty="0"/>
              <a:t>Andelen som eier er ekstremt lav: 15-25% (befolkningen 80%)</a:t>
            </a:r>
          </a:p>
          <a:p>
            <a:r>
              <a:rPr lang="nb-NO" sz="2400" dirty="0"/>
              <a:t>Endret seg lite over tid</a:t>
            </a:r>
          </a:p>
          <a:p>
            <a:r>
              <a:rPr lang="nb-NO" sz="2400" dirty="0"/>
              <a:t>Den dominerende modellen er kommunale bofellesskap (89% av de som leier)</a:t>
            </a:r>
          </a:p>
          <a:p>
            <a:r>
              <a:rPr lang="nb-NO" sz="2400" dirty="0"/>
              <a:t>Fordeler ved å eie</a:t>
            </a:r>
          </a:p>
          <a:p>
            <a:pPr lvl="1"/>
            <a:r>
              <a:rPr lang="nb-NO" sz="2000" dirty="0"/>
              <a:t>Boligøkonomi</a:t>
            </a:r>
          </a:p>
          <a:p>
            <a:pPr lvl="1"/>
            <a:r>
              <a:rPr lang="nb-NO" sz="2000" dirty="0"/>
              <a:t>Vedlikehold</a:t>
            </a:r>
          </a:p>
          <a:p>
            <a:pPr lvl="1"/>
            <a:r>
              <a:rPr lang="nb-NO" sz="2000" dirty="0"/>
              <a:t>Valg av bolig og medboere – jf. CRPD</a:t>
            </a:r>
          </a:p>
          <a:p>
            <a:r>
              <a:rPr lang="nb-NO" sz="2400" dirty="0"/>
              <a:t>Kommunen tror de fleste ønsker å leie, men</a:t>
            </a:r>
          </a:p>
          <a:p>
            <a:pPr lvl="1"/>
            <a:r>
              <a:rPr lang="nb-NO" sz="2000" dirty="0"/>
              <a:t>Nær 80% av familiene til hjemmeboende ønsker eie</a:t>
            </a:r>
          </a:p>
          <a:p>
            <a:pPr lvl="1"/>
            <a:r>
              <a:rPr lang="nb-NO" sz="2000" dirty="0"/>
              <a:t>Kommunene lite involvert når personen eier, men </a:t>
            </a:r>
          </a:p>
          <a:p>
            <a:pPr lvl="1"/>
            <a:r>
              <a:rPr lang="nb-NO" sz="2000" dirty="0"/>
              <a:t>Kommunene planlegger for økt eierandel (opp til rundt 35%)</a:t>
            </a:r>
          </a:p>
          <a:p>
            <a:r>
              <a:rPr lang="nb-NO" sz="2400" dirty="0"/>
              <a:t>Økt eierandel er en statlig føring og den enkleste måten å nå noen av forpliktelsene etter CRPD</a:t>
            </a:r>
          </a:p>
        </p:txBody>
      </p:sp>
    </p:spTree>
    <p:extLst>
      <p:ext uri="{BB962C8B-B14F-4D97-AF65-F5344CB8AC3E}">
        <p14:creationId xmlns:p14="http://schemas.microsoft.com/office/powerpoint/2010/main" val="235251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8452D6-302D-4A0B-8865-EF427263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Vanlig bolig i ordinært nabolag?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963B33A7-72FB-4C86-BA96-05614031BB1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40479735"/>
              </p:ext>
            </p:extLst>
          </p:nvPr>
        </p:nvGraphicFramePr>
        <p:xfrm>
          <a:off x="576263" y="1584325"/>
          <a:ext cx="5375272" cy="3000737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299453">
                  <a:extLst>
                    <a:ext uri="{9D8B030D-6E8A-4147-A177-3AD203B41FA5}">
                      <a16:colId xmlns:a16="http://schemas.microsoft.com/office/drawing/2014/main" val="4013104926"/>
                    </a:ext>
                  </a:extLst>
                </a:gridCol>
                <a:gridCol w="759637">
                  <a:extLst>
                    <a:ext uri="{9D8B030D-6E8A-4147-A177-3AD203B41FA5}">
                      <a16:colId xmlns:a16="http://schemas.microsoft.com/office/drawing/2014/main" val="987308696"/>
                    </a:ext>
                  </a:extLst>
                </a:gridCol>
                <a:gridCol w="743939">
                  <a:extLst>
                    <a:ext uri="{9D8B030D-6E8A-4147-A177-3AD203B41FA5}">
                      <a16:colId xmlns:a16="http://schemas.microsoft.com/office/drawing/2014/main" val="1373050895"/>
                    </a:ext>
                  </a:extLst>
                </a:gridCol>
                <a:gridCol w="705592">
                  <a:extLst>
                    <a:ext uri="{9D8B030D-6E8A-4147-A177-3AD203B41FA5}">
                      <a16:colId xmlns:a16="http://schemas.microsoft.com/office/drawing/2014/main" val="4008090983"/>
                    </a:ext>
                  </a:extLst>
                </a:gridCol>
                <a:gridCol w="866651">
                  <a:extLst>
                    <a:ext uri="{9D8B030D-6E8A-4147-A177-3AD203B41FA5}">
                      <a16:colId xmlns:a16="http://schemas.microsoft.com/office/drawing/2014/main" val="2644665895"/>
                    </a:ext>
                  </a:extLst>
                </a:gridCol>
              </a:tblGrid>
              <a:tr h="855340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 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1994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2001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>
                          <a:effectLst/>
                        </a:rPr>
                        <a:t>2010</a:t>
                      </a:r>
                      <a:endParaRPr lang="nb-NO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2021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29080382"/>
                  </a:ext>
                </a:extLst>
              </a:tr>
              <a:tr h="913862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Boligen skiller seg ut fra nabolaget (% ja)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39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44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42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52</a:t>
                      </a:r>
                      <a:endParaRPr lang="nb-NO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561591027"/>
                  </a:ext>
                </a:extLst>
              </a:tr>
              <a:tr h="1231535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Området har helt eller delvis preg av omsorgsfunksjoner?</a:t>
                      </a:r>
                      <a:endParaRPr lang="nb-NO" sz="2800" u="none" strike="noStrike" dirty="0">
                        <a:effectLst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(56)</a:t>
                      </a:r>
                      <a:endParaRPr lang="nb-NO" sz="2800" u="none" strike="noStrike" dirty="0">
                        <a:effectLst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51</a:t>
                      </a:r>
                      <a:endParaRPr lang="nb-NO" sz="2800" u="none" strike="noStrike" dirty="0">
                        <a:effectLst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61</a:t>
                      </a:r>
                      <a:endParaRPr lang="nb-NO" sz="2800" u="none" strike="noStrike" dirty="0">
                        <a:effectLst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800" u="none" strike="noStrike" dirty="0">
                          <a:effectLst/>
                        </a:rPr>
                        <a:t>56</a:t>
                      </a:r>
                      <a:endParaRPr lang="nb-NO" sz="2800" u="none" strike="noStrike" dirty="0">
                        <a:effectLst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46079111"/>
                  </a:ext>
                </a:extLst>
              </a:tr>
            </a:tbl>
          </a:graphicData>
        </a:graphic>
      </p:graphicFrame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A80253-D97F-8529-4738-7938389D9C6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Klar </a:t>
            </a:r>
            <a:r>
              <a:rPr lang="en-GB" dirty="0" err="1"/>
              <a:t>politisk</a:t>
            </a:r>
            <a:r>
              <a:rPr lang="en-GB" dirty="0"/>
              <a:t> </a:t>
            </a:r>
            <a:r>
              <a:rPr lang="en-GB" dirty="0" err="1"/>
              <a:t>føring</a:t>
            </a:r>
            <a:r>
              <a:rPr lang="en-GB" dirty="0"/>
              <a:t> </a:t>
            </a:r>
            <a:r>
              <a:rPr lang="en-GB" dirty="0" err="1"/>
              <a:t>siden</a:t>
            </a:r>
            <a:r>
              <a:rPr lang="en-GB" dirty="0"/>
              <a:t> 1989</a:t>
            </a:r>
          </a:p>
          <a:p>
            <a:r>
              <a:rPr lang="en-GB" dirty="0" err="1"/>
              <a:t>Tidlig</a:t>
            </a:r>
            <a:r>
              <a:rPr lang="en-GB" dirty="0"/>
              <a:t> </a:t>
            </a:r>
            <a:r>
              <a:rPr lang="en-GB" dirty="0" err="1"/>
              <a:t>fase</a:t>
            </a:r>
            <a:r>
              <a:rPr lang="en-GB" dirty="0"/>
              <a:t>: </a:t>
            </a:r>
            <a:r>
              <a:rPr lang="en-GB" dirty="0" err="1"/>
              <a:t>Legges</a:t>
            </a:r>
            <a:r>
              <a:rPr lang="en-GB" dirty="0"/>
              <a:t> på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nær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tidligere</a:t>
            </a:r>
            <a:r>
              <a:rPr lang="en-GB" dirty="0"/>
              <a:t> </a:t>
            </a:r>
            <a:r>
              <a:rPr lang="en-GB" dirty="0" err="1"/>
              <a:t>institusjon</a:t>
            </a:r>
            <a:endParaRPr lang="en-GB" dirty="0"/>
          </a:p>
          <a:p>
            <a:r>
              <a:rPr lang="en-GB" dirty="0" err="1"/>
              <a:t>Senere</a:t>
            </a:r>
            <a:r>
              <a:rPr lang="en-GB" dirty="0"/>
              <a:t>: </a:t>
            </a:r>
            <a:r>
              <a:rPr lang="en-GB" dirty="0" err="1"/>
              <a:t>Områder</a:t>
            </a:r>
            <a:r>
              <a:rPr lang="en-GB" dirty="0"/>
              <a:t> med </a:t>
            </a:r>
            <a:r>
              <a:rPr lang="en-GB" dirty="0" err="1"/>
              <a:t>omsorgsfunksjoner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65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915348-6F0E-4AD1-88CD-9F83A6512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Utviklingen av størrelse på bofellesskap. </a:t>
            </a:r>
            <a:br>
              <a:rPr lang="nb-NO" dirty="0"/>
            </a:br>
            <a:r>
              <a:rPr lang="nb-NO" sz="2400" dirty="0"/>
              <a:t>Gjennomsnittlig antall beboere per bofellesskap</a:t>
            </a: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50423CA4-2EE4-491C-B7E2-10DDC0C8B62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31355415"/>
              </p:ext>
            </p:extLst>
          </p:nvPr>
        </p:nvGraphicFramePr>
        <p:xfrm>
          <a:off x="576263" y="1584325"/>
          <a:ext cx="5983563" cy="465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6DE491-57F1-44E0-9CFF-0228D0D0F19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970643" y="1583267"/>
            <a:ext cx="4645356" cy="4656667"/>
          </a:xfrm>
        </p:spPr>
        <p:txBody>
          <a:bodyPr/>
          <a:lstStyle/>
          <a:p>
            <a:r>
              <a:rPr lang="nb-NO" sz="2400" dirty="0"/>
              <a:t>Opprinnelig føring: </a:t>
            </a:r>
            <a:r>
              <a:rPr lang="nb-NO" sz="2400" dirty="0" err="1"/>
              <a:t>max</a:t>
            </a:r>
            <a:r>
              <a:rPr lang="nb-NO" sz="2400" dirty="0"/>
              <a:t> 4-5</a:t>
            </a:r>
          </a:p>
          <a:p>
            <a:r>
              <a:rPr lang="nb-NO" sz="2400" dirty="0"/>
              <a:t>Bygging av store bofellesskap gjelder alle utenom de minste kommunene</a:t>
            </a:r>
          </a:p>
          <a:p>
            <a:pPr lvl="1"/>
            <a:r>
              <a:rPr lang="nb-NO" sz="2000" dirty="0"/>
              <a:t>Som ikke har mer enn 3-5 personer</a:t>
            </a:r>
          </a:p>
          <a:p>
            <a:r>
              <a:rPr lang="nb-NO" sz="2400" dirty="0"/>
              <a:t>Halvparten bor nå med sju eller flere</a:t>
            </a:r>
          </a:p>
          <a:p>
            <a:r>
              <a:rPr lang="nb-NO" sz="2400" dirty="0"/>
              <a:t>Familiene ønsker 5-7 eller færre</a:t>
            </a:r>
          </a:p>
        </p:txBody>
      </p:sp>
    </p:spTree>
    <p:extLst>
      <p:ext uri="{BB962C8B-B14F-4D97-AF65-F5344CB8AC3E}">
        <p14:creationId xmlns:p14="http://schemas.microsoft.com/office/powerpoint/2010/main" val="239097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0573AD-B6B5-4945-8D38-1FBEED88B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bofelleskapenes størrelse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58EFAD-F5C4-4178-8E87-56B28AF5E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Reformens retningslinjer: </a:t>
            </a:r>
            <a:r>
              <a:rPr lang="nb-NO" dirty="0" err="1"/>
              <a:t>max</a:t>
            </a:r>
            <a:r>
              <a:rPr lang="nb-NO" dirty="0"/>
              <a:t> 4 (5)</a:t>
            </a:r>
          </a:p>
          <a:p>
            <a:pPr lvl="1"/>
            <a:r>
              <a:rPr lang="nb-NO" dirty="0"/>
              <a:t>Hvorfor: mindre påfallende i nabolaget, gruppepsykologi, individtilpasning</a:t>
            </a:r>
          </a:p>
          <a:p>
            <a:r>
              <a:rPr lang="nb-NO" dirty="0"/>
              <a:t>Synkende trend siden 1965, HVPU bygde ikke for mer enn 8-10 etter 1980</a:t>
            </a:r>
          </a:p>
          <a:p>
            <a:r>
              <a:rPr lang="nb-NO" dirty="0"/>
              <a:t>Kommunenes argumenter:</a:t>
            </a:r>
          </a:p>
          <a:p>
            <a:pPr lvl="1"/>
            <a:r>
              <a:rPr lang="nb-NO" dirty="0"/>
              <a:t>Ensomhet – Har ikke dekning i virkeligheten</a:t>
            </a:r>
          </a:p>
          <a:p>
            <a:pPr lvl="1"/>
            <a:r>
              <a:rPr lang="nb-NO" dirty="0"/>
              <a:t>Fagmiljø – har ikke dekning i virkeligheten</a:t>
            </a:r>
          </a:p>
          <a:p>
            <a:pPr lvl="1"/>
            <a:r>
              <a:rPr lang="nb-NO" dirty="0"/>
              <a:t>Kostnadseffektivitet – problematisk av flere grunner</a:t>
            </a:r>
          </a:p>
          <a:p>
            <a:pPr lvl="2"/>
            <a:r>
              <a:rPr lang="nb-NO" dirty="0"/>
              <a:t>Vanskelig å skille «billigere» fra «bruke anledningen til å gjøre det billigere»</a:t>
            </a:r>
          </a:p>
          <a:p>
            <a:pPr lvl="2"/>
            <a:r>
              <a:rPr lang="nb-NO" dirty="0"/>
              <a:t>Kostnader kan ikke sammenlignes på grunn av forskjeller i funksjonsnivå</a:t>
            </a:r>
          </a:p>
          <a:p>
            <a:pPr lvl="2"/>
            <a:r>
              <a:rPr lang="nb-NO" dirty="0"/>
              <a:t>FN-konvensjonen – CRPD (skal ikke måtte bo på bestemte måter)</a:t>
            </a:r>
          </a:p>
        </p:txBody>
      </p:sp>
    </p:spTree>
    <p:extLst>
      <p:ext uri="{BB962C8B-B14F-4D97-AF65-F5344CB8AC3E}">
        <p14:creationId xmlns:p14="http://schemas.microsoft.com/office/powerpoint/2010/main" val="156453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EC13E7-FFF0-46EE-A525-778766A0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200000"/>
          </a:xfrm>
        </p:spPr>
        <p:txBody>
          <a:bodyPr anchor="ctr">
            <a:normAutofit/>
          </a:bodyPr>
          <a:lstStyle/>
          <a:p>
            <a:r>
              <a:rPr lang="nb-NO" dirty="0"/>
              <a:t>Boligøkonomi: husleie og bostøtte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474FA45-87F8-49BF-8C21-021E03D4BA4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40000" y="1583267"/>
            <a:ext cx="5376000" cy="4656667"/>
          </a:xfrm>
        </p:spPr>
        <p:txBody>
          <a:bodyPr/>
          <a:lstStyle/>
          <a:p>
            <a:r>
              <a:rPr lang="en-US" dirty="0" err="1"/>
              <a:t>Varierer</a:t>
            </a:r>
            <a:r>
              <a:rPr lang="en-US" dirty="0"/>
              <a:t> med </a:t>
            </a:r>
            <a:r>
              <a:rPr lang="en-US" dirty="0" err="1"/>
              <a:t>lokale</a:t>
            </a:r>
            <a:r>
              <a:rPr lang="en-US" dirty="0"/>
              <a:t> </a:t>
            </a:r>
            <a:r>
              <a:rPr lang="en-US" dirty="0" err="1"/>
              <a:t>boligmarkeder</a:t>
            </a:r>
            <a:endParaRPr lang="en-US" dirty="0"/>
          </a:p>
          <a:p>
            <a:pPr lvl="1"/>
            <a:r>
              <a:rPr lang="en-US" sz="2000" dirty="0" err="1"/>
              <a:t>Gjerne</a:t>
            </a:r>
            <a:r>
              <a:rPr lang="en-US" sz="2000" dirty="0"/>
              <a:t> </a:t>
            </a:r>
            <a:r>
              <a:rPr lang="en-US" sz="2000" dirty="0" err="1"/>
              <a:t>godt</a:t>
            </a:r>
            <a:r>
              <a:rPr lang="en-US" sz="2000" dirty="0"/>
              <a:t> over 10 000 kr. i byer</a:t>
            </a:r>
          </a:p>
          <a:p>
            <a:r>
              <a:rPr lang="en-US" dirty="0" err="1"/>
              <a:t>Utvikling</a:t>
            </a:r>
            <a:r>
              <a:rPr lang="en-US" dirty="0"/>
              <a:t> av </a:t>
            </a:r>
            <a:r>
              <a:rPr lang="en-US" dirty="0" err="1"/>
              <a:t>leiepriser</a:t>
            </a:r>
            <a:r>
              <a:rPr lang="en-US" dirty="0"/>
              <a:t>: </a:t>
            </a:r>
          </a:p>
          <a:p>
            <a:pPr lvl="1"/>
            <a:r>
              <a:rPr lang="en-US" sz="2000" dirty="0" err="1"/>
              <a:t>Økt</a:t>
            </a:r>
            <a:r>
              <a:rPr lang="en-US" sz="2000" dirty="0"/>
              <a:t> </a:t>
            </a:r>
            <a:r>
              <a:rPr lang="en-US" sz="2000" dirty="0" err="1"/>
              <a:t>svakt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enn</a:t>
            </a:r>
            <a:r>
              <a:rPr lang="en-US" sz="2000" dirty="0"/>
              <a:t> for </a:t>
            </a:r>
            <a:r>
              <a:rPr lang="en-US" sz="2000" dirty="0" err="1"/>
              <a:t>andre</a:t>
            </a:r>
            <a:r>
              <a:rPr lang="en-US" sz="2000" dirty="0"/>
              <a:t> to-</a:t>
            </a:r>
            <a:r>
              <a:rPr lang="en-US" sz="2000" dirty="0" err="1"/>
              <a:t>roms</a:t>
            </a:r>
            <a:r>
              <a:rPr lang="en-US" sz="2000" dirty="0"/>
              <a:t> </a:t>
            </a:r>
            <a:r>
              <a:rPr lang="en-US" sz="2000" dirty="0" err="1"/>
              <a:t>leiligheter</a:t>
            </a:r>
            <a:r>
              <a:rPr lang="en-US" sz="2000" dirty="0"/>
              <a:t> </a:t>
            </a:r>
            <a:r>
              <a:rPr lang="en-US" sz="2000" dirty="0" err="1"/>
              <a:t>siden</a:t>
            </a:r>
            <a:r>
              <a:rPr lang="en-US" sz="2000" dirty="0"/>
              <a:t> 2006</a:t>
            </a:r>
          </a:p>
          <a:p>
            <a:pPr lvl="1"/>
            <a:r>
              <a:rPr lang="en-US" sz="2000" dirty="0" err="1"/>
              <a:t>Økt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enn</a:t>
            </a:r>
            <a:r>
              <a:rPr lang="en-US" sz="2000" dirty="0"/>
              <a:t> </a:t>
            </a:r>
            <a:r>
              <a:rPr lang="en-US" sz="2000" dirty="0" err="1"/>
              <a:t>prisstigningen</a:t>
            </a:r>
            <a:r>
              <a:rPr lang="en-US" sz="2000" dirty="0"/>
              <a:t> </a:t>
            </a:r>
            <a:r>
              <a:rPr lang="en-US" sz="2000" dirty="0" err="1"/>
              <a:t>ellers</a:t>
            </a:r>
            <a:r>
              <a:rPr lang="en-US" sz="2000" dirty="0"/>
              <a:t> (KPI)</a:t>
            </a:r>
          </a:p>
          <a:p>
            <a:r>
              <a:rPr lang="en-US" dirty="0" err="1"/>
              <a:t>Bostøtte</a:t>
            </a:r>
            <a:r>
              <a:rPr lang="en-US" dirty="0"/>
              <a:t>:</a:t>
            </a:r>
          </a:p>
          <a:p>
            <a:pPr lvl="1"/>
            <a:r>
              <a:rPr lang="en-US" sz="2000" dirty="0"/>
              <a:t>I </a:t>
            </a:r>
            <a:r>
              <a:rPr lang="en-US" sz="2000" dirty="0" err="1"/>
              <a:t>praksis</a:t>
            </a:r>
            <a:r>
              <a:rPr lang="en-US" sz="2000" dirty="0"/>
              <a:t> </a:t>
            </a:r>
            <a:r>
              <a:rPr lang="en-US" sz="2000" dirty="0" err="1"/>
              <a:t>avviklet</a:t>
            </a:r>
            <a:r>
              <a:rPr lang="en-US" sz="2000" dirty="0"/>
              <a:t> (</a:t>
            </a:r>
            <a:r>
              <a:rPr lang="en-US" sz="2000" dirty="0" err="1"/>
              <a:t>andelen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motter</a:t>
            </a:r>
            <a:r>
              <a:rPr lang="en-US" sz="2000" dirty="0"/>
              <a:t> </a:t>
            </a:r>
            <a:r>
              <a:rPr lang="en-US" sz="2000" dirty="0" err="1"/>
              <a:t>ned</a:t>
            </a:r>
            <a:r>
              <a:rPr lang="en-US" sz="2000" dirty="0"/>
              <a:t> </a:t>
            </a:r>
            <a:r>
              <a:rPr lang="en-US" sz="2000" dirty="0" err="1"/>
              <a:t>fra</a:t>
            </a:r>
            <a:r>
              <a:rPr lang="en-US" sz="2000" dirty="0"/>
              <a:t> 80 </a:t>
            </a:r>
            <a:r>
              <a:rPr lang="en-US" sz="2000" dirty="0" err="1"/>
              <a:t>til</a:t>
            </a:r>
            <a:r>
              <a:rPr lang="en-US" sz="2000" dirty="0"/>
              <a:t> 20 </a:t>
            </a:r>
            <a:r>
              <a:rPr lang="en-US" sz="2000" dirty="0" err="1"/>
              <a:t>prosent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/>
              <a:t>Redusert</a:t>
            </a:r>
            <a:r>
              <a:rPr lang="en-US" sz="2000" dirty="0"/>
              <a:t> for de </a:t>
            </a:r>
            <a:r>
              <a:rPr lang="en-US" sz="2000" dirty="0" err="1"/>
              <a:t>få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får</a:t>
            </a:r>
            <a:endParaRPr lang="en-US" sz="2000" dirty="0"/>
          </a:p>
          <a:p>
            <a:r>
              <a:rPr lang="en-US" dirty="0" err="1"/>
              <a:t>Uføretrygd</a:t>
            </a:r>
            <a:r>
              <a:rPr lang="en-US" dirty="0"/>
              <a:t>: </a:t>
            </a:r>
            <a:r>
              <a:rPr lang="en-US" dirty="0" err="1"/>
              <a:t>underregulert</a:t>
            </a:r>
            <a:endParaRPr lang="en-US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2AD105F0-4798-4E9A-9D8D-412EB5711CCC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575733" y="1584000"/>
          <a:ext cx="5376000" cy="46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316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- PowerPoint - Presentation 16-9 format">
  <a:themeElements>
    <a:clrScheme name="Samforsk Blå">
      <a:dk1>
        <a:sysClr val="windowText" lastClr="000000"/>
      </a:dk1>
      <a:lt1>
        <a:sysClr val="window" lastClr="FFFFFF"/>
      </a:lt1>
      <a:dk2>
        <a:srgbClr val="00509E"/>
      </a:dk2>
      <a:lt2>
        <a:srgbClr val="DDE7EE"/>
      </a:lt2>
      <a:accent1>
        <a:srgbClr val="00509E"/>
      </a:accent1>
      <a:accent2>
        <a:srgbClr val="90492D"/>
      </a:accent2>
      <a:accent3>
        <a:srgbClr val="552988"/>
      </a:accent3>
      <a:accent4>
        <a:srgbClr val="457B25"/>
      </a:accent4>
      <a:accent5>
        <a:srgbClr val="F58025"/>
      </a:accent5>
      <a:accent6>
        <a:srgbClr val="79A2CE"/>
      </a:accent6>
      <a:hlink>
        <a:srgbClr val="00509E"/>
      </a:hlink>
      <a:folHlink>
        <a:srgbClr val="00509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oppstartsmøte</Template>
  <TotalTime>661</TotalTime>
  <Words>800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Template - PowerPoint - Presentation 16-9 format</vt:lpstr>
      <vt:lpstr>Utviklingshemmetes bosituasjon</vt:lpstr>
      <vt:lpstr>Politiske føringer</vt:lpstr>
      <vt:lpstr>Tema</vt:lpstr>
      <vt:lpstr>Dekkes behovet for boliger?</vt:lpstr>
      <vt:lpstr>Eie eller leie</vt:lpstr>
      <vt:lpstr>Vanlig bolig i ordinært nabolag?</vt:lpstr>
      <vt:lpstr>Utviklingen av størrelse på bofellesskap.  Gjennomsnittlig antall beboere per bofellesskap</vt:lpstr>
      <vt:lpstr>Om bofelleskapenes størrelse</vt:lpstr>
      <vt:lpstr>Boligøkonomi: husleie og bostøtte</vt:lpstr>
      <vt:lpstr>Valg av bolig og medboere, jf. CRPD</vt:lpstr>
      <vt:lpstr>Anbefalinger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Utviklingshemmetes bosituasjon 2021</dc:title>
  <dc:creator>Jan Tøssebro</dc:creator>
  <cp:lastModifiedBy>Jan Tøssebro</cp:lastModifiedBy>
  <cp:revision>22</cp:revision>
  <cp:lastPrinted>2024-03-18T10:17:08Z</cp:lastPrinted>
  <dcterms:created xsi:type="dcterms:W3CDTF">2021-06-15T13:46:46Z</dcterms:created>
  <dcterms:modified xsi:type="dcterms:W3CDTF">2024-04-11T08:05:49Z</dcterms:modified>
</cp:coreProperties>
</file>