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 id="2147483682" r:id="rId3"/>
  </p:sldMasterIdLst>
  <p:notesMasterIdLst>
    <p:notesMasterId r:id="rId33"/>
  </p:notesMasterIdLst>
  <p:sldIdLst>
    <p:sldId id="256" r:id="rId4"/>
    <p:sldId id="1148" r:id="rId5"/>
    <p:sldId id="1149" r:id="rId6"/>
    <p:sldId id="1155" r:id="rId7"/>
    <p:sldId id="265" r:id="rId8"/>
    <p:sldId id="259" r:id="rId9"/>
    <p:sldId id="260" r:id="rId10"/>
    <p:sldId id="261" r:id="rId11"/>
    <p:sldId id="1122" r:id="rId12"/>
    <p:sldId id="1157" r:id="rId13"/>
    <p:sldId id="1161" r:id="rId14"/>
    <p:sldId id="2145704298" r:id="rId15"/>
    <p:sldId id="1150" r:id="rId16"/>
    <p:sldId id="1121" r:id="rId17"/>
    <p:sldId id="272" r:id="rId18"/>
    <p:sldId id="1139" r:id="rId19"/>
    <p:sldId id="2145704331" r:id="rId20"/>
    <p:sldId id="2145704300" r:id="rId21"/>
    <p:sldId id="257" r:id="rId22"/>
    <p:sldId id="2145704320" r:id="rId23"/>
    <p:sldId id="2145704321" r:id="rId24"/>
    <p:sldId id="2145704323" r:id="rId25"/>
    <p:sldId id="2145704324" r:id="rId26"/>
    <p:sldId id="2145704325" r:id="rId27"/>
    <p:sldId id="2145704289" r:id="rId28"/>
    <p:sldId id="2145704327" r:id="rId29"/>
    <p:sldId id="2145704328" r:id="rId30"/>
    <p:sldId id="2145704329" r:id="rId31"/>
    <p:sldId id="2145704326" r:id="rId32"/>
  </p:sldIdLst>
  <p:sldSz cx="12192000" cy="6858000"/>
  <p:notesSz cx="6797675" cy="9928225"/>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iddels stil 3 – utheving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84E427A-3D55-4303-BF80-6455036E1DE7}" styleName="Temastil 1 – uthevin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emastil 1 – utheving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E3FDE45-AF77-4B5C-9715-49D594BDF05E}" styleName="Lys stil 1 – utheving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ys stil 2 – uthevin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ys stil 2 – uthev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A107856-5554-42FB-B03E-39F5DBC370BA}" styleName="Middels stil 4 – uthev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iddels stil 1 – uthev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iddels stil 1 – uthevin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93D81CF-94F2-401A-BA57-92F5A7B2D0C5}" styleName="Middels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iddels stil 1 – uthev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iddels stil 1 – uthevin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1" autoAdjust="0"/>
    <p:restoredTop sz="69979" autoAdjust="0"/>
  </p:normalViewPr>
  <p:slideViewPr>
    <p:cSldViewPr snapToGrid="0">
      <p:cViewPr>
        <p:scale>
          <a:sx n="80" d="100"/>
          <a:sy n="80" d="100"/>
        </p:scale>
        <p:origin x="1506"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dan Adan" userId="39caf3dc-c919-4694-99bd-c92626baac23" providerId="ADAL" clId="{F687F8EC-D49E-47C3-81F0-AFACCC798A27}"/>
    <pc:docChg chg="custSel modSld">
      <pc:chgData name="Hodan Adan" userId="39caf3dc-c919-4694-99bd-c92626baac23" providerId="ADAL" clId="{F687F8EC-D49E-47C3-81F0-AFACCC798A27}" dt="2024-04-12T09:28:58.245" v="108" actId="14100"/>
      <pc:docMkLst>
        <pc:docMk/>
      </pc:docMkLst>
      <pc:sldChg chg="modSp mod">
        <pc:chgData name="Hodan Adan" userId="39caf3dc-c919-4694-99bd-c92626baac23" providerId="ADAL" clId="{F687F8EC-D49E-47C3-81F0-AFACCC798A27}" dt="2024-04-12T09:24:12.072" v="104" actId="1076"/>
        <pc:sldMkLst>
          <pc:docMk/>
          <pc:sldMk cId="3226378767" sldId="256"/>
        </pc:sldMkLst>
        <pc:spChg chg="mod">
          <ac:chgData name="Hodan Adan" userId="39caf3dc-c919-4694-99bd-c92626baac23" providerId="ADAL" clId="{F687F8EC-D49E-47C3-81F0-AFACCC798A27}" dt="2024-04-12T09:14:23.118" v="31" actId="20577"/>
          <ac:spMkLst>
            <pc:docMk/>
            <pc:sldMk cId="3226378767" sldId="256"/>
            <ac:spMk id="7" creationId="{85BF7F34-20B8-32EE-541F-83BE0D73351A}"/>
          </ac:spMkLst>
        </pc:spChg>
        <pc:spChg chg="mod">
          <ac:chgData name="Hodan Adan" userId="39caf3dc-c919-4694-99bd-c92626baac23" providerId="ADAL" clId="{F687F8EC-D49E-47C3-81F0-AFACCC798A27}" dt="2024-04-12T09:24:12.072" v="104" actId="1076"/>
          <ac:spMkLst>
            <pc:docMk/>
            <pc:sldMk cId="3226378767" sldId="256"/>
            <ac:spMk id="8" creationId="{D22E9982-34F6-5303-333D-48BBB27ABF69}"/>
          </ac:spMkLst>
        </pc:spChg>
        <pc:spChg chg="mod">
          <ac:chgData name="Hodan Adan" userId="39caf3dc-c919-4694-99bd-c92626baac23" providerId="ADAL" clId="{F687F8EC-D49E-47C3-81F0-AFACCC798A27}" dt="2024-04-12T09:24:08.596" v="103" actId="1076"/>
          <ac:spMkLst>
            <pc:docMk/>
            <pc:sldMk cId="3226378767" sldId="256"/>
            <ac:spMk id="9" creationId="{76308F19-1584-74F3-2454-0D2F4C34990D}"/>
          </ac:spMkLst>
        </pc:spChg>
      </pc:sldChg>
      <pc:sldChg chg="modSp mod">
        <pc:chgData name="Hodan Adan" userId="39caf3dc-c919-4694-99bd-c92626baac23" providerId="ADAL" clId="{F687F8EC-D49E-47C3-81F0-AFACCC798A27}" dt="2024-04-12T09:19:21.593" v="84" actId="5793"/>
        <pc:sldMkLst>
          <pc:docMk/>
          <pc:sldMk cId="2129043495" sldId="261"/>
        </pc:sldMkLst>
        <pc:spChg chg="mod">
          <ac:chgData name="Hodan Adan" userId="39caf3dc-c919-4694-99bd-c92626baac23" providerId="ADAL" clId="{F687F8EC-D49E-47C3-81F0-AFACCC798A27}" dt="2024-04-12T09:19:21.593" v="84" actId="5793"/>
          <ac:spMkLst>
            <pc:docMk/>
            <pc:sldMk cId="2129043495" sldId="261"/>
            <ac:spMk id="13" creationId="{A46C0361-0C54-2754-563A-4F4D572516EB}"/>
          </ac:spMkLst>
        </pc:spChg>
      </pc:sldChg>
      <pc:sldChg chg="delSp modSp mod">
        <pc:chgData name="Hodan Adan" userId="39caf3dc-c919-4694-99bd-c92626baac23" providerId="ADAL" clId="{F687F8EC-D49E-47C3-81F0-AFACCC798A27}" dt="2024-04-12T09:22:19.300" v="96" actId="1076"/>
        <pc:sldMkLst>
          <pc:docMk/>
          <pc:sldMk cId="1235083656" sldId="1148"/>
        </pc:sldMkLst>
        <pc:spChg chg="mod">
          <ac:chgData name="Hodan Adan" userId="39caf3dc-c919-4694-99bd-c92626baac23" providerId="ADAL" clId="{F687F8EC-D49E-47C3-81F0-AFACCC798A27}" dt="2024-04-12T09:22:14.898" v="95" actId="1076"/>
          <ac:spMkLst>
            <pc:docMk/>
            <pc:sldMk cId="1235083656" sldId="1148"/>
            <ac:spMk id="3" creationId="{A25411EB-0512-4BC6-A605-DBD370BC90DB}"/>
          </ac:spMkLst>
        </pc:spChg>
        <pc:spChg chg="mod">
          <ac:chgData name="Hodan Adan" userId="39caf3dc-c919-4694-99bd-c92626baac23" providerId="ADAL" clId="{F687F8EC-D49E-47C3-81F0-AFACCC798A27}" dt="2024-04-12T09:22:19.300" v="96" actId="1076"/>
          <ac:spMkLst>
            <pc:docMk/>
            <pc:sldMk cId="1235083656" sldId="1148"/>
            <ac:spMk id="4" creationId="{D95D22E9-BC49-46FE-8E15-27D8AC1B063D}"/>
          </ac:spMkLst>
        </pc:spChg>
        <pc:picChg chg="del">
          <ac:chgData name="Hodan Adan" userId="39caf3dc-c919-4694-99bd-c92626baac23" providerId="ADAL" clId="{F687F8EC-D49E-47C3-81F0-AFACCC798A27}" dt="2024-04-12T09:22:05.998" v="93" actId="478"/>
          <ac:picMkLst>
            <pc:docMk/>
            <pc:sldMk cId="1235083656" sldId="1148"/>
            <ac:picMk id="8" creationId="{2D8B267A-7657-148A-7A29-EFF3252D118A}"/>
          </ac:picMkLst>
        </pc:picChg>
      </pc:sldChg>
      <pc:sldChg chg="modSp mod">
        <pc:chgData name="Hodan Adan" userId="39caf3dc-c919-4694-99bd-c92626baac23" providerId="ADAL" clId="{F687F8EC-D49E-47C3-81F0-AFACCC798A27}" dt="2024-04-12T09:21:09.249" v="91" actId="1076"/>
        <pc:sldMkLst>
          <pc:docMk/>
          <pc:sldMk cId="3141063764" sldId="1155"/>
        </pc:sldMkLst>
        <pc:spChg chg="mod">
          <ac:chgData name="Hodan Adan" userId="39caf3dc-c919-4694-99bd-c92626baac23" providerId="ADAL" clId="{F687F8EC-D49E-47C3-81F0-AFACCC798A27}" dt="2024-04-12T09:21:09.249" v="91" actId="1076"/>
          <ac:spMkLst>
            <pc:docMk/>
            <pc:sldMk cId="3141063764" sldId="1155"/>
            <ac:spMk id="2" creationId="{91D39B53-319A-E2FD-CF53-27CF5C52532E}"/>
          </ac:spMkLst>
        </pc:spChg>
        <pc:spChg chg="mod">
          <ac:chgData name="Hodan Adan" userId="39caf3dc-c919-4694-99bd-c92626baac23" providerId="ADAL" clId="{F687F8EC-D49E-47C3-81F0-AFACCC798A27}" dt="2024-04-12T09:20:32.927" v="89" actId="20577"/>
          <ac:spMkLst>
            <pc:docMk/>
            <pc:sldMk cId="3141063764" sldId="1155"/>
            <ac:spMk id="7" creationId="{E692B67B-06F2-51F2-EF0C-2F308CA72A9E}"/>
          </ac:spMkLst>
        </pc:spChg>
      </pc:sldChg>
      <pc:sldChg chg="modSp mod">
        <pc:chgData name="Hodan Adan" userId="39caf3dc-c919-4694-99bd-c92626baac23" providerId="ADAL" clId="{F687F8EC-D49E-47C3-81F0-AFACCC798A27}" dt="2024-04-12T09:28:58.245" v="108" actId="14100"/>
        <pc:sldMkLst>
          <pc:docMk/>
          <pc:sldMk cId="1838385846" sldId="1157"/>
        </pc:sldMkLst>
        <pc:picChg chg="mod">
          <ac:chgData name="Hodan Adan" userId="39caf3dc-c919-4694-99bd-c92626baac23" providerId="ADAL" clId="{F687F8EC-D49E-47C3-81F0-AFACCC798A27}" dt="2024-04-12T09:28:58.245" v="108" actId="14100"/>
          <ac:picMkLst>
            <pc:docMk/>
            <pc:sldMk cId="1838385846" sldId="1157"/>
            <ac:picMk id="4" creationId="{1CECCA53-E4FF-DEBC-A9DD-D7C9AB194ECF}"/>
          </ac:picMkLst>
        </pc:picChg>
      </pc:sldChg>
      <pc:sldChg chg="modSp mod">
        <pc:chgData name="Hodan Adan" userId="39caf3dc-c919-4694-99bd-c92626baac23" providerId="ADAL" clId="{F687F8EC-D49E-47C3-81F0-AFACCC798A27}" dt="2024-04-12T09:23:22.983" v="100" actId="207"/>
        <pc:sldMkLst>
          <pc:docMk/>
          <pc:sldMk cId="2479556361" sldId="1161"/>
        </pc:sldMkLst>
        <pc:spChg chg="mod">
          <ac:chgData name="Hodan Adan" userId="39caf3dc-c919-4694-99bd-c92626baac23" providerId="ADAL" clId="{F687F8EC-D49E-47C3-81F0-AFACCC798A27}" dt="2024-04-12T09:23:22.983" v="100" actId="207"/>
          <ac:spMkLst>
            <pc:docMk/>
            <pc:sldMk cId="2479556361" sldId="1161"/>
            <ac:spMk id="3" creationId="{961F630C-57EA-4863-B8D6-3EA7CCCB66D2}"/>
          </ac:spMkLst>
        </pc:spChg>
      </pc:sldChg>
      <pc:sldChg chg="modSp mod">
        <pc:chgData name="Hodan Adan" userId="39caf3dc-c919-4694-99bd-c92626baac23" providerId="ADAL" clId="{F687F8EC-D49E-47C3-81F0-AFACCC798A27}" dt="2024-04-12T09:23:43.872" v="102" actId="1076"/>
        <pc:sldMkLst>
          <pc:docMk/>
          <pc:sldMk cId="2690718468" sldId="2145704325"/>
        </pc:sldMkLst>
        <pc:spChg chg="mod">
          <ac:chgData name="Hodan Adan" userId="39caf3dc-c919-4694-99bd-c92626baac23" providerId="ADAL" clId="{F687F8EC-D49E-47C3-81F0-AFACCC798A27}" dt="2024-04-12T09:23:43.872" v="102" actId="1076"/>
          <ac:spMkLst>
            <pc:docMk/>
            <pc:sldMk cId="2690718468" sldId="2145704325"/>
            <ac:spMk id="2" creationId="{DAF838FA-C4D0-604D-8EFA-0F4D6A92EF0E}"/>
          </ac:spMkLst>
        </pc:spChg>
        <pc:spChg chg="mod">
          <ac:chgData name="Hodan Adan" userId="39caf3dc-c919-4694-99bd-c92626baac23" providerId="ADAL" clId="{F687F8EC-D49E-47C3-81F0-AFACCC798A27}" dt="2024-04-12T09:23:40.108" v="101" actId="1076"/>
          <ac:spMkLst>
            <pc:docMk/>
            <pc:sldMk cId="2690718468" sldId="2145704325"/>
            <ac:spMk id="3" creationId="{BC7ECE1A-FDAA-BA23-F1A7-9B1778DF376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D60BA78A-F430-4E08-822A-FE6596D909C3}" type="datetimeFigureOut">
              <a:rPr lang="nb-NO" smtClean="0"/>
              <a:t>09.04.2024</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2AA755BB-5EF4-4ADE-AAB8-C3B2C47B9208}" type="slidenum">
              <a:rPr lang="nb-NO" smtClean="0"/>
              <a:t>‹#›</a:t>
            </a:fld>
            <a:endParaRPr lang="nb-NO"/>
          </a:p>
        </p:txBody>
      </p:sp>
    </p:spTree>
    <p:extLst>
      <p:ext uri="{BB962C8B-B14F-4D97-AF65-F5344CB8AC3E}">
        <p14:creationId xmlns:p14="http://schemas.microsoft.com/office/powerpoint/2010/main" val="1239303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usbanken.no/kommune/lan-og-tilskudd/investeringstilskudd/?redirect=/tilskudd/tilskudd-investeringstilskud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regjeringen.no/no/tema/plan-bygg-og-eiendom/boligmarkedet/boligsosial-strategi/id2786896/"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AA755BB-5EF4-4ADE-AAB8-C3B2C47B9208}" type="slidenum">
              <a:rPr lang="nb-NO" smtClean="0"/>
              <a:t>1</a:t>
            </a:fld>
            <a:endParaRPr lang="nb-NO"/>
          </a:p>
        </p:txBody>
      </p:sp>
    </p:spTree>
    <p:extLst>
      <p:ext uri="{BB962C8B-B14F-4D97-AF65-F5344CB8AC3E}">
        <p14:creationId xmlns:p14="http://schemas.microsoft.com/office/powerpoint/2010/main" val="2694475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CCB83-191C-3557-6D47-29EA1163DB9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6B36A1D-7149-7252-ADF8-8621B5DCE8B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2568B06-5AFD-E190-70FC-839F94B2B066}"/>
              </a:ext>
            </a:extLst>
          </p:cNvPr>
          <p:cNvSpPr>
            <a:spLocks noGrp="1"/>
          </p:cNvSpPr>
          <p:nvPr>
            <p:ph type="body" idx="1"/>
          </p:nvPr>
        </p:nvSpPr>
        <p:spPr/>
        <p:txBody>
          <a:bodyPr/>
          <a:lstStyle/>
          <a:p>
            <a:pPr marL="0" indent="0">
              <a:buFont typeface="Arial" panose="020B0604020202020204" pitchFamily="34" charset="0"/>
              <a:buNone/>
            </a:pPr>
            <a:r>
              <a:rPr lang="nb-NO" sz="1200" dirty="0">
                <a:latin typeface="Open Sans Light" panose="020B0306030504020204" pitchFamily="34" charset="0"/>
                <a:ea typeface="Open Sans Light" panose="020B0306030504020204" pitchFamily="34" charset="0"/>
                <a:cs typeface="Open Sans Light" panose="020B0306030504020204" pitchFamily="34" charset="0"/>
              </a:rPr>
              <a:t>Utviklingshemmede er ingen homogen gruppe med like forutsetninger</a:t>
            </a:r>
          </a:p>
          <a:p>
            <a:pPr marL="0" indent="0">
              <a:buFont typeface="Arial" panose="020B0604020202020204" pitchFamily="34" charset="0"/>
              <a:buNone/>
            </a:pPr>
            <a:r>
              <a:rPr lang="nb-NO" sz="1200" dirty="0">
                <a:latin typeface="Open Sans Light" panose="020B0306030504020204" pitchFamily="34" charset="0"/>
                <a:ea typeface="Open Sans Light" panose="020B0306030504020204" pitchFamily="34" charset="0"/>
                <a:cs typeface="Open Sans Light" panose="020B0306030504020204" pitchFamily="34" charset="0"/>
              </a:rPr>
              <a:t>Målet er at hver enkelt og deres pårørende har mulighet for å gjøre reelle valg basert på ønsker og behov</a:t>
            </a:r>
          </a:p>
          <a:p>
            <a:pPr marL="0" indent="0">
              <a:buFont typeface="Arial" panose="020B0604020202020204" pitchFamily="34" charset="0"/>
              <a:buNone/>
            </a:pPr>
            <a:r>
              <a:rPr lang="nb-NO" sz="1200" dirty="0">
                <a:latin typeface="Open Sans Light" panose="020B0306030504020204" pitchFamily="34" charset="0"/>
                <a:ea typeface="Open Sans Light" panose="020B0306030504020204" pitchFamily="34" charset="0"/>
                <a:cs typeface="Open Sans Light" panose="020B0306030504020204" pitchFamily="34" charset="0"/>
              </a:rPr>
              <a:t>Funksjonsnivå, tilgjengelige ressurser, familiesituasjon og egne ønsker innebærer forskjellig valg av boform</a:t>
            </a:r>
          </a:p>
          <a:p>
            <a:pPr marL="0" indent="0">
              <a:buFont typeface="Arial" panose="020B0604020202020204" pitchFamily="34" charset="0"/>
              <a:buNone/>
            </a:pPr>
            <a:r>
              <a:rPr lang="nb-NO" sz="1200" dirty="0">
                <a:latin typeface="Open Sans Light" panose="020B0306030504020204" pitchFamily="34" charset="0"/>
                <a:ea typeface="Open Sans Light" panose="020B0306030504020204" pitchFamily="34" charset="0"/>
                <a:cs typeface="Open Sans Light" panose="020B0306030504020204" pitchFamily="34" charset="0"/>
              </a:rPr>
              <a:t>Valgfrihet medfører behov for ulike løsninger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dirty="0">
              <a:effectLst/>
              <a:latin typeface="Calibri Light" panose="020F03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Calibri Light" panose="020F0302020204030204" pitchFamily="34" charset="0"/>
                <a:ea typeface="Aptos" panose="020B0004020202020204" pitchFamily="34" charset="0"/>
                <a:cs typeface="Times New Roman" panose="02020603050405020304" pitchFamily="18" charset="0"/>
              </a:rPr>
              <a:t>Hvilke låne og tilskuddsordninger som er aktuelle avhenger av boligvalget. Man kan kjøpe bolig i det ordinære markedet, Bygge nytt ellers så kan man etablere borettslag enten i samarbeid med kommunen eller at en foreldregruppe etablerer borettslag.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endParaRPr lang="nb-NO" dirty="0"/>
          </a:p>
          <a:p>
            <a:pPr marL="342900" lvl="0" indent="-342900">
              <a:buFont typeface="Arial" panose="020B0604020202020204" pitchFamily="34" charset="0"/>
              <a:buChar char="•"/>
              <a:tabLst>
                <a:tab pos="457200" algn="l"/>
              </a:tabLst>
            </a:pPr>
            <a:r>
              <a:rPr lang="nb-NO" sz="1800" b="1" dirty="0">
                <a:effectLst/>
                <a:latin typeface="Aptos" panose="020B0004020202020204" pitchFamily="34" charset="0"/>
                <a:ea typeface="Aptos" panose="020B0004020202020204" pitchFamily="34" charset="0"/>
                <a:cs typeface="Aptos" panose="020B0004020202020204" pitchFamily="34" charset="0"/>
              </a:rPr>
              <a:t>Startlån fra kommunen</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pPr>
            <a:r>
              <a:rPr lang="nb-NO" sz="1800" dirty="0">
                <a:effectLst/>
                <a:latin typeface="Aptos" panose="020B0004020202020204" pitchFamily="34" charset="0"/>
                <a:ea typeface="Aptos" panose="020B0004020202020204" pitchFamily="34" charset="0"/>
                <a:cs typeface="Aptos" panose="020B0004020202020204" pitchFamily="34" charset="0"/>
              </a:rPr>
              <a:t>Brukes både i det </a:t>
            </a:r>
            <a:r>
              <a:rPr lang="nb-NO" sz="1800" dirty="0" err="1">
                <a:effectLst/>
                <a:latin typeface="Aptos" panose="020B0004020202020204" pitchFamily="34" charset="0"/>
                <a:ea typeface="Aptos" panose="020B0004020202020204" pitchFamily="34" charset="0"/>
                <a:cs typeface="Aptos" panose="020B0004020202020204" pitchFamily="34" charset="0"/>
              </a:rPr>
              <a:t>ordnære</a:t>
            </a:r>
            <a:r>
              <a:rPr lang="nb-NO" sz="1800" dirty="0">
                <a:effectLst/>
                <a:latin typeface="Aptos" panose="020B0004020202020204" pitchFamily="34" charset="0"/>
                <a:ea typeface="Aptos" panose="020B0004020202020204" pitchFamily="34" charset="0"/>
                <a:cs typeface="Aptos" panose="020B0004020202020204" pitchFamily="34" charset="0"/>
              </a:rPr>
              <a:t> markedet, men også som innskudd på bolig i borrettslag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b-NO" sz="1800" b="1" dirty="0">
                <a:effectLst/>
                <a:latin typeface="Aptos" panose="020B0004020202020204" pitchFamily="34" charset="0"/>
                <a:ea typeface="Aptos" panose="020B0004020202020204" pitchFamily="34" charset="0"/>
                <a:cs typeface="Aptos" panose="020B0004020202020204" pitchFamily="34" charset="0"/>
              </a:rPr>
              <a:t>Tilskudd fra kommunen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pPr>
            <a:r>
              <a:rPr lang="nb-NO" sz="1800" dirty="0">
                <a:effectLst/>
                <a:latin typeface="Aptos" panose="020B0004020202020204" pitchFamily="34" charset="0"/>
                <a:ea typeface="Aptos" panose="020B0004020202020204" pitchFamily="34" charset="0"/>
                <a:cs typeface="Aptos" panose="020B0004020202020204" pitchFamily="34" charset="0"/>
              </a:rPr>
              <a:t>(ikke alle kommuner har), men er et viktig virkemiddel for å få regnestykket til å gå rundt.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b-NO" sz="1800" b="1" dirty="0">
                <a:effectLst/>
                <a:latin typeface="Aptos" panose="020B0004020202020204" pitchFamily="34" charset="0"/>
                <a:ea typeface="Aptos" panose="020B0004020202020204" pitchFamily="34" charset="0"/>
                <a:cs typeface="Aptos" panose="020B0004020202020204" pitchFamily="34" charset="0"/>
              </a:rPr>
              <a:t>Investeringstilskudd fra Husbanken</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pPr>
            <a:r>
              <a:rPr lang="nb-NO" sz="1800" dirty="0">
                <a:effectLst/>
                <a:latin typeface="Aptos" panose="020B0004020202020204" pitchFamily="34" charset="0"/>
                <a:ea typeface="Aptos" panose="020B0004020202020204" pitchFamily="34" charset="0"/>
                <a:cs typeface="Aptos" panose="020B0004020202020204" pitchFamily="34" charset="0"/>
              </a:rPr>
              <a:t>Brukes til borrettslag som er i samarbeid med kommunen, og er rettet mot personer med vedtak om heldøgns pleie.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b-NO" sz="1800" b="1" dirty="0">
                <a:effectLst/>
                <a:latin typeface="Aptos" panose="020B0004020202020204" pitchFamily="34" charset="0"/>
                <a:ea typeface="Aptos" panose="020B0004020202020204" pitchFamily="34" charset="0"/>
                <a:cs typeface="Aptos" panose="020B0004020202020204" pitchFamily="34" charset="0"/>
              </a:rPr>
              <a:t>Kompensasjon for merverdiavgift fra Skatteetaten</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b-NO" sz="1800" b="1" dirty="0">
                <a:effectLst/>
                <a:latin typeface="Aptos" panose="020B0004020202020204" pitchFamily="34" charset="0"/>
                <a:ea typeface="Aptos" panose="020B0004020202020204" pitchFamily="34" charset="0"/>
                <a:cs typeface="Aptos" panose="020B0004020202020204" pitchFamily="34" charset="0"/>
              </a:rPr>
              <a:t>Lån fra Husbanken – Lån til boligkvalitet</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pPr>
            <a:r>
              <a:rPr lang="nb-NO" sz="1800" dirty="0">
                <a:effectLst/>
                <a:latin typeface="Aptos" panose="020B0004020202020204" pitchFamily="34" charset="0"/>
                <a:ea typeface="Aptos" panose="020B0004020202020204" pitchFamily="34" charset="0"/>
                <a:cs typeface="Aptos" panose="020B0004020202020204" pitchFamily="34" charset="0"/>
              </a:rPr>
              <a:t>Til livsløpsbolig eller miljøvennligboliger</a:t>
            </a:r>
            <a:endParaRPr lang="nb-NO" dirty="0"/>
          </a:p>
          <a:p>
            <a:endParaRPr lang="nb-NO" dirty="0"/>
          </a:p>
        </p:txBody>
      </p:sp>
      <p:sp>
        <p:nvSpPr>
          <p:cNvPr id="4" name="Plassholder for lysbildenummer 3">
            <a:extLst>
              <a:ext uri="{FF2B5EF4-FFF2-40B4-BE49-F238E27FC236}">
                <a16:creationId xmlns:a16="http://schemas.microsoft.com/office/drawing/2014/main" id="{68832D14-C075-551E-46A6-76FCB56614C3}"/>
              </a:ext>
            </a:extLst>
          </p:cNvPr>
          <p:cNvSpPr>
            <a:spLocks noGrp="1"/>
          </p:cNvSpPr>
          <p:nvPr>
            <p:ph type="sldNum" sz="quarter" idx="5"/>
          </p:nvPr>
        </p:nvSpPr>
        <p:spPr/>
        <p:txBody>
          <a:bodyPr/>
          <a:lstStyle/>
          <a:p>
            <a:fld id="{2AA755BB-5EF4-4ADE-AAB8-C3B2C47B9208}" type="slidenum">
              <a:rPr lang="nb-NO" smtClean="0"/>
              <a:t>10</a:t>
            </a:fld>
            <a:endParaRPr lang="nb-NO"/>
          </a:p>
        </p:txBody>
      </p:sp>
    </p:spTree>
    <p:extLst>
      <p:ext uri="{BB962C8B-B14F-4D97-AF65-F5344CB8AC3E}">
        <p14:creationId xmlns:p14="http://schemas.microsoft.com/office/powerpoint/2010/main" val="1361479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solidFill>
                  <a:srgbClr val="2B4554"/>
                </a:solidFill>
                <a:effectLst/>
                <a:latin typeface="Open Sans" panose="020B0606030504020204" pitchFamily="34" charset="0"/>
                <a:ea typeface="Times New Roman" panose="02020603050405020304" pitchFamily="18" charset="0"/>
                <a:cs typeface="Times New Roman" panose="02020603050405020304" pitchFamily="18" charset="0"/>
              </a:rPr>
              <a:t> Å </a:t>
            </a:r>
            <a:r>
              <a:rPr lang="nb-NO" sz="1800" dirty="0">
                <a:effectLst/>
                <a:latin typeface="Arial" panose="020B0604020202020204" pitchFamily="34" charset="0"/>
                <a:ea typeface="Aptos" panose="020B0004020202020204" pitchFamily="34" charset="0"/>
                <a:cs typeface="Times New Roman" panose="02020603050405020304" pitchFamily="18" charset="0"/>
              </a:rPr>
              <a:t>etablere et borettslag er en god løsning hvis du</a:t>
            </a:r>
          </a:p>
          <a:p>
            <a:pPr marL="342900" lvl="0" indent="-342900">
              <a:buFont typeface="Arial" panose="020B0604020202020204" pitchFamily="34" charset="0"/>
              <a:buChar char="-"/>
            </a:pPr>
            <a:r>
              <a:rPr lang="nb-NO" sz="1800" dirty="0">
                <a:effectLst/>
                <a:latin typeface="Arial" panose="020B0604020202020204" pitchFamily="34" charset="0"/>
                <a:ea typeface="Aptos" panose="020B0004020202020204" pitchFamily="34" charset="0"/>
                <a:cs typeface="Times New Roman" panose="02020603050405020304" pitchFamily="18" charset="0"/>
              </a:rPr>
              <a:t>ønsker å eie din egen bolig</a:t>
            </a:r>
          </a:p>
          <a:p>
            <a:pPr marL="342900" lvl="0" indent="-342900">
              <a:buFont typeface="Arial" panose="020B0604020202020204" pitchFamily="34" charset="0"/>
              <a:buChar char="-"/>
            </a:pPr>
            <a:r>
              <a:rPr lang="nb-NO" sz="1800" dirty="0">
                <a:effectLst/>
                <a:latin typeface="Arial" panose="020B0604020202020204" pitchFamily="34" charset="0"/>
                <a:ea typeface="Aptos" panose="020B0004020202020204" pitchFamily="34" charset="0"/>
                <a:cs typeface="Times New Roman" panose="02020603050405020304" pitchFamily="18" charset="0"/>
              </a:rPr>
              <a:t>vil bo sammen med andre</a:t>
            </a:r>
          </a:p>
          <a:p>
            <a:pPr marL="342900" lvl="0" indent="-342900">
              <a:buFont typeface="Arial" panose="020B0604020202020204" pitchFamily="34" charset="0"/>
              <a:buChar char="-"/>
            </a:pPr>
            <a:r>
              <a:rPr lang="nb-NO" sz="1800" dirty="0">
                <a:effectLst/>
                <a:latin typeface="Arial" panose="020B0604020202020204" pitchFamily="34" charset="0"/>
                <a:ea typeface="Aptos" panose="020B0004020202020204" pitchFamily="34" charset="0"/>
                <a:cs typeface="Times New Roman" panose="02020603050405020304" pitchFamily="18" charset="0"/>
              </a:rPr>
              <a:t>ikke finner andre tilbud i boligmarkedet</a:t>
            </a:r>
          </a:p>
          <a:p>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Arial" panose="020B0604020202020204" pitchFamily="34" charset="0"/>
                <a:ea typeface="Aptos" panose="020B0004020202020204" pitchFamily="34" charset="0"/>
                <a:cs typeface="Times New Roman" panose="02020603050405020304" pitchFamily="18" charset="0"/>
              </a:rPr>
              <a:t>Andre fordeler med borettslag:</a:t>
            </a:r>
          </a:p>
          <a:p>
            <a:pPr marL="342900" lvl="0" indent="-342900">
              <a:buFont typeface="Arial" panose="020B0604020202020204" pitchFamily="34" charset="0"/>
              <a:buChar char="-"/>
            </a:pPr>
            <a:r>
              <a:rPr lang="nb-NO" sz="1800" dirty="0">
                <a:effectLst/>
                <a:latin typeface="Arial" panose="020B0604020202020204" pitchFamily="34" charset="0"/>
                <a:ea typeface="Aptos" panose="020B0004020202020204" pitchFamily="34" charset="0"/>
                <a:cs typeface="Times New Roman" panose="02020603050405020304" pitchFamily="18" charset="0"/>
              </a:rPr>
              <a:t>Å eie egen bolig og bo med andre kjente er økonomisk og sosialt trygt, og forutsigbart for både beboere og foreldre.</a:t>
            </a:r>
          </a:p>
          <a:p>
            <a:pPr marL="342900" lvl="0" indent="-342900">
              <a:buFont typeface="Arial" panose="020B0604020202020204" pitchFamily="34" charset="0"/>
              <a:buChar char="-"/>
            </a:pPr>
            <a:r>
              <a:rPr lang="nb-NO" sz="1800" dirty="0">
                <a:effectLst/>
                <a:latin typeface="Arial" panose="020B0604020202020204" pitchFamily="34" charset="0"/>
                <a:ea typeface="Aptos" panose="020B0004020202020204" pitchFamily="34" charset="0"/>
                <a:cs typeface="Times New Roman" panose="02020603050405020304" pitchFamily="18" charset="0"/>
              </a:rPr>
              <a:t>Det gir deg større innflytelse over beliggenhet og hvordan boligene skal se ut.</a:t>
            </a:r>
          </a:p>
          <a:p>
            <a:pPr marL="342900" lvl="0" indent="-342900">
              <a:buFont typeface="Arial" panose="020B0604020202020204" pitchFamily="34" charset="0"/>
              <a:buChar char="-"/>
            </a:pPr>
            <a:r>
              <a:rPr lang="nb-NO" sz="1800" dirty="0">
                <a:effectLst/>
                <a:latin typeface="Arial" panose="020B0604020202020204" pitchFamily="34" charset="0"/>
                <a:ea typeface="Aptos" panose="020B0004020202020204" pitchFamily="34" charset="0"/>
                <a:cs typeface="Times New Roman" panose="02020603050405020304" pitchFamily="18" charset="0"/>
              </a:rPr>
              <a:t>Det er gunstige finansieringsløsninger som kan gi deg en god del lavere pris for boligen din enn for en lik bolig i det vanlige boligmarkedet.</a:t>
            </a:r>
          </a:p>
          <a:p>
            <a:r>
              <a:rPr lang="nb-NO" sz="1800" dirty="0">
                <a:effectLst/>
                <a:latin typeface="Aptos" panose="020B0004020202020204" pitchFamily="34" charset="0"/>
                <a:ea typeface="Aptos" panose="020B0004020202020204" pitchFamily="34" charset="0"/>
                <a:cs typeface="Aptos" panose="020B0004020202020204" pitchFamily="34" charset="0"/>
              </a:rPr>
              <a:t>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2D236-C093-4D89-AC84-7B065AB91C7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659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562D236-C093-4D89-AC84-7B065AB91C70}" type="slidenum">
              <a:rPr lang="nb-NO" smtClean="0"/>
              <a:t>12</a:t>
            </a:fld>
            <a:endParaRPr lang="nb-NO"/>
          </a:p>
        </p:txBody>
      </p:sp>
    </p:spTree>
    <p:extLst>
      <p:ext uri="{BB962C8B-B14F-4D97-AF65-F5344CB8AC3E}">
        <p14:creationId xmlns:p14="http://schemas.microsoft.com/office/powerpoint/2010/main" val="1725602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effectLst/>
                <a:latin typeface="Aptos" panose="020B0004020202020204" pitchFamily="34" charset="0"/>
                <a:ea typeface="Aptos" panose="020B0004020202020204" pitchFamily="34" charset="0"/>
                <a:cs typeface="Aptos" panose="020B0004020202020204" pitchFamily="34" charset="0"/>
              </a:rPr>
              <a:t>Du kan søke om startlån i kommunen hvis du ikke får lån i vanlig bank. Startlånet kan dekke hele kjøpesummen, og det er ikke krav om at du har spart opp egenkapital. I tillegg til å dekke det boligen koster å kjøpe, kan et startlån også dekke nødvendig forbedringer av boligen du kjøper.</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Aptos" panose="020B0004020202020204" pitchFamily="34" charset="0"/>
                <a:ea typeface="Aptos" panose="020B0004020202020204" pitchFamily="34" charset="0"/>
                <a:cs typeface="Aptos" panose="020B0004020202020204" pitchFamily="34" charset="0"/>
              </a:rPr>
              <a:t>Det er kommunen som avgjør hvor stort lån de kan gi deg. Kommunen utbetaler lånet når du har underskrevet på kjøpekontrakten.</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Aptos" panose="020B0004020202020204" pitchFamily="34" charset="0"/>
                <a:ea typeface="Aptos" panose="020B0004020202020204" pitchFamily="34" charset="0"/>
                <a:cs typeface="Aptos" panose="020B0004020202020204" pitchFamily="34" charset="0"/>
              </a:rPr>
              <a:t>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Aptos" panose="020B0004020202020204" pitchFamily="34" charset="0"/>
                <a:ea typeface="Aptos" panose="020B0004020202020204" pitchFamily="34" charset="0"/>
                <a:cs typeface="Aptos" panose="020B0004020202020204" pitchFamily="34" charset="0"/>
              </a:rPr>
              <a:t>Kommunale tilskudd</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Aptos" panose="020B0004020202020204" pitchFamily="34" charset="0"/>
                <a:ea typeface="Aptos" panose="020B0004020202020204" pitchFamily="34" charset="0"/>
                <a:cs typeface="Aptos" panose="020B0004020202020204" pitchFamily="34" charset="0"/>
              </a:rPr>
              <a:t>Kommunale tilskudd kan brukes der startlån alene ikke strekker til.</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Aptos" panose="020B0004020202020204" pitchFamily="34" charset="0"/>
                <a:ea typeface="Aptos" panose="020B0004020202020204" pitchFamily="34" charset="0"/>
                <a:cs typeface="Aptos" panose="020B0004020202020204" pitchFamily="34" charset="0"/>
              </a:rPr>
              <a:t>Tilskudd til etablering som handler om å få prisen du betaler for boligen ned, men det finnes også tilskudd til prosjektering. Her kan man få profesjonell prosjekteringshjelp utført for eksempel av arkitekt. Tilskuddet kan dekke kostnader til faglig bistand til prosjektering, gi forslag til tiltak som skal øke tilgjengeligheten i boligen og finne gode løsninger til nøkterne kostnader. Husbanken har lenket til søknadene på Husbanken.no.</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Aptos" panose="020B0004020202020204" pitchFamily="34" charset="0"/>
                <a:ea typeface="Aptos" panose="020B0004020202020204" pitchFamily="34" charset="0"/>
                <a:cs typeface="Aptos" panose="020B0004020202020204" pitchFamily="34" charset="0"/>
              </a:rPr>
              <a:t>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Aptos" panose="020B0004020202020204" pitchFamily="34" charset="0"/>
                <a:ea typeface="Aptos" panose="020B0004020202020204" pitchFamily="34" charset="0"/>
                <a:cs typeface="Aptos" panose="020B0004020202020204" pitchFamily="34" charset="0"/>
              </a:rPr>
              <a:t>Nederst her har vi Andreas, Stine, Martin, Siri, Marius, Tord og Ingrid – som alle har blitt boligeiere med startlån. Dere kan lese mer om deres vei til eid bolig og erfaringer med å bo i boka – Veien til egen bolig.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2AA755BB-5EF4-4ADE-AAB8-C3B2C47B9208}" type="slidenum">
              <a:rPr lang="nb-NO" smtClean="0"/>
              <a:t>13</a:t>
            </a:fld>
            <a:endParaRPr lang="nb-NO"/>
          </a:p>
        </p:txBody>
      </p:sp>
    </p:spTree>
    <p:extLst>
      <p:ext uri="{BB962C8B-B14F-4D97-AF65-F5344CB8AC3E}">
        <p14:creationId xmlns:p14="http://schemas.microsoft.com/office/powerpoint/2010/main" val="1343264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80990" indent="-380990">
              <a:buFont typeface="Arial" panose="020B0604020202020204" pitchFamily="34" charset="0"/>
              <a:buChar char="•"/>
            </a:pPr>
            <a:r>
              <a:rPr lang="nb-NO" sz="1200" dirty="0">
                <a:latin typeface="Inter brødtekst"/>
                <a:ea typeface="Calibri Light" panose="020F0302020204030204" pitchFamily="34" charset="0"/>
                <a:cs typeface="Calibri Light" panose="020F0302020204030204" pitchFamily="34" charset="0"/>
              </a:rPr>
              <a:t>Kommunen kan tildele startlån til egenkapitalen ved kjøp av andel i borettslaget</a:t>
            </a:r>
          </a:p>
          <a:p>
            <a:pPr marL="380990" indent="-380990">
              <a:buFont typeface="Arial" panose="020B0604020202020204" pitchFamily="34" charset="0"/>
              <a:buChar char="•"/>
            </a:pPr>
            <a:endParaRPr lang="nb-NO" sz="1200" dirty="0">
              <a:latin typeface="Inter brødtekst"/>
              <a:ea typeface="Calibri Light" panose="020F0302020204030204" pitchFamily="34" charset="0"/>
              <a:cs typeface="Calibri Light" panose="020F0302020204030204" pitchFamily="34" charset="0"/>
            </a:endParaRPr>
          </a:p>
          <a:p>
            <a:pPr marL="380990" indent="-380990">
              <a:buFont typeface="Arial" panose="020B0604020202020204" pitchFamily="34" charset="0"/>
              <a:buChar char="•"/>
            </a:pPr>
            <a:r>
              <a:rPr lang="nb-NO" sz="1200" dirty="0">
                <a:latin typeface="Inter brødtekst"/>
                <a:ea typeface="Calibri Light" panose="020F0302020204030204" pitchFamily="34" charset="0"/>
                <a:cs typeface="Calibri Light" panose="020F0302020204030204" pitchFamily="34" charset="0"/>
              </a:rPr>
              <a:t>Kan også benyttes til fullfinansiering, eventuelt sammen med kommunale boligtilskudd ved kjøp eid bolig på eget initiativ.</a:t>
            </a:r>
          </a:p>
          <a:p>
            <a:pPr marL="990575" indent="-380990">
              <a:lnSpc>
                <a:spcPct val="115000"/>
              </a:lnSpc>
              <a:spcBef>
                <a:spcPts val="800"/>
              </a:spcBef>
              <a:buFont typeface="Arial" panose="020B0604020202020204" pitchFamily="34" charset="0"/>
              <a:buChar char="•"/>
            </a:pPr>
            <a:r>
              <a:rPr lang="nb-NO" sz="1200" dirty="0">
                <a:latin typeface="Inter brødtekst"/>
                <a:ea typeface="Calibri Light" panose="020F0302020204030204" pitchFamily="34" charset="0"/>
                <a:cs typeface="Calibri Light" panose="020F0302020204030204" pitchFamily="34" charset="0"/>
              </a:rPr>
              <a:t>Kjøp av enkeltbolig i et vanlig nabolag er en mulighet som ikke blir vurdert i stor nok grad. Bofellesskap blir ofte sett på som den mest aktuelle boformen. Enkeltboliger er imidlertid en løsning som kan passe godt for mange. </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2D236-C093-4D89-AC84-7B065AB91C7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224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400" b="1" dirty="0">
                <a:latin typeface="Inter brødtekst"/>
                <a:ea typeface="Open Sans Light" panose="020B0306030504020204" pitchFamily="34" charset="0"/>
                <a:cs typeface="Open Sans Light" panose="020B0306030504020204" pitchFamily="34" charset="0"/>
              </a:rPr>
              <a:t>Formål:</a:t>
            </a:r>
          </a:p>
          <a:p>
            <a:r>
              <a:rPr lang="nb-NO" sz="2400" i="1" dirty="0">
                <a:latin typeface="Inter brødtekst"/>
              </a:rPr>
              <a:t>Tilskuddet skal stimulere kommunene til både å fornye og øke tilbudet av sykehjemsplasser og omsorgsboliger for personer med behov for heldøgns helse- og omsorgstjenester uavhengig av beboerens alder, diagnose eller funksjonsnedsettelse</a:t>
            </a:r>
            <a:endParaRPr lang="nb-NO" sz="2400" dirty="0">
              <a:latin typeface="Inter brødtekst"/>
              <a:ea typeface="Open Sans Light" panose="020B0306030504020204" pitchFamily="34" charset="0"/>
              <a:cs typeface="Open Sans Light" panose="020B0306030504020204" pitchFamily="34" charset="0"/>
            </a:endParaRPr>
          </a:p>
          <a:p>
            <a:pPr marL="609585" lvl="1" indent="0">
              <a:buNone/>
            </a:pPr>
            <a:endParaRPr lang="nb-NO" sz="2400" dirty="0">
              <a:latin typeface="Inter brødtekst"/>
              <a:ea typeface="Open Sans Light" panose="020B0306030504020204" pitchFamily="34" charset="0"/>
              <a:cs typeface="Open Sans Light" panose="020B0306030504020204" pitchFamily="34" charset="0"/>
            </a:endParaRPr>
          </a:p>
          <a:p>
            <a:r>
              <a:rPr lang="nb-NO" sz="2400" b="1" dirty="0">
                <a:latin typeface="Inter brødtekst"/>
                <a:ea typeface="Open Sans Light" panose="020B0306030504020204" pitchFamily="34" charset="0"/>
                <a:cs typeface="Open Sans Light" panose="020B0306030504020204" pitchFamily="34" charset="0"/>
              </a:rPr>
              <a:t>Finansiering fra Husbanken forutsetter:</a:t>
            </a:r>
          </a:p>
          <a:p>
            <a:pPr marL="228594" indent="-228594">
              <a:buFont typeface="Arial" panose="020B0604020202020204" pitchFamily="34" charset="0"/>
              <a:buChar char="•"/>
            </a:pPr>
            <a:r>
              <a:rPr lang="nb-NO" sz="2400" dirty="0">
                <a:latin typeface="Inter brødtekst"/>
                <a:ea typeface="Open Sans Light" panose="020B0306030504020204" pitchFamily="34" charset="0"/>
                <a:cs typeface="Open Sans Light" panose="020B0306030504020204" pitchFamily="34" charset="0"/>
              </a:rPr>
              <a:t>Tildelingsrett for kommune må opprettholdes i 30 år, også ved eierskifte.</a:t>
            </a:r>
          </a:p>
          <a:p>
            <a:pPr marL="228594" indent="-228594">
              <a:buFont typeface="Arial" panose="020B0604020202020204" pitchFamily="34" charset="0"/>
              <a:buChar char="•"/>
            </a:pPr>
            <a:r>
              <a:rPr lang="nb-NO" sz="2400" dirty="0">
                <a:latin typeface="Inter brødtekst"/>
                <a:ea typeface="Open Sans Light" panose="020B0306030504020204" pitchFamily="34" charset="0"/>
                <a:cs typeface="Open Sans Light" panose="020B0306030504020204" pitchFamily="34" charset="0"/>
              </a:rPr>
              <a:t>Utleie er ikke tillatt til andre enn de som oppfyller vilkårene for investeringstilskuddet.</a:t>
            </a:r>
          </a:p>
          <a:p>
            <a:pPr marL="228594" indent="-228594">
              <a:buFont typeface="Arial" panose="020B0604020202020204" pitchFamily="34" charset="0"/>
              <a:buChar char="•"/>
            </a:pPr>
            <a:r>
              <a:rPr lang="nb-NO" sz="2400" dirty="0">
                <a:latin typeface="Inter brødtekst"/>
                <a:ea typeface="Open Sans Light" panose="020B0306030504020204" pitchFamily="34" charset="0"/>
                <a:cs typeface="Open Sans Light" panose="020B0306030504020204" pitchFamily="34" charset="0"/>
              </a:rPr>
              <a:t>Retningslinjer for </a:t>
            </a:r>
            <a:r>
              <a:rPr lang="nb-NO" sz="2400" dirty="0">
                <a:latin typeface="Inter brødtekst"/>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investeringstilskuddet</a:t>
            </a:r>
            <a:r>
              <a:rPr lang="nb-NO" sz="2400" dirty="0">
                <a:latin typeface="Inter brødtekst"/>
                <a:ea typeface="Open Sans Light" panose="020B0306030504020204" pitchFamily="34" charset="0"/>
                <a:cs typeface="Open Sans Light" panose="020B0306030504020204" pitchFamily="34" charset="0"/>
              </a:rPr>
              <a:t> med særlige krav til omsorgsstandard legges til grunn.</a:t>
            </a:r>
          </a:p>
          <a:p>
            <a:endParaRPr lang="nb-NO" dirty="0"/>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Ved å organisere boligene som borettslag kan personer med utviklingshemming kjøpe egen bolig i borettslaget.  Ved hjelp av investeringstilskudd og momskompensasjon har regjeringen gjort det mulig for kommunene å finansiere boliger med heldøgns omsorgstjenester. Tilskuddene kan dekke 50-60 pst. av byggekostnadene. </a:t>
            </a:r>
            <a:r>
              <a:rPr lang="nb-NO" sz="1200" dirty="0">
                <a:latin typeface="Open Sans Light" panose="020B0306030504020204" pitchFamily="34" charset="0"/>
                <a:ea typeface="Open Sans Light" panose="020B0306030504020204" pitchFamily="34" charset="0"/>
                <a:cs typeface="Open Sans Light" panose="020B0306030504020204" pitchFamily="34" charset="0"/>
              </a:rPr>
              <a:t>Når det gis investeringstilskudd kan kommunen selv avgjøre hvor mye den enkelte seksjon skal «tilgodeses» av tilskuddet. Et borettslag kan ta opp felles lån (fellesgjeld) opptil 75 prosent av boligprosjektets totalkostnad. </a:t>
            </a:r>
            <a:endParaRPr lang="nb-NO" dirty="0"/>
          </a:p>
          <a:p>
            <a:endParaRPr lang="nb-NO" dirty="0"/>
          </a:p>
          <a:p>
            <a:r>
              <a:rPr lang="nb-NO" dirty="0"/>
              <a:t>Samlet kan dette gi den enkelte beboer tilgang til egen bolig og en rimelig bokostnad.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2D236-C093-4D89-AC84-7B065AB91C7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467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2D236-C093-4D89-AC84-7B065AB91C7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863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effectLst/>
                <a:latin typeface="Arial" panose="020B0604020202020204" pitchFamily="34" charset="0"/>
                <a:ea typeface="Aptos" panose="020B0004020202020204" pitchFamily="34" charset="0"/>
                <a:cs typeface="Times New Roman" panose="02020603050405020304" pitchFamily="18" charset="0"/>
              </a:rPr>
              <a:t>Lån til boligkvalitet er for privatpersoner som skal bygge eller betydelig oppgradere en helårsbolig med høy kvalitet. </a:t>
            </a:r>
          </a:p>
          <a:p>
            <a:r>
              <a:rPr lang="nb-NO" sz="1200" dirty="0">
                <a:effectLst/>
                <a:latin typeface="Arial" panose="020B0604020202020204" pitchFamily="34" charset="0"/>
                <a:ea typeface="Aptos" panose="020B0004020202020204" pitchFamily="34" charset="0"/>
                <a:cs typeface="Times New Roman" panose="02020603050405020304" pitchFamily="18" charset="0"/>
              </a:rPr>
              <a:t> </a:t>
            </a:r>
          </a:p>
          <a:p>
            <a:r>
              <a:rPr lang="nb-NO" sz="1200" dirty="0">
                <a:effectLst/>
                <a:latin typeface="Arial" panose="020B0604020202020204" pitchFamily="34" charset="0"/>
                <a:ea typeface="Aptos" panose="020B0004020202020204" pitchFamily="34" charset="0"/>
                <a:cs typeface="Times New Roman" panose="02020603050405020304" pitchFamily="18" charset="0"/>
              </a:rPr>
              <a:t>Med høy kvalitet mener vi byggets fysiske og miljømessige kvaliteter, for eksempel:</a:t>
            </a:r>
          </a:p>
          <a:p>
            <a:pPr marL="342900" lvl="0" indent="-342900">
              <a:buFont typeface="Arial" panose="020B0604020202020204" pitchFamily="34" charset="0"/>
              <a:buChar char="-"/>
            </a:pPr>
            <a:r>
              <a:rPr lang="nb-NO" sz="1200" dirty="0">
                <a:effectLst/>
                <a:latin typeface="Arial" panose="020B0604020202020204" pitchFamily="34" charset="0"/>
                <a:ea typeface="Aptos" panose="020B0004020202020204" pitchFamily="34" charset="0"/>
                <a:cs typeface="Times New Roman" panose="02020603050405020304" pitchFamily="18" charset="0"/>
              </a:rPr>
              <a:t>bruke miljøvennlige byggematerialer og riktig avfallshåndtering i byggeperioden</a:t>
            </a:r>
          </a:p>
          <a:p>
            <a:pPr marL="342900" lvl="0" indent="-342900">
              <a:buFont typeface="Arial" panose="020B0604020202020204" pitchFamily="34" charset="0"/>
              <a:buChar char="-"/>
            </a:pPr>
            <a:r>
              <a:rPr lang="nb-NO" sz="1200" dirty="0">
                <a:effectLst/>
                <a:latin typeface="Arial" panose="020B0604020202020204" pitchFamily="34" charset="0"/>
                <a:ea typeface="Aptos" panose="020B0004020202020204" pitchFamily="34" charset="0"/>
                <a:cs typeface="Times New Roman" panose="02020603050405020304" pitchFamily="18" charset="0"/>
              </a:rPr>
              <a:t>bygge med et naturlig lavt energiforbruk og benytte fornybare energikilder</a:t>
            </a:r>
          </a:p>
          <a:p>
            <a:pPr marL="342900" lvl="0" indent="-342900">
              <a:buFont typeface="Arial" panose="020B0604020202020204" pitchFamily="34" charset="0"/>
              <a:buChar char="-"/>
            </a:pPr>
            <a:r>
              <a:rPr lang="nb-NO" sz="1200" dirty="0">
                <a:effectLst/>
                <a:latin typeface="Arial" panose="020B0604020202020204" pitchFamily="34" charset="0"/>
                <a:ea typeface="Aptos" panose="020B0004020202020204" pitchFamily="34" charset="0"/>
                <a:cs typeface="Times New Roman" panose="02020603050405020304" pitchFamily="18" charset="0"/>
              </a:rPr>
              <a:t>unngå høye terskler eller andre fysiske hinder innvendig og utenfor boligen</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Ved etablering av borettslag kan maks 75 prosent av fellesgjelden finansieres med lån til boligkvalitet. </a:t>
            </a:r>
            <a:r>
              <a:rPr lang="nb-NO" sz="1200" dirty="0">
                <a:latin typeface="Open Sans Light" panose="020B0306030504020204" pitchFamily="34" charset="0"/>
                <a:ea typeface="Open Sans Light" panose="020B0306030504020204" pitchFamily="34" charset="0"/>
                <a:cs typeface="Open Sans Light" panose="020B0306030504020204" pitchFamily="34" charset="0"/>
              </a:rPr>
              <a:t>Egenkapital på 25 prosent kan dekkes inn med investeringstilskuddet fra Husbanken. Kommunen kan eventuelt gi startlån (behovsprøvd) og den enkelte kan benytte egenkapital til øvrig finansiering. </a:t>
            </a:r>
          </a:p>
          <a:p>
            <a:pPr marL="380990" indent="-380990">
              <a:buFont typeface="Arial" panose="020B0604020202020204" pitchFamily="34" charset="0"/>
              <a:buChar char="•"/>
            </a:pPr>
            <a:r>
              <a:rPr lang="nb-NO" sz="1200" dirty="0">
                <a:latin typeface="Inter brødtekst"/>
                <a:ea typeface="Calibri Light" panose="020F0302020204030204" pitchFamily="34" charset="0"/>
                <a:cs typeface="Calibri Light" panose="020F0302020204030204" pitchFamily="34" charset="0"/>
              </a:rPr>
              <a:t>Nedbetaling inntil 30 år</a:t>
            </a:r>
          </a:p>
          <a:p>
            <a:pPr marL="380990" indent="-380990">
              <a:buFont typeface="Arial" panose="020B0604020202020204" pitchFamily="34" charset="0"/>
              <a:buChar char="•"/>
            </a:pPr>
            <a:r>
              <a:rPr lang="nb-NO" sz="1200" dirty="0">
                <a:latin typeface="Inter brødtekst"/>
                <a:ea typeface="Calibri Light" panose="020F0302020204030204" pitchFamily="34" charset="0"/>
                <a:cs typeface="Calibri Light" panose="020F0302020204030204" pitchFamily="34" charset="0"/>
              </a:rPr>
              <a:t>Fastrente inntil 20 år</a:t>
            </a:r>
          </a:p>
          <a:p>
            <a:pPr marL="380990" indent="-380990">
              <a:buFont typeface="Arial" panose="020B0604020202020204" pitchFamily="34" charset="0"/>
              <a:buChar char="•"/>
            </a:pPr>
            <a:r>
              <a:rPr lang="nb-NO" sz="1200" dirty="0">
                <a:latin typeface="Inter brødtekst"/>
                <a:ea typeface="Calibri Light" panose="020F0302020204030204" pitchFamily="34" charset="0"/>
                <a:cs typeface="Calibri Light" panose="020F0302020204030204" pitchFamily="34" charset="0"/>
              </a:rPr>
              <a:t>I tillegg kommer felleskostnader til forvaltning og drift som dekker forsikring, kommunale avgifter, vaktmester, vask av fellesarealer, heis, strøm i fellesarealer, vedlikeholdsfond etc.</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2D236-C093-4D89-AC84-7B065AB91C7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749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 HB sine nettsider er det samlet informasjon om boliger til personer med utviklingshemming. </a:t>
            </a:r>
          </a:p>
        </p:txBody>
      </p:sp>
      <p:sp>
        <p:nvSpPr>
          <p:cNvPr id="4" name="Plassholder for lysbildenummer 3"/>
          <p:cNvSpPr>
            <a:spLocks noGrp="1"/>
          </p:cNvSpPr>
          <p:nvPr>
            <p:ph type="sldNum" sz="quarter" idx="5"/>
          </p:nvPr>
        </p:nvSpPr>
        <p:spPr/>
        <p:txBody>
          <a:bodyPr/>
          <a:lstStyle/>
          <a:p>
            <a:fld id="{2AA755BB-5EF4-4ADE-AAB8-C3B2C47B9208}" type="slidenum">
              <a:rPr lang="nb-NO" smtClean="0"/>
              <a:t>18</a:t>
            </a:fld>
            <a:endParaRPr lang="nb-NO"/>
          </a:p>
        </p:txBody>
      </p:sp>
    </p:spTree>
    <p:extLst>
      <p:ext uri="{BB962C8B-B14F-4D97-AF65-F5344CB8AC3E}">
        <p14:creationId xmlns:p14="http://schemas.microsoft.com/office/powerpoint/2010/main" val="398896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A755BB-5EF4-4ADE-AAB8-C3B2C47B920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546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Open Sans" panose="020B0606030504020204" pitchFamily="34" charset="0"/>
                <a:ea typeface="Open Sans" panose="020B0606030504020204" pitchFamily="34" charset="0"/>
                <a:cs typeface="Open Sans" panose="020B0606030504020204" pitchFamily="34" charset="0"/>
              </a:rPr>
              <a:t>Husbankens samfunnsoppdrag er forebygge at folk blir vanskeligstilte i boligmarkedet og bidra til at vanskeligstilte kan skaffe og beholde en egnet bolig. Husbanken forvalter viktige virkemidler som bostøtte, tilskudd og lån. I tillegg støtter Husbanken opp kommuner og frivillig sektor, byggesektoren og andre gjennom kunnskapsutvikling og kompetanseoverføring. </a:t>
            </a:r>
            <a:endParaRPr lang="nb-NO" dirty="0"/>
          </a:p>
          <a:p>
            <a:endParaRPr lang="nb-NO" sz="1200" dirty="0">
              <a:latin typeface="Open Sans Light" panose="020B0306030504020204" pitchFamily="34" charset="0"/>
              <a:ea typeface="Open Sans Light" panose="020B0306030504020204" pitchFamily="34" charset="0"/>
              <a:cs typeface="Open Sans Light" panose="020B0306030504020204" pitchFamily="34" charset="0"/>
            </a:endParaRPr>
          </a:p>
          <a:p>
            <a:r>
              <a:rPr lang="nb-NO" sz="1200" dirty="0">
                <a:latin typeface="Open Sans Light" panose="020B0306030504020204" pitchFamily="34" charset="0"/>
                <a:ea typeface="Open Sans Light" panose="020B0306030504020204" pitchFamily="34" charset="0"/>
                <a:cs typeface="Open Sans Light" panose="020B0306030504020204" pitchFamily="34" charset="0"/>
              </a:rPr>
              <a:t>Personer med nedsatt funksjonsevne skal på lik linje med alle andre velge hvor og hvordan de skal bo. Utviklingshemmedes bosituasjon krever særskilt oppmerksomhet. </a:t>
            </a:r>
          </a:p>
          <a:p>
            <a:endParaRPr lang="nb-NO" sz="1200" dirty="0">
              <a:latin typeface="Open Sans Light" panose="020B0306030504020204" pitchFamily="34" charset="0"/>
              <a:ea typeface="Open Sans Light" panose="020B0306030504020204" pitchFamily="34" charset="0"/>
              <a:cs typeface="Open Sans Light" panose="020B0306030504020204" pitchFamily="34" charset="0"/>
            </a:endParaRPr>
          </a:p>
          <a:p>
            <a:r>
              <a:rPr lang="nb-NO" sz="1200" dirty="0">
                <a:latin typeface="Open Sans Light" panose="020B0306030504020204" pitchFamily="34" charset="0"/>
                <a:ea typeface="Open Sans Light" panose="020B0306030504020204" pitchFamily="34" charset="0"/>
                <a:cs typeface="Open Sans Light" panose="020B0306030504020204" pitchFamily="34" charset="0"/>
              </a:rPr>
              <a:t>Husbanken skal gjennom sine virkemidler og faglige støtte til kommunene, bidra til at flere utviklingshemmede kan eie sin egen bolig.</a:t>
            </a:r>
          </a:p>
          <a:p>
            <a:endParaRPr lang="nb-NO" sz="1200" dirty="0">
              <a:latin typeface="Open Sans Light" panose="020B0306030504020204" pitchFamily="34" charset="0"/>
              <a:ea typeface="Open Sans Light" panose="020B0306030504020204" pitchFamily="34" charset="0"/>
              <a:cs typeface="Open Sans Light" panose="020B0306030504020204" pitchFamily="34" charset="0"/>
            </a:endParaRPr>
          </a:p>
          <a:p>
            <a:r>
              <a:rPr lang="nb-NO" dirty="0"/>
              <a:t>Norge har en internasjonal forpliktelse for å arbeide for at utviklingshemmede skal kunne velge bosted og type bolig på linje med øvrige befolkning (jfr. artikkel 19 i FN konvensjonen).</a:t>
            </a:r>
          </a:p>
          <a:p>
            <a:endParaRPr lang="nb-NO" sz="1200" dirty="0">
              <a:latin typeface="Open Sans Light" panose="020B0306030504020204" pitchFamily="34" charset="0"/>
              <a:ea typeface="Open Sans Light" panose="020B0306030504020204" pitchFamily="34" charset="0"/>
              <a:cs typeface="Open Sans Light" panose="020B0306030504020204" pitchFamily="34" charset="0"/>
            </a:endParaRPr>
          </a:p>
          <a:p>
            <a:r>
              <a:rPr lang="nb-NO" sz="1200" dirty="0">
                <a:latin typeface="Open Sans Light" panose="020B0306030504020204" pitchFamily="34" charset="0"/>
                <a:ea typeface="Open Sans Light" panose="020B0306030504020204" pitchFamily="34" charset="0"/>
                <a:cs typeface="Open Sans Light" panose="020B0306030504020204" pitchFamily="34" charset="0"/>
              </a:rPr>
              <a:t>Forankret blant annet i </a:t>
            </a:r>
            <a:r>
              <a:rPr lang="nb-NO" sz="1200" dirty="0">
                <a:latin typeface="Open Sans Light" panose="020B0306030504020204" pitchFamily="34" charset="0"/>
                <a:ea typeface="Open Sans Light" panose="020B0306030504020204" pitchFamily="34" charset="0"/>
                <a:cs typeface="Open Sans Light" panose="020B0306030504020204" pitchFamily="34" charset="0"/>
                <a:hlinkClick r:id="rId3"/>
              </a:rPr>
              <a:t>Nasjonal strategi for den sosiale boligpolitikken </a:t>
            </a:r>
            <a:r>
              <a:rPr lang="nb-NO" sz="1200" dirty="0">
                <a:latin typeface="Open Sans Light" panose="020B0306030504020204" pitchFamily="34" charset="0"/>
                <a:ea typeface="Open Sans Light" panose="020B0306030504020204" pitchFamily="34" charset="0"/>
                <a:cs typeface="Open Sans Light" panose="020B0306030504020204" pitchFamily="34" charset="0"/>
              </a:rPr>
              <a:t>– alle trenger et trygt hjem. </a:t>
            </a:r>
          </a:p>
          <a:p>
            <a:endParaRPr lang="nb-NO" sz="12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nb-NO" sz="1200" dirty="0">
              <a:latin typeface="Open Sans Light" panose="020B0306030504020204" pitchFamily="34" charset="0"/>
              <a:ea typeface="Open Sans Light" panose="020B0306030504020204" pitchFamily="34" charset="0"/>
              <a:cs typeface="Open Sans Light" panose="020B0306030504020204" pitchFamily="34" charset="0"/>
            </a:endParaRPr>
          </a:p>
          <a:p>
            <a:r>
              <a:rPr lang="nb-NO" sz="1200" dirty="0">
                <a:latin typeface="Open Sans Light" panose="020B0306030504020204" pitchFamily="34" charset="0"/>
                <a:ea typeface="Open Sans Light" panose="020B0306030504020204" pitchFamily="34" charset="0"/>
                <a:cs typeface="Open Sans Light" panose="020B0306030504020204" pitchFamily="34" charset="0"/>
              </a:rPr>
              <a:t>Både i den helt ferske boligmeldinga og Husbankens styringsdokument er personer med utviklingshemming forankret som prioritert gruppe i den statlige boligpolitikken og for Husbankens største økonomiske virkemiddel: startlånet.</a:t>
            </a:r>
          </a:p>
          <a:p>
            <a:endParaRPr lang="nb-NO" sz="1200" dirty="0">
              <a:latin typeface="Open Sans" panose="020B0606030504020204" pitchFamily="34" charset="0"/>
              <a:ea typeface="Open Sans" panose="020B0606030504020204" pitchFamily="34" charset="0"/>
              <a:cs typeface="Open Sans" panose="020B0606030504020204" pitchFamily="34" charset="0"/>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2D236-C093-4D89-AC84-7B065AB91C7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41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effectLst/>
                <a:latin typeface="Calibri Light" panose="020F0302020204030204" pitchFamily="34" charset="0"/>
                <a:ea typeface="Aptos" panose="020B0004020202020204" pitchFamily="34" charset="0"/>
                <a:cs typeface="Times New Roman" panose="02020603050405020304" pitchFamily="18" charset="0"/>
              </a:rPr>
              <a:t>Arbeidet skal bidra til aldersvennlige samfunn, mer helhet i eldrepolitikken og bedre helsehjelp til eldre i Norge.</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Calibri Light" panose="020F0302020204030204" pitchFamily="34" charset="0"/>
                <a:ea typeface="Aptos" panose="020B0004020202020204" pitchFamily="34" charset="0"/>
                <a:cs typeface="Times New Roman" panose="02020603050405020304" pitchFamily="18" charset="0"/>
              </a:rPr>
              <a:t>Tre sentrale verdier som er en rød tråd gjennom meldingen:</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b-NO" sz="1800" dirty="0">
                <a:effectLst/>
                <a:latin typeface="Calibri Light" panose="020F0302020204030204" pitchFamily="34" charset="0"/>
                <a:ea typeface="Aptos" panose="020B0004020202020204" pitchFamily="34" charset="0"/>
                <a:cs typeface="Times New Roman" panose="02020603050405020304" pitchFamily="18" charset="0"/>
              </a:rPr>
              <a:t>Å motvirke sosiale forskjeller gjennom gode fellesskapsløsninger</a:t>
            </a:r>
            <a:r>
              <a:rPr lang="nb-NO" sz="1800" kern="1200" dirty="0">
                <a:solidFill>
                  <a:srgbClr val="000000"/>
                </a:solidFill>
                <a:effectLst/>
                <a:latin typeface="Calibri Light" panose="020F0302020204030204" pitchFamily="34" charset="0"/>
                <a:ea typeface="Aptos" panose="020B0004020202020204" pitchFamily="34" charset="0"/>
                <a:cs typeface="Times New Roman" panose="02020603050405020304" pitchFamily="18" charset="0"/>
              </a:rPr>
              <a:t> </a:t>
            </a:r>
            <a:r>
              <a:rPr lang="nb-NO" sz="1800" dirty="0">
                <a:effectLst/>
                <a:latin typeface="Calibri Light" panose="020F0302020204030204" pitchFamily="34" charset="0"/>
                <a:ea typeface="Aptos" panose="020B0004020202020204" pitchFamily="34" charset="0"/>
                <a:cs typeface="Calibri Light" panose="020F0302020204030204" pitchFamily="34" charset="0"/>
                <a:sym typeface="Wingdings" panose="05000000000000000000" pitchFamily="2" charset="2"/>
              </a:rPr>
              <a:t></a:t>
            </a:r>
            <a:r>
              <a:rPr lang="nb-NO" sz="1800" dirty="0">
                <a:effectLst/>
                <a:latin typeface="Calibri Light" panose="020F0302020204030204" pitchFamily="34" charset="0"/>
                <a:ea typeface="Aptos" panose="020B0004020202020204" pitchFamily="34" charset="0"/>
                <a:cs typeface="Times New Roman" panose="02020603050405020304" pitchFamily="18" charset="0"/>
              </a:rPr>
              <a:t> Folkehelsen i Norge er generelt god og levealderen høy. Men det er samtidig store sosiale helseforskjeller. Eldre med lav sosioøkonomisk posisjon har i gjennomsnitt flere sykdommer, helseplager og skader og oftere nedsett funksjonsevne enn eldre med høy sosioøkonomisk posisjon.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b-NO" sz="1800" dirty="0">
                <a:effectLst/>
                <a:latin typeface="Calibri Light" panose="020F0302020204030204" pitchFamily="34" charset="0"/>
                <a:ea typeface="Aptos" panose="020B0004020202020204" pitchFamily="34" charset="0"/>
                <a:cs typeface="Times New Roman" panose="02020603050405020304" pitchFamily="18" charset="0"/>
              </a:rPr>
              <a:t>Mer åpenhet om aldring </a:t>
            </a:r>
            <a:r>
              <a:rPr lang="nb-NO" sz="1800" dirty="0">
                <a:effectLst/>
                <a:latin typeface="Calibri Light" panose="020F0302020204030204" pitchFamily="34" charset="0"/>
                <a:ea typeface="Aptos" panose="020B0004020202020204" pitchFamily="34" charset="0"/>
                <a:cs typeface="Calibri Light" panose="020F0302020204030204" pitchFamily="34" charset="0"/>
                <a:sym typeface="Wingdings" panose="05000000000000000000" pitchFamily="2" charset="2"/>
              </a:rPr>
              <a:t></a:t>
            </a:r>
            <a:r>
              <a:rPr lang="nb-NO" sz="1800" dirty="0">
                <a:effectLst/>
                <a:latin typeface="Calibri Light" panose="020F0302020204030204" pitchFamily="34" charset="0"/>
                <a:ea typeface="Aptos" panose="020B0004020202020204" pitchFamily="34" charset="0"/>
                <a:cs typeface="Times New Roman" panose="02020603050405020304" pitchFamily="18" charset="0"/>
              </a:rPr>
              <a:t> Man ønsker å fremme et syn om at eldre er ressurser i samfunnet og ikke en byrde.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b-NO" sz="1800" dirty="0">
                <a:effectLst/>
                <a:latin typeface="Calibri Light" panose="020F0302020204030204" pitchFamily="34" charset="0"/>
                <a:ea typeface="Aptos" panose="020B0004020202020204" pitchFamily="34" charset="0"/>
                <a:cs typeface="Times New Roman" panose="02020603050405020304" pitchFamily="18" charset="0"/>
              </a:rPr>
              <a:t>Trygghet og tilhørighet for alle </a:t>
            </a:r>
            <a:r>
              <a:rPr lang="nb-NO" sz="1800" dirty="0">
                <a:effectLst/>
                <a:latin typeface="Calibri Light" panose="020F0302020204030204" pitchFamily="34" charset="0"/>
                <a:ea typeface="Aptos" panose="020B0004020202020204" pitchFamily="34" charset="0"/>
                <a:cs typeface="Calibri Light" panose="020F0302020204030204" pitchFamily="34" charset="0"/>
                <a:sym typeface="Wingdings" panose="05000000000000000000" pitchFamily="2" charset="2"/>
              </a:rPr>
              <a:t></a:t>
            </a:r>
            <a:r>
              <a:rPr lang="nb-NO" sz="1800" dirty="0">
                <a:effectLst/>
                <a:latin typeface="Calibri Light" panose="020F0302020204030204" pitchFamily="34" charset="0"/>
                <a:ea typeface="Aptos" panose="020B0004020202020204" pitchFamily="34" charset="0"/>
                <a:cs typeface="Times New Roman" panose="02020603050405020304" pitchFamily="18" charset="0"/>
              </a:rPr>
              <a:t> Her vil det være viktig med å fremme viktigheten av  godt tilrettelagte boliger og bomiljø.</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0" lvl="0" indent="0">
              <a:buFont typeface="Arial" panose="020B0604020202020204" pitchFamily="34" charset="0"/>
              <a:buNone/>
              <a:tabLst>
                <a:tab pos="457200" algn="l"/>
              </a:tabLst>
            </a:pP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0" lvl="0" indent="0">
              <a:buFont typeface="Arial" panose="020B0604020202020204" pitchFamily="34" charset="0"/>
              <a:buNone/>
              <a:tabLst>
                <a:tab pos="457200" algn="l"/>
              </a:tabLst>
            </a:pPr>
            <a:r>
              <a:rPr lang="nb-NO" sz="1800" dirty="0">
                <a:effectLst/>
                <a:latin typeface="Calibri Light" panose="020F0302020204030204" pitchFamily="34" charset="0"/>
                <a:ea typeface="Aptos" panose="020B0004020202020204" pitchFamily="34" charset="0"/>
                <a:cs typeface="Times New Roman" panose="02020603050405020304" pitchFamily="18" charset="0"/>
              </a:rPr>
              <a:t>Overordnede mål:</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b-NO" sz="1800" dirty="0">
                <a:effectLst/>
                <a:latin typeface="Calibri Light" panose="020F0302020204030204" pitchFamily="34" charset="0"/>
                <a:ea typeface="Aptos" panose="020B0004020202020204" pitchFamily="34" charset="0"/>
                <a:cs typeface="Times New Roman" panose="02020603050405020304" pitchFamily="18" charset="0"/>
              </a:rPr>
              <a:t>Bidra til at eldre kan bo trygt hjemme og at behovet for helse- og omsorgstjenester blir utsatt gjennom bedre planlegging, styrket forebygging og mer målrettede tjenester.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b-NO" sz="1800" dirty="0">
                <a:effectLst/>
                <a:latin typeface="Calibri Light" panose="020F0302020204030204" pitchFamily="34" charset="0"/>
                <a:ea typeface="Aptos" panose="020B0004020202020204" pitchFamily="34" charset="0"/>
                <a:cs typeface="Times New Roman" panose="02020603050405020304" pitchFamily="18" charset="0"/>
              </a:rPr>
              <a:t>Sikre bedre bruk av personell og de samlede ressursene, og gjennom dette bidra til at alle som trenger det får tilgang på gode og trygge tjenester.</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endParaRPr lang="nb-NO" sz="1800" dirty="0">
              <a:effectLst/>
              <a:latin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CB1D0849-576F-433A-964D-DB2247A110D5}" type="slidenum">
              <a:rPr lang="nb-NO" smtClean="0"/>
              <a:t>20</a:t>
            </a:fld>
            <a:endParaRPr lang="nb-NO"/>
          </a:p>
        </p:txBody>
      </p:sp>
    </p:spTree>
    <p:extLst>
      <p:ext uri="{BB962C8B-B14F-4D97-AF65-F5344CB8AC3E}">
        <p14:creationId xmlns:p14="http://schemas.microsoft.com/office/powerpoint/2010/main" val="699714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effectLst/>
                <a:latin typeface="Aptos" panose="020B0004020202020204" pitchFamily="34" charset="0"/>
                <a:ea typeface="Aptos" panose="020B0004020202020204" pitchFamily="34" charset="0"/>
                <a:cs typeface="Aptos" panose="020B0004020202020204" pitchFamily="34" charset="0"/>
              </a:rPr>
              <a:t>Reformen har 4 innsatsområder og det er innsatsområdet 2- boligtilpasning og - planlegging som er det vi kaller for eldreboligprogrammet.  I dette innsatsområdet er tiltakene i programmet delt inn i 3 overordnede temaer ,  veiledning og planlegging, planlegging av egen bosituasjon og til slutt flere sosiale boformer.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Aptos" panose="020B0004020202020204" pitchFamily="34" charset="0"/>
                <a:ea typeface="Aptos" panose="020B0004020202020204" pitchFamily="34" charset="0"/>
                <a:cs typeface="Aptos" panose="020B0004020202020204" pitchFamily="34" charset="0"/>
              </a:rPr>
              <a:t>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Aptos" panose="020B0004020202020204" pitchFamily="34" charset="0"/>
                <a:ea typeface="Aptos" panose="020B0004020202020204" pitchFamily="34" charset="0"/>
                <a:cs typeface="Aptos" panose="020B0004020202020204" pitchFamily="34" charset="0"/>
              </a:rPr>
              <a:t>Tiltakene vil jeg komme nærmere innpå i presentasjonen.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2D236-C093-4D89-AC84-7B065AB91C7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881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solidFill>
                  <a:srgbClr val="000000"/>
                </a:solidFill>
                <a:effectLst/>
                <a:highlight>
                  <a:srgbClr val="FFFFFF"/>
                </a:highlight>
                <a:latin typeface="Aptos" panose="020B0004020202020204" pitchFamily="34" charset="0"/>
                <a:ea typeface="Aptos" panose="020B0004020202020204" pitchFamily="34" charset="0"/>
                <a:cs typeface="Aptos" panose="020B0004020202020204" pitchFamily="34" charset="0"/>
              </a:rPr>
              <a:t>I denne meldingen løfter regjeringen mål og målsetninger for å møte de demografiske endringene.</a:t>
            </a:r>
            <a:r>
              <a:rPr lang="nb-NO" sz="1800" dirty="0">
                <a:effectLst/>
                <a:latin typeface="Aptos" panose="020B0004020202020204" pitchFamily="34" charset="0"/>
                <a:ea typeface="Aptos" panose="020B0004020202020204" pitchFamily="34" charset="0"/>
                <a:cs typeface="Aptos" panose="020B0004020202020204" pitchFamily="34" charset="0"/>
              </a:rPr>
              <a:t> De overordnede målene med reformen er å bidra til at eldre kan bo trygt hjemme, og at behovet for helse- og omsorgstjenester blir utsatt gjennom bedre planlegging, styrket forebygging og mer målrettede tjenester.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b="1" dirty="0">
                <a:effectLst/>
                <a:latin typeface="Aptos" panose="020B0004020202020204" pitchFamily="34" charset="0"/>
                <a:ea typeface="Aptos" panose="020B0004020202020204" pitchFamily="34" charset="0"/>
                <a:cs typeface="Aptos" panose="020B0004020202020204" pitchFamily="34" charset="0"/>
              </a:rPr>
              <a:t>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Aptos" panose="020B0004020202020204" pitchFamily="34" charset="0"/>
                <a:ea typeface="Aptos" panose="020B0004020202020204" pitchFamily="34" charset="0"/>
                <a:cs typeface="Aptos" panose="020B0004020202020204" pitchFamily="34" charset="0"/>
              </a:rPr>
              <a:t>Her har jeg trukket fram relevante overordnede mål fra reformen som vil være viktig i arbeidet med eldreboligprogrammet.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b="1" dirty="0">
                <a:effectLst/>
                <a:latin typeface="Aptos" panose="020B0004020202020204" pitchFamily="34" charset="0"/>
                <a:ea typeface="Aptos" panose="020B0004020202020204" pitchFamily="34" charset="0"/>
                <a:cs typeface="Aptos" panose="020B0004020202020204" pitchFamily="34" charset="0"/>
              </a:rPr>
              <a:t>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b="1" dirty="0">
                <a:effectLst/>
                <a:latin typeface="Aptos" panose="020B0004020202020204" pitchFamily="34" charset="0"/>
                <a:ea typeface="Aptos" panose="020B0004020202020204" pitchFamily="34" charset="0"/>
                <a:cs typeface="Aptos" panose="020B0004020202020204" pitchFamily="34" charset="0"/>
              </a:rPr>
              <a:t>Målene er at reformen skal bidra til:</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b-NO" sz="1800" dirty="0">
                <a:effectLst/>
                <a:latin typeface="Aptos" panose="020B0004020202020204" pitchFamily="34" charset="0"/>
                <a:ea typeface="Aptos" panose="020B0004020202020204" pitchFamily="34" charset="0"/>
                <a:cs typeface="Aptos" panose="020B0004020202020204" pitchFamily="34" charset="0"/>
              </a:rPr>
              <a:t>Levende og aldersvennlige lokalsamfunn</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b-NO" sz="1800" i="1" dirty="0">
                <a:effectLst/>
                <a:latin typeface="Aptos" panose="020B0004020202020204" pitchFamily="34" charset="0"/>
                <a:ea typeface="Aptos" panose="020B0004020202020204" pitchFamily="34" charset="0"/>
                <a:cs typeface="Aptos" panose="020B0004020202020204" pitchFamily="34" charset="0"/>
              </a:rPr>
              <a:t>At flere skal ha tilgang til en egnet bolig i et aldersvennlig bomiljø.</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b-NO" sz="1800" i="1" dirty="0">
                <a:effectLst/>
                <a:latin typeface="Aptos" panose="020B0004020202020204" pitchFamily="34" charset="0"/>
                <a:ea typeface="Aptos" panose="020B0004020202020204" pitchFamily="34" charset="0"/>
                <a:cs typeface="Aptos" panose="020B0004020202020204" pitchFamily="34" charset="0"/>
              </a:rPr>
              <a:t>At informasjon om hvordan en kan gjøre boligen aldersvennlig er lett tilgjengelig for både innbyggere og kommuner</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b-NO" sz="1800" dirty="0">
                <a:effectLst/>
                <a:latin typeface="Aptos" panose="020B0004020202020204" pitchFamily="34" charset="0"/>
                <a:ea typeface="Aptos" panose="020B0004020202020204" pitchFamily="34" charset="0"/>
                <a:cs typeface="Aptos" panose="020B0004020202020204" pitchFamily="34" charset="0"/>
              </a:rPr>
              <a:t>Økt bruk av helse- og velferdsteknologi</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endParaRPr lang="nb-NO" sz="1600"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2D236-C093-4D89-AC84-7B065AB91C7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091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effectLst/>
                <a:latin typeface="Aptos" panose="020B0004020202020204" pitchFamily="34" charset="0"/>
                <a:ea typeface="Aptos" panose="020B0004020202020204" pitchFamily="34" charset="0"/>
                <a:cs typeface="Aptos" panose="020B0004020202020204" pitchFamily="34" charset="0"/>
              </a:rPr>
              <a:t>For å nå målet om at flere eldre skal kunne bo trygt hjemme vil regjeringen:</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pPr>
            <a:r>
              <a:rPr lang="nb-NO" sz="1800" dirty="0">
                <a:effectLst/>
                <a:latin typeface="Aptos" panose="020B0004020202020204" pitchFamily="34" charset="0"/>
                <a:ea typeface="Aptos" panose="020B0004020202020204" pitchFamily="34" charset="0"/>
                <a:cs typeface="Aptos" panose="020B0004020202020204" pitchFamily="34" charset="0"/>
              </a:rPr>
              <a:t>Føre en aktiv boligpolitikk for å jevne ut sosiale og geografiske forskjeller i boligmarkedet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pPr>
            <a:r>
              <a:rPr lang="nb-NO" sz="1800" dirty="0">
                <a:effectLst/>
                <a:latin typeface="Aptos" panose="020B0004020202020204" pitchFamily="34" charset="0"/>
                <a:ea typeface="Aptos" panose="020B0004020202020204" pitchFamily="34" charset="0"/>
                <a:cs typeface="Aptos" panose="020B0004020202020204" pitchFamily="34" charset="0"/>
              </a:rPr>
              <a:t>Øke tilgjengeligheten i og rundt boliger</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pPr>
            <a:r>
              <a:rPr lang="nb-NO" sz="1800" dirty="0">
                <a:effectLst/>
                <a:latin typeface="Aptos" panose="020B0004020202020204" pitchFamily="34" charset="0"/>
                <a:ea typeface="Aptos" panose="020B0004020202020204" pitchFamily="34" charset="0"/>
                <a:cs typeface="Aptos" panose="020B0004020202020204" pitchFamily="34" charset="0"/>
              </a:rPr>
              <a:t>Øke andelen egnede boliger</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b="1" dirty="0">
                <a:effectLst/>
                <a:latin typeface="Aptos" panose="020B0004020202020204" pitchFamily="34" charset="0"/>
                <a:ea typeface="Aptos" panose="020B0004020202020204" pitchFamily="34" charset="0"/>
                <a:cs typeface="Aptos" panose="020B0004020202020204" pitchFamily="34" charset="0"/>
              </a:rPr>
              <a:t>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Aptos" panose="020B0004020202020204" pitchFamily="34" charset="0"/>
                <a:ea typeface="Aptos" panose="020B0004020202020204" pitchFamily="34" charset="0"/>
                <a:cs typeface="Aptos" panose="020B0004020202020204" pitchFamily="34" charset="0"/>
              </a:rPr>
              <a:t>Dette er viktig målsettinger i innsatsområdet 2 som blir gjenspeilet i tiltakene i eldreboligprogrammet.</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endParaRPr lang="nb-NO" sz="900"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2D236-C093-4D89-AC84-7B065AB91C7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068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effectLst/>
                <a:latin typeface="Calibri Light" panose="020F0302020204030204" pitchFamily="34" charset="0"/>
                <a:ea typeface="Aptos" panose="020B0004020202020204" pitchFamily="34" charset="0"/>
                <a:cs typeface="Times New Roman" panose="02020603050405020304" pitchFamily="18" charset="0"/>
              </a:rPr>
              <a:t>Eldreboligprogrammet skal fremme tiltak som gjør det mulig å bo lengst mulig hjemme og som bidrar til egenmestring og deltakelse i lokalsamfunnet. </a:t>
            </a:r>
            <a:r>
              <a:rPr lang="nb-NO" sz="1800" dirty="0">
                <a:effectLst/>
                <a:latin typeface="Calibri Light" panose="020F0302020204030204" pitchFamily="34" charset="0"/>
                <a:ea typeface="Aptos" panose="020B0004020202020204" pitchFamily="34" charset="0"/>
                <a:cs typeface="Times New Roman" panose="02020603050405020304" pitchFamily="18" charset="0"/>
                <a:sym typeface="Wingdings" panose="05000000000000000000" pitchFamily="2" charset="2"/>
              </a:rPr>
              <a:t>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Calibri Light" panose="020F0302020204030204" pitchFamily="34" charset="0"/>
                <a:ea typeface="Aptos" panose="020B0004020202020204" pitchFamily="34" charset="0"/>
                <a:cs typeface="Times New Roman" panose="02020603050405020304" pitchFamily="18" charset="0"/>
              </a:rPr>
              <a:t>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Calibri Light" panose="020F0302020204030204" pitchFamily="34" charset="0"/>
                <a:ea typeface="Aptos" panose="020B0004020202020204" pitchFamily="34" charset="0"/>
                <a:cs typeface="Times New Roman" panose="02020603050405020304" pitchFamily="18" charset="0"/>
              </a:rPr>
              <a:t>Eldreboligprogrammet skal føre til flere egnede boliger for eldre over hele landet og få flere eldre til å bo i og ha råd til en egnet bolig, enten ved å tilpasse sin nåværende bolig eller flytte til en egnet bolig.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Calibri Light" panose="020F0302020204030204" pitchFamily="34" charset="0"/>
                <a:ea typeface="Aptos" panose="020B0004020202020204" pitchFamily="34" charset="0"/>
                <a:cs typeface="Times New Roman" panose="02020603050405020304" pitchFamily="18" charset="0"/>
              </a:rPr>
              <a:t>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Calibri Light" panose="020F0302020204030204" pitchFamily="34" charset="0"/>
                <a:ea typeface="Aptos" panose="020B0004020202020204" pitchFamily="34" charset="0"/>
                <a:cs typeface="Times New Roman" panose="02020603050405020304" pitchFamily="18" charset="0"/>
              </a:rPr>
              <a:t>I tillegg til å stimulere til at flere eldre tar ansvar for og blir mer bevisst sin egen boligsituasjon</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Calibri Light" panose="020F0302020204030204" pitchFamily="34" charset="0"/>
                <a:ea typeface="Aptos" panose="020B0004020202020204" pitchFamily="34" charset="0"/>
                <a:cs typeface="Times New Roman" panose="02020603050405020304" pitchFamily="18" charset="0"/>
              </a:rPr>
              <a:t>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Calibri Light" panose="020F0302020204030204" pitchFamily="34" charset="0"/>
                <a:ea typeface="Aptos" panose="020B0004020202020204" pitchFamily="34" charset="0"/>
                <a:cs typeface="Times New Roman" panose="02020603050405020304" pitchFamily="18" charset="0"/>
              </a:rPr>
              <a:t> Programperioden skal vare fra 2024 til og med 2028.</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8069E-6449-46E8-B996-D356A9DE9F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346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dirty="0">
                <a:effectLst/>
                <a:latin typeface="Calibri Light" panose="020F0302020204030204" pitchFamily="34" charset="0"/>
                <a:ea typeface="Aptos" panose="020B0004020202020204" pitchFamily="34" charset="0"/>
                <a:cs typeface="Times New Roman" panose="02020603050405020304" pitchFamily="18" charset="0"/>
              </a:rPr>
              <a:t>Det er noen utfordringer og barrierer som gjør det vanskelig å nå målet om at flere skal kunne bo trygt og godt hjemme lenger. Dette gjelder både for privatpersoner, kommuner, markedsaktører og staten. </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r>
              <a:rPr lang="nb-NO" sz="1100" dirty="0">
                <a:effectLst/>
                <a:latin typeface="Calibri Light" panose="020F0302020204030204" pitchFamily="34" charset="0"/>
                <a:ea typeface="Aptos" panose="020B0004020202020204" pitchFamily="34" charset="0"/>
                <a:cs typeface="Times New Roman" panose="02020603050405020304" pitchFamily="18" charset="0"/>
              </a:rPr>
              <a:t> </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r>
              <a:rPr lang="nb-NO" sz="1100" dirty="0">
                <a:effectLst/>
                <a:latin typeface="Calibri Light" panose="020F0302020204030204" pitchFamily="34" charset="0"/>
                <a:ea typeface="Aptos" panose="020B0004020202020204" pitchFamily="34" charset="0"/>
                <a:cs typeface="Times New Roman" panose="02020603050405020304" pitchFamily="18" charset="0"/>
              </a:rPr>
              <a:t>På overordnet nivå så har vi strukturelle barrierer som at:</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Courier New" panose="02070309020205020404" pitchFamily="49" charset="0"/>
              <a:buChar char="o"/>
            </a:pPr>
            <a:r>
              <a:rPr lang="nb-NO" sz="1100" dirty="0">
                <a:effectLst/>
                <a:latin typeface="Calibri Light" panose="020F0302020204030204" pitchFamily="34" charset="0"/>
                <a:ea typeface="Aptos" panose="020B0004020202020204" pitchFamily="34" charset="0"/>
                <a:cs typeface="Times New Roman" panose="02020603050405020304" pitchFamily="18" charset="0"/>
              </a:rPr>
              <a:t>Det er få egnede boliger med livsløpsstandard </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nb-NO" sz="1100" i="1" dirty="0">
                <a:effectLst/>
                <a:latin typeface="Calibri Light" panose="020F0302020204030204" pitchFamily="34" charset="0"/>
                <a:ea typeface="Aptos" panose="020B0004020202020204" pitchFamily="34" charset="0"/>
                <a:cs typeface="Times New Roman" panose="02020603050405020304" pitchFamily="18" charset="0"/>
              </a:rPr>
              <a:t>Det er utfordringer knyttet til lite boligbygging i distriktene</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nb-NO" sz="1100" i="1" dirty="0">
                <a:effectLst/>
                <a:latin typeface="Calibri Light" panose="020F0302020204030204" pitchFamily="34" charset="0"/>
                <a:ea typeface="Aptos" panose="020B0004020202020204" pitchFamily="34" charset="0"/>
                <a:cs typeface="Times New Roman" panose="02020603050405020304" pitchFamily="18" charset="0"/>
              </a:rPr>
              <a:t>I tillegg er det en del eldre som mangler økonomi til å gjennomføre nødvendige tilpasninger av boligsituasjonen. S</a:t>
            </a:r>
            <a:r>
              <a:rPr lang="nb-NO" sz="1100" dirty="0">
                <a:effectLst/>
                <a:latin typeface="Calibri Light" panose="020F0302020204030204" pitchFamily="34" charset="0"/>
                <a:ea typeface="Aptos" panose="020B0004020202020204" pitchFamily="34" charset="0"/>
                <a:cs typeface="Times New Roman" panose="02020603050405020304" pitchFamily="18" charset="0"/>
              </a:rPr>
              <a:t>elv om eldres inntektssituasjon har generelt bedret seg mye de siste tiårene, er det fortsatt en betydelig andel aleneboende minstepensjonister som har lav samlet inntekt.</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r>
              <a:rPr lang="nb-NO" sz="1100" dirty="0">
                <a:effectLst/>
                <a:latin typeface="Calibri Light" panose="020F0302020204030204" pitchFamily="34" charset="0"/>
                <a:ea typeface="Aptos" panose="020B0004020202020204" pitchFamily="34" charset="0"/>
                <a:cs typeface="Times New Roman" panose="02020603050405020304" pitchFamily="18" charset="0"/>
              </a:rPr>
              <a:t> </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r>
              <a:rPr lang="nb-NO" sz="1100" dirty="0">
                <a:effectLst/>
                <a:latin typeface="Calibri Light" panose="020F0302020204030204" pitchFamily="34" charset="0"/>
                <a:ea typeface="Aptos" panose="020B0004020202020204" pitchFamily="34" charset="0"/>
                <a:cs typeface="Times New Roman" panose="02020603050405020304" pitchFamily="18" charset="0"/>
              </a:rPr>
              <a:t>I tillegg er det utfordringer knyttet til at det ikke er tilstrekkelig informasjon som når ut til kommuner og enkelt individer. Dette er for eksempel at:</a:t>
            </a:r>
            <a:r>
              <a:rPr lang="nb-NO" sz="1100" b="1" dirty="0">
                <a:effectLst/>
                <a:latin typeface="Calibri Light" panose="020F0302020204030204" pitchFamily="34" charset="0"/>
                <a:ea typeface="Aptos" panose="020B0004020202020204" pitchFamily="34" charset="0"/>
                <a:cs typeface="Times New Roman" panose="02020603050405020304" pitchFamily="18" charset="0"/>
              </a:rPr>
              <a:t>	</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nb-NO" sz="1100" i="1" dirty="0">
                <a:effectLst/>
                <a:latin typeface="Calibri Light" panose="020F0302020204030204" pitchFamily="34" charset="0"/>
                <a:ea typeface="Aptos" panose="020B0004020202020204" pitchFamily="34" charset="0"/>
                <a:cs typeface="Times New Roman" panose="02020603050405020304" pitchFamily="18" charset="0"/>
              </a:rPr>
              <a:t>Kommunene har begrenset plankompetanse og kapasitet til å drive langsiktig planlegging</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nb-NO" sz="1100" i="1" dirty="0">
                <a:effectLst/>
                <a:latin typeface="Calibri Light" panose="020F0302020204030204" pitchFamily="34" charset="0"/>
                <a:ea typeface="Aptos" panose="020B0004020202020204" pitchFamily="34" charset="0"/>
                <a:cs typeface="Times New Roman" panose="02020603050405020304" pitchFamily="18" charset="0"/>
              </a:rPr>
              <a:t>I tillegg til at det er svakheter i kunnskapsgrunnlaget </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nb-NO" sz="1100" i="1" dirty="0">
                <a:effectLst/>
                <a:latin typeface="Calibri Light" panose="020F0302020204030204" pitchFamily="34" charset="0"/>
                <a:ea typeface="Aptos" panose="020B0004020202020204" pitchFamily="34" charset="0"/>
                <a:cs typeface="Times New Roman" panose="02020603050405020304" pitchFamily="18" charset="0"/>
              </a:rPr>
              <a:t>Det er mangelfull koordinering av innsats på området på nasjonalt nivå. Dette er tematikk som er tatt opp i denne meldingen og er et viktig mål. </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nb-NO" sz="1100" i="1" dirty="0">
                <a:effectLst/>
                <a:latin typeface="Calibri Light" panose="020F0302020204030204" pitchFamily="34" charset="0"/>
                <a:ea typeface="Aptos" panose="020B0004020202020204" pitchFamily="34" charset="0"/>
                <a:cs typeface="Times New Roman" panose="02020603050405020304" pitchFamily="18" charset="0"/>
              </a:rPr>
              <a:t>Eldre mangler motivasjon til å tilpasse boligsituasjonen sin. Dette fører til at mange eldre bor i en uegnet bolig altfor lenge. </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r>
              <a:rPr lang="nb-NO" sz="1100" dirty="0">
                <a:effectLst/>
                <a:latin typeface="Calibri Light" panose="020F0302020204030204" pitchFamily="34" charset="0"/>
                <a:ea typeface="Aptos" panose="020B0004020202020204" pitchFamily="34" charset="0"/>
                <a:cs typeface="Times New Roman" panose="02020603050405020304" pitchFamily="18" charset="0"/>
              </a:rPr>
              <a:t> </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r>
              <a:rPr lang="nb-NO" sz="1100" dirty="0">
                <a:solidFill>
                  <a:srgbClr val="0D0D0D"/>
                </a:solidFill>
                <a:effectLst/>
                <a:highlight>
                  <a:srgbClr val="FFFFFF"/>
                </a:highlight>
                <a:latin typeface="Calibri Light" panose="020F0302020204030204" pitchFamily="34" charset="0"/>
                <a:ea typeface="Aptos" panose="020B0004020202020204" pitchFamily="34" charset="0"/>
                <a:cs typeface="Times New Roman" panose="02020603050405020304" pitchFamily="18" charset="0"/>
              </a:rPr>
              <a:t>Bolig er i utgangspunktet ansvaret til den enkelte, men hvor du bor, og om boligen er egnet for fremtidige behov, påvirker de offentlige tjenestene. Det er derfor behov for en helhetlig boligpolitikk som peker på ansvaret til den enkelte, til markedsaktører og til kommunen og staten.</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2D236-C093-4D89-AC84-7B065AB91C7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272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r>
              <a:rPr kumimoji="0" lang="nb-NO" sz="1050" b="0" i="0" u="none" strike="noStrike" kern="1200" cap="none" spc="0" normalizeH="0" baseline="0" noProof="0" dirty="0">
                <a:ln>
                  <a:noFill/>
                </a:ln>
                <a:solidFill>
                  <a:srgbClr val="2B4554"/>
                </a:solidFill>
                <a:effectLst/>
                <a:uLnTx/>
                <a:uFillTx/>
                <a:latin typeface="Inter (Brødtekst)"/>
                <a:ea typeface="Open Sans SemiBold" panose="020B0706030804020204" pitchFamily="34" charset="0"/>
                <a:cs typeface="Open Sans SemiBold" panose="020B0706030804020204" pitchFamily="34" charset="0"/>
              </a:rPr>
              <a:t>Regjeringen skal styrke kommunal planlegging gjennom gode verktøy og samordning av statlige initiativ.</a:t>
            </a: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b-NO" sz="1050" b="0" i="0" u="none" strike="noStrike" kern="1200" cap="none" spc="0" normalizeH="0" baseline="0" noProof="0" dirty="0">
              <a:ln>
                <a:noFill/>
              </a:ln>
              <a:solidFill>
                <a:srgbClr val="2B4554"/>
              </a:solidFill>
              <a:effectLst/>
              <a:uLnTx/>
              <a:uFillTx/>
              <a:latin typeface="Inter (Brødtekst)"/>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r>
              <a:rPr kumimoji="0" lang="nn-NO" sz="1050" b="0" i="0" u="none" strike="noStrike" kern="1200" cap="none" spc="0" normalizeH="0" baseline="0" noProof="0" dirty="0">
                <a:ln>
                  <a:noFill/>
                </a:ln>
                <a:solidFill>
                  <a:srgbClr val="2B4554"/>
                </a:solidFill>
                <a:effectLst/>
                <a:uLnTx/>
                <a:uFillTx/>
                <a:latin typeface="Inter (Brødtekst)"/>
                <a:ea typeface="Open Sans SemiBold" panose="020B0706030804020204" pitchFamily="34" charset="0"/>
                <a:cs typeface="Open Sans SemiBold" panose="020B0706030804020204" pitchFamily="34" charset="0"/>
              </a:rPr>
              <a:t>Tiltak </a:t>
            </a:r>
          </a:p>
          <a:p>
            <a:pPr marL="342900" marR="0" lvl="0" indent="-34290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900" i="0" u="none" strike="noStrike" kern="1200" cap="none" spc="0" normalizeH="0" baseline="0" noProof="0" dirty="0">
                <a:ln>
                  <a:noFill/>
                </a:ln>
                <a:solidFill>
                  <a:srgbClr val="2B4554"/>
                </a:solidFill>
                <a:effectLst/>
                <a:uLnTx/>
                <a:uFillTx/>
                <a:latin typeface="Inter (Brødtekst)"/>
                <a:ea typeface="Open Sans"/>
                <a:cs typeface="Open Sans"/>
              </a:rPr>
              <a:t>Styrke veiledningsrollen til Husbanken overfor kommunene</a:t>
            </a:r>
            <a:endParaRPr lang="nb-NO" sz="900" i="0" u="none" strike="noStrike" kern="1200" cap="none" spc="0" normalizeH="0" baseline="0" noProof="0" dirty="0">
              <a:ln>
                <a:noFill/>
              </a:ln>
              <a:solidFill>
                <a:srgbClr val="2B4554"/>
              </a:solidFill>
              <a:effectLst/>
              <a:uLnTx/>
              <a:uFillTx/>
              <a:latin typeface="Inter (Brødtekst)"/>
              <a:ea typeface="Open Sans"/>
              <a:cs typeface="Open Sans"/>
            </a:endParaRPr>
          </a:p>
          <a:p>
            <a:pPr marL="342900" marR="0" lvl="0" indent="-34290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900" i="0" u="none" strike="noStrike" kern="1200" cap="none" spc="0" normalizeH="0" baseline="0" noProof="0" dirty="0">
                <a:ln>
                  <a:noFill/>
                </a:ln>
                <a:solidFill>
                  <a:srgbClr val="2B4554"/>
                </a:solidFill>
                <a:effectLst/>
                <a:uLnTx/>
                <a:uFillTx/>
                <a:latin typeface="Inter (Brødtekst)"/>
                <a:ea typeface="Open Sans"/>
                <a:cs typeface="Open Sans"/>
              </a:rPr>
              <a:t>Styrke planleggingskompetansen i kommunene</a:t>
            </a:r>
            <a:endParaRPr lang="nb-NO" sz="900" i="0" u="none" strike="noStrike" kern="1200" cap="none" spc="0" normalizeH="0" baseline="0" noProof="0" dirty="0">
              <a:ln>
                <a:noFill/>
              </a:ln>
              <a:solidFill>
                <a:srgbClr val="2B4554"/>
              </a:solidFill>
              <a:effectLst/>
              <a:uLnTx/>
              <a:uFillTx/>
              <a:latin typeface="Inter (Brødtekst)"/>
              <a:ea typeface="Open Sans"/>
              <a:cs typeface="Open Sans"/>
            </a:endParaRPr>
          </a:p>
          <a:p>
            <a:pPr marL="342900" marR="0" lvl="0" indent="-34290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900" i="0" u="none" strike="noStrike" kern="1200" cap="none" spc="0" normalizeH="0" baseline="0" noProof="0" dirty="0">
                <a:ln>
                  <a:noFill/>
                </a:ln>
                <a:solidFill>
                  <a:srgbClr val="2B4554"/>
                </a:solidFill>
                <a:effectLst/>
                <a:uLnTx/>
                <a:uFillTx/>
                <a:latin typeface="Inter (Brødtekst)"/>
                <a:ea typeface="Open Sans"/>
                <a:cs typeface="Open Sans"/>
              </a:rPr>
              <a:t>Utrede tiltak for styrket boligrådgivning i kommunene, herunder utrede en nasjonal digital veiledningsordning</a:t>
            </a:r>
            <a:endParaRPr lang="nb-NO" sz="900" i="0" u="none" strike="noStrike" kern="1200" cap="none" spc="0" normalizeH="0" baseline="0" noProof="0" dirty="0">
              <a:ln>
                <a:noFill/>
              </a:ln>
              <a:solidFill>
                <a:srgbClr val="2B4554"/>
              </a:solidFill>
              <a:effectLst/>
              <a:uLnTx/>
              <a:uFillTx/>
              <a:latin typeface="Inter (Brødtekst)"/>
              <a:ea typeface="Open Sans"/>
              <a:cs typeface="Open Sans"/>
            </a:endParaRPr>
          </a:p>
          <a:p>
            <a:pPr marL="342900" marR="0" lvl="0" indent="-34290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900" b="0" i="0" u="none" strike="noStrike" kern="1200" cap="none" spc="0" normalizeH="0" baseline="0" noProof="0" dirty="0">
                <a:ln>
                  <a:noFill/>
                </a:ln>
                <a:solidFill>
                  <a:srgbClr val="2B4554"/>
                </a:solidFill>
                <a:effectLst/>
                <a:uLnTx/>
                <a:uFillTx/>
                <a:latin typeface="Inter (Brødtekst)"/>
                <a:ea typeface="Open Sans" panose="020B0606030504020204" pitchFamily="34" charset="0"/>
                <a:cs typeface="Open Sans" panose="020B0606030504020204" pitchFamily="34" charset="0"/>
              </a:rPr>
              <a:t>Innhente kunnskap om boformer som er egna for personer med demens</a:t>
            </a:r>
          </a:p>
          <a:p>
            <a:pPr marL="342900" marR="0" lvl="0" indent="-34290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900" i="0" u="none" strike="noStrike" kern="1200" cap="none" spc="0" normalizeH="0" baseline="0" noProof="0" dirty="0">
                <a:ln>
                  <a:noFill/>
                </a:ln>
                <a:solidFill>
                  <a:srgbClr val="2B4554"/>
                </a:solidFill>
                <a:effectLst/>
                <a:uLnTx/>
                <a:uFillTx/>
                <a:latin typeface="Inter (Brødtekst)"/>
                <a:ea typeface="Open Sans" panose="020B0606030504020204" pitchFamily="34" charset="0"/>
                <a:cs typeface="Open Sans" panose="020B0606030504020204" pitchFamily="34" charset="0"/>
              </a:rPr>
              <a:t>Evaluere plankravet for investeringstilskuddet for heldøgns omsorgsplasser</a:t>
            </a:r>
          </a:p>
          <a:p>
            <a:endParaRPr lang="nb-NO" sz="900" b="0" dirty="0">
              <a:solidFill>
                <a:srgbClr val="2B455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2D236-C093-4D89-AC84-7B065AB91C7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10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r>
              <a:rPr kumimoji="0" lang="nn-NO" sz="1600" b="0"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rPr>
              <a:t>Skal stimulere til at den enkelte tar strategiske boligvalg før behov oppstår gjennom tilpassing eller flytting. </a:t>
            </a: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1600" b="0"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r>
              <a:rPr kumimoji="0" lang="nn-NO" sz="1600" b="0"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rPr>
              <a:t>Tiltak </a:t>
            </a:r>
            <a:endParaRPr kumimoji="0" lang="nn-NO" sz="1400" b="0" i="0" u="none" strike="noStrike" kern="1200" cap="none" spc="0" normalizeH="0" baseline="0" noProof="0" dirty="0">
              <a:ln>
                <a:noFill/>
              </a:ln>
              <a:solidFill>
                <a:srgbClr val="2B4554"/>
              </a:solidFill>
              <a:effectLst/>
              <a:uLnTx/>
              <a:uFillTx/>
              <a:latin typeface="Inter Medium"/>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200"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rPr>
              <a:t>Gjennomføre en informasjonskampanje om boligplanlegging</a:t>
            </a: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200"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rPr>
              <a:t>Gjøre det enklere for eldre å tilpasse egen bolig</a:t>
            </a: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200" b="0"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rPr>
              <a:t>Vurdere å opprette et nasjonalt digitalt «visningsheim» for å synliggjøre muligheter innen boligtilpasning, hjelpemiddel, velferdsteknologi med mer</a:t>
            </a: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200" i="0" u="none" strike="noStrike" kern="1200" cap="none" spc="0" normalizeH="0" baseline="0" noProof="0" dirty="0">
                <a:ln>
                  <a:noFill/>
                </a:ln>
                <a:solidFill>
                  <a:srgbClr val="2B4554"/>
                </a:solidFill>
                <a:effectLst/>
                <a:uLnTx/>
                <a:uFillTx/>
                <a:latin typeface="Inter Medium"/>
                <a:ea typeface="Open Sans SemiBold"/>
                <a:cs typeface="Open Sans SemiBold"/>
              </a:rPr>
              <a:t>Gjøre startlån bedre kjent for eldre med lav inntekt</a:t>
            </a:r>
            <a:endParaRPr lang="nb-NO" sz="1200" i="0" u="none" strike="noStrike" kern="1200" cap="none" spc="0" normalizeH="0" baseline="0" noProof="0" dirty="0">
              <a:ln>
                <a:noFill/>
              </a:ln>
              <a:solidFill>
                <a:srgbClr val="2B4554"/>
              </a:solidFill>
              <a:effectLst/>
              <a:uLnTx/>
              <a:uFillTx/>
              <a:latin typeface="Inter Medium"/>
              <a:ea typeface="Open Sans SemiBold"/>
              <a:cs typeface="Open Sans SemiBold"/>
            </a:endParaRP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200"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rPr>
              <a:t>Vurdere kriteriene for husbanklån til boligkvalitet, blant annet med mål om å bidra til flere egnede boliger til eldre</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2D236-C093-4D89-AC84-7B065AB91C7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106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r>
              <a:rPr kumimoji="0" lang="nb-NO" sz="2133" b="0" i="0" u="none" strike="noStrike" kern="1200" cap="none" spc="0" normalizeH="0" baseline="0" noProof="0" dirty="0">
                <a:ln>
                  <a:noFill/>
                </a:ln>
                <a:solidFill>
                  <a:srgbClr val="2B4554"/>
                </a:solidFill>
                <a:effectLst/>
                <a:uLnTx/>
                <a:uFillTx/>
                <a:latin typeface="Inter Medium (Overskrifter)"/>
                <a:ea typeface="Open Sans SemiBold" panose="020B0706030804020204" pitchFamily="34" charset="0"/>
                <a:cs typeface="Open Sans SemiBold" panose="020B0706030804020204" pitchFamily="34" charset="0"/>
              </a:rPr>
              <a:t>Regjeringen vil utforske mulighetene for nye og mer sosiale boformer. Dette bidrar til å øke trygghet, sosiale nettverk og støtte i hverdagen for den enkelte</a:t>
            </a:r>
            <a:r>
              <a:rPr kumimoji="0" lang="nn-NO" sz="2133" b="0" i="0" u="none" strike="noStrike" kern="1200" cap="none" spc="0" normalizeH="0" baseline="0" noProof="0" dirty="0">
                <a:ln>
                  <a:noFill/>
                </a:ln>
                <a:solidFill>
                  <a:srgbClr val="2B4554"/>
                </a:solidFill>
                <a:effectLst/>
                <a:uLnTx/>
                <a:uFillTx/>
                <a:latin typeface="Inter Medium (Overskrifter)"/>
                <a:ea typeface="Open Sans SemiBold" panose="020B0706030804020204" pitchFamily="34" charset="0"/>
                <a:cs typeface="Open Sans SemiBold" panose="020B0706030804020204" pitchFamily="34" charset="0"/>
              </a:rPr>
              <a:t>.</a:t>
            </a: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2133" b="0" i="0" u="none" strike="noStrike" kern="1200" cap="none" spc="0" normalizeH="0" baseline="0" noProof="0" dirty="0">
              <a:ln>
                <a:noFill/>
              </a:ln>
              <a:solidFill>
                <a:srgbClr val="2B4554"/>
              </a:solidFill>
              <a:effectLst/>
              <a:uLnTx/>
              <a:uFillTx/>
              <a:latin typeface="Inter Medium (Overskrifter)"/>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r>
              <a:rPr kumimoji="0" lang="nn-NO" sz="2133" b="0" i="0" u="none" strike="noStrike" kern="1200" cap="none" spc="0" normalizeH="0" baseline="0" noProof="0" dirty="0">
                <a:ln>
                  <a:noFill/>
                </a:ln>
                <a:solidFill>
                  <a:srgbClr val="2B4554"/>
                </a:solidFill>
                <a:effectLst/>
                <a:uLnTx/>
                <a:uFillTx/>
                <a:latin typeface="Inter Medium (Overskrifter)"/>
                <a:ea typeface="Open Sans SemiBold" panose="020B0706030804020204" pitchFamily="34" charset="0"/>
                <a:cs typeface="Open Sans SemiBold" panose="020B0706030804020204" pitchFamily="34" charset="0"/>
              </a:rPr>
              <a:t>Tiltak </a:t>
            </a: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800" i="0" u="none" strike="noStrike" kern="1200" cap="none" spc="0" normalizeH="0" baseline="0" noProof="0" dirty="0">
                <a:ln>
                  <a:noFill/>
                </a:ln>
                <a:solidFill>
                  <a:srgbClr val="2B4554"/>
                </a:solidFill>
                <a:effectLst/>
                <a:uLnTx/>
                <a:uFillTx/>
                <a:latin typeface="Inter Medium (Overskrifter)"/>
                <a:ea typeface="Open Sans SemiBold" panose="020B0706030804020204" pitchFamily="34" charset="0"/>
                <a:cs typeface="Open Sans SemiBold" panose="020B0706030804020204" pitchFamily="34" charset="0"/>
              </a:rPr>
              <a:t>Se nærmere på hva som hindrer kommuner og private utbyggere i dag for utbygging av egnede boliger for eldre.</a:t>
            </a: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800" i="0" u="none" strike="noStrike" kern="1200" cap="none" spc="0" normalizeH="0" baseline="0" noProof="0" dirty="0">
                <a:ln>
                  <a:noFill/>
                </a:ln>
                <a:solidFill>
                  <a:srgbClr val="2B4554"/>
                </a:solidFill>
                <a:effectLst/>
                <a:uLnTx/>
                <a:uFillTx/>
                <a:latin typeface="Inter Medium (Overskrifter)"/>
                <a:ea typeface="Open Sans SemiBold"/>
                <a:cs typeface="Open Sans SemiBold"/>
              </a:rPr>
              <a:t>Videreføre det distriktsrettede arbeidet til Husbanken</a:t>
            </a:r>
            <a:endParaRPr lang="nb-NO" sz="1800" i="0" u="none" strike="noStrike" kern="1200" cap="none" spc="0" normalizeH="0" baseline="0" noProof="0" dirty="0">
              <a:ln>
                <a:noFill/>
              </a:ln>
              <a:solidFill>
                <a:srgbClr val="2B4554"/>
              </a:solidFill>
              <a:effectLst/>
              <a:uLnTx/>
              <a:uFillTx/>
              <a:latin typeface="Inter Medium (Overskrifter)"/>
              <a:ea typeface="Open Sans SemiBold"/>
              <a:cs typeface="Open Sans SemiBold"/>
            </a:endParaRP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800" i="0" u="none" strike="noStrike" kern="1200" cap="none" spc="0" normalizeH="0" baseline="0" noProof="0" dirty="0">
                <a:ln>
                  <a:noFill/>
                </a:ln>
                <a:solidFill>
                  <a:srgbClr val="2B4554"/>
                </a:solidFill>
                <a:effectLst/>
                <a:uLnTx/>
                <a:uFillTx/>
                <a:latin typeface="Inter Medium (Overskrifter)"/>
                <a:ea typeface="Open Sans SemiBold" panose="020B0706030804020204" pitchFamily="34" charset="0"/>
                <a:cs typeface="Open Sans SemiBold" panose="020B0706030804020204" pitchFamily="34" charset="0"/>
              </a:rPr>
              <a:t>Øke kunnskapen om egnede boliger for eldre</a:t>
            </a: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800" i="0" u="none" strike="noStrike" kern="1200" cap="none" spc="0" normalizeH="0" baseline="0" noProof="0" dirty="0">
                <a:ln>
                  <a:noFill/>
                </a:ln>
                <a:solidFill>
                  <a:srgbClr val="2B4554"/>
                </a:solidFill>
                <a:effectLst/>
                <a:uLnTx/>
                <a:uFillTx/>
                <a:latin typeface="Inter Medium (Overskrifter)"/>
                <a:ea typeface="Open Sans SemiBold" panose="020B0706030804020204" pitchFamily="34" charset="0"/>
                <a:cs typeface="Open Sans SemiBold" panose="020B0706030804020204" pitchFamily="34" charset="0"/>
              </a:rPr>
              <a:t>Ta initiativ til å etablere et erfaringsnettverk for utvikling av aldersvennlige boliger</a:t>
            </a: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800" i="0" u="none" strike="noStrike" kern="1200" cap="none" spc="0" normalizeH="0" baseline="0" noProof="0" dirty="0">
                <a:ln>
                  <a:noFill/>
                </a:ln>
                <a:solidFill>
                  <a:srgbClr val="2B4554"/>
                </a:solidFill>
                <a:effectLst/>
                <a:uLnTx/>
                <a:uFillTx/>
                <a:latin typeface="Inter Medium (Overskrifter)"/>
                <a:ea typeface="Open Sans SemiBold" panose="020B0706030804020204" pitchFamily="34" charset="0"/>
                <a:cs typeface="Open Sans SemiBold" panose="020B0706030804020204" pitchFamily="34" charset="0"/>
              </a:rPr>
              <a:t>Legge til rette for økt bygging av trygghetsboliger og andre aldersvennlige boliger</a:t>
            </a:r>
            <a:endParaRPr lang="nb-NO" sz="1800" dirty="0">
              <a:effectLst/>
              <a:latin typeface="Aptos" panose="020B0004020202020204" pitchFamily="34" charset="0"/>
              <a:ea typeface="Aptos" panose="020B0004020202020204" pitchFamily="34" charset="0"/>
              <a:cs typeface="Aptos" panose="020B0004020202020204" pitchFamily="34" charset="0"/>
            </a:endParaRPr>
          </a:p>
          <a:p>
            <a:endParaRPr lang="nb-NO" sz="1800" dirty="0">
              <a:effectLst/>
              <a:latin typeface="Aptos" panose="020B0004020202020204" pitchFamily="34" charset="0"/>
              <a:ea typeface="Aptos" panose="020B0004020202020204" pitchFamily="34" charset="0"/>
              <a:cs typeface="Aptos" panose="020B0004020202020204" pitchFamily="34" charset="0"/>
            </a:endParaRPr>
          </a:p>
          <a:p>
            <a:r>
              <a:rPr lang="nb-NO" sz="1800" dirty="0">
                <a:effectLst/>
                <a:latin typeface="Aptos" panose="020B0004020202020204" pitchFamily="34" charset="0"/>
                <a:ea typeface="Aptos" panose="020B0004020202020204" pitchFamily="34" charset="0"/>
                <a:cs typeface="Aptos" panose="020B0004020202020204" pitchFamily="34" charset="0"/>
              </a:rPr>
              <a:t>Trygghetsboliger</a:t>
            </a:r>
          </a:p>
          <a:p>
            <a:r>
              <a:rPr lang="nb-NO" sz="1800" dirty="0">
                <a:effectLst/>
                <a:latin typeface="Aptos" panose="020B0004020202020204" pitchFamily="34" charset="0"/>
                <a:ea typeface="Aptos" panose="020B0004020202020204" pitchFamily="34" charset="0"/>
                <a:cs typeface="Aptos" panose="020B0004020202020204" pitchFamily="34" charset="0"/>
              </a:rPr>
              <a:t>Målgruppen i forslaget definerte vi som personer på 60+ år som bor i uegnede boliger og mangler økonomisk kapasitet til å bytte til mer hensiktsmessige boliger på det ordinære boligmarkedet.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Aptos" panose="020B0004020202020204" pitchFamily="34" charset="0"/>
                <a:ea typeface="Aptos" panose="020B0004020202020204" pitchFamily="34" charset="0"/>
                <a:cs typeface="Aptos" panose="020B0004020202020204" pitchFamily="34" charset="0"/>
              </a:rPr>
              <a:t>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Aptos" panose="020B0004020202020204" pitchFamily="34" charset="0"/>
                <a:ea typeface="Aptos" panose="020B0004020202020204" pitchFamily="34" charset="0"/>
                <a:cs typeface="Aptos" panose="020B0004020202020204" pitchFamily="34" charset="0"/>
              </a:rPr>
              <a:t>Trygghetsboliger er rettet mot de som ikke har behov for heldøgns omsorg, men som har problemer med å klare seg i egen bolig. Boligene skal ha livsløpsstandard, felles oppholdsareal, noen servicefunksjoner og skal være bemannet med en trygghetsvert.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Aptos" panose="020B0004020202020204" pitchFamily="34" charset="0"/>
                <a:ea typeface="Aptos" panose="020B0004020202020204" pitchFamily="34" charset="0"/>
                <a:cs typeface="Aptos" panose="020B0004020202020204" pitchFamily="34" charset="0"/>
              </a:rPr>
              <a:t>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dirty="0">
                <a:effectLst/>
                <a:latin typeface="Aptos" panose="020B0004020202020204" pitchFamily="34" charset="0"/>
                <a:ea typeface="Aptos" panose="020B0004020202020204" pitchFamily="34" charset="0"/>
                <a:cs typeface="Aptos" panose="020B0004020202020204" pitchFamily="34" charset="0"/>
              </a:rPr>
              <a:t>Gjennomføring av dette tiltaket er avhengig av om tilskuddet kommer med i statsbudsjettet og Husbanken håper på bevilgning i 2025.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endParaRPr lang="nb-NO" sz="900"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2D236-C093-4D89-AC84-7B065AB91C7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974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900"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2D236-C093-4D89-AC84-7B065AB91C7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433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effectLst/>
                <a:latin typeface="Arial" panose="020B0604020202020204" pitchFamily="34" charset="0"/>
                <a:ea typeface="Aptos" panose="020B0004020202020204" pitchFamily="34" charset="0"/>
                <a:cs typeface="Times New Roman" panose="02020603050405020304" pitchFamily="18" charset="0"/>
              </a:rPr>
              <a:t>Mer krevende for personer med utviklingshemming å bli boligeiere.</a:t>
            </a:r>
          </a:p>
          <a:p>
            <a:r>
              <a:rPr lang="nb-NO" sz="1200" dirty="0">
                <a:effectLst/>
                <a:latin typeface="Arial" panose="020B0604020202020204" pitchFamily="34" charset="0"/>
                <a:ea typeface="Aptos" panose="020B0004020202020204" pitchFamily="34" charset="0"/>
                <a:cs typeface="Times New Roman" panose="02020603050405020304" pitchFamily="18" charset="0"/>
              </a:rPr>
              <a:t>Mange kommuner setter planlagte byggeprosjekter på vent på grunn av økte byggekostnader og renter som har gjort boligene for dyre for målgruppen å komme seg inn på boligmarkedet. </a:t>
            </a:r>
          </a:p>
          <a:p>
            <a:r>
              <a:rPr lang="nb-NO" sz="1200" dirty="0">
                <a:effectLst/>
                <a:latin typeface="Arial" panose="020B0604020202020204" pitchFamily="34" charset="0"/>
                <a:ea typeface="Aptos" panose="020B0004020202020204" pitchFamily="34" charset="0"/>
                <a:cs typeface="Times New Roman" panose="02020603050405020304" pitchFamily="18" charset="0"/>
              </a:rPr>
              <a:t> </a:t>
            </a:r>
          </a:p>
          <a:p>
            <a:r>
              <a:rPr lang="nb-NO" sz="1200" dirty="0">
                <a:effectLst/>
                <a:latin typeface="Arial" panose="020B0604020202020204" pitchFamily="34" charset="0"/>
                <a:ea typeface="Aptos" panose="020B0004020202020204" pitchFamily="34" charset="0"/>
                <a:cs typeface="Times New Roman" panose="02020603050405020304" pitchFamily="18" charset="0"/>
              </a:rPr>
              <a:t>Statistikken viser at antall søknader om investeringstilskudd til boliger for utviklingshemmede ble redusert fra 2022 til 2023. Investeringstilskuddet er et tilskudd som blir gitt tilt kommuner for å skaffe boliger til personer som har vedtak om heldøgns helse- og omsorgstjenester. </a:t>
            </a:r>
          </a:p>
          <a:p>
            <a:pPr marL="342900" lvl="0" indent="-342900">
              <a:buFont typeface="Arial" panose="020B0604020202020204" pitchFamily="34" charset="0"/>
              <a:buChar char="-"/>
            </a:pPr>
            <a:r>
              <a:rPr lang="nb-NO" sz="1200" dirty="0">
                <a:effectLst/>
                <a:latin typeface="Arial" panose="020B0604020202020204" pitchFamily="34" charset="0"/>
                <a:ea typeface="Aptos" panose="020B0004020202020204" pitchFamily="34" charset="0"/>
                <a:cs typeface="Times New Roman" panose="02020603050405020304" pitchFamily="18" charset="0"/>
              </a:rPr>
              <a:t>I 2023 utbetalte Husbanken investeringstilskudd til to prosjekter, hvor 18 personer med utviklingshemming ble eiere av egen bolig. </a:t>
            </a:r>
          </a:p>
          <a:p>
            <a:pPr marL="342900" lvl="0" indent="-342900">
              <a:buFont typeface="Arial" panose="020B0604020202020204" pitchFamily="34" charset="0"/>
              <a:buChar char="-"/>
            </a:pPr>
            <a:r>
              <a:rPr lang="nb-NO" sz="1200" dirty="0">
                <a:effectLst/>
                <a:latin typeface="Arial" panose="020B0604020202020204" pitchFamily="34" charset="0"/>
                <a:ea typeface="Aptos" panose="020B0004020202020204" pitchFamily="34" charset="0"/>
                <a:cs typeface="Times New Roman" panose="02020603050405020304" pitchFamily="18" charset="0"/>
              </a:rPr>
              <a:t>Tilsvarende ble det utbetalt investeringstilskudd til ti prosjekter med 78 boliger i 2022. </a:t>
            </a:r>
          </a:p>
          <a:p>
            <a:r>
              <a:rPr lang="nb-NO" sz="1200" dirty="0">
                <a:effectLst/>
                <a:latin typeface="Arial" panose="020B0604020202020204" pitchFamily="34" charset="0"/>
                <a:ea typeface="Aptos" panose="020B0004020202020204" pitchFamily="34" charset="0"/>
                <a:cs typeface="Times New Roman" panose="02020603050405020304" pitchFamily="18" charset="0"/>
              </a:rPr>
              <a:t> </a:t>
            </a:r>
          </a:p>
          <a:p>
            <a:r>
              <a:rPr lang="nb-NO" sz="1200" dirty="0">
                <a:effectLst/>
                <a:latin typeface="Arial" panose="020B0604020202020204" pitchFamily="34" charset="0"/>
                <a:ea typeface="Aptos" panose="020B0004020202020204" pitchFamily="34" charset="0"/>
                <a:cs typeface="Times New Roman" panose="02020603050405020304" pitchFamily="18" charset="0"/>
              </a:rPr>
              <a:t>Også Husbankens kommuneundersøkelse indikerer at tilgangen på egnede boliger til personer med utviklingshemming har blitt dårligere siden 2022.</a:t>
            </a:r>
          </a:p>
          <a:p>
            <a:pPr marL="342900" lvl="0" indent="-342900">
              <a:buFont typeface="Arial" panose="020B0604020202020204" pitchFamily="34" charset="0"/>
              <a:buChar char="-"/>
            </a:pPr>
            <a:r>
              <a:rPr lang="nb-NO" sz="1200" dirty="0">
                <a:effectLst/>
                <a:latin typeface="Arial" panose="020B0604020202020204" pitchFamily="34" charset="0"/>
                <a:ea typeface="Aptos" panose="020B0004020202020204" pitchFamily="34" charset="0"/>
                <a:cs typeface="Times New Roman" panose="02020603050405020304" pitchFamily="18" charset="0"/>
              </a:rPr>
              <a:t>I 2023 svarer kun tre av ti kommuner at de har god tilgang på egnede boliger til utviklingshemmede. </a:t>
            </a:r>
          </a:p>
          <a:p>
            <a:endParaRPr lang="nb-NO" dirty="0"/>
          </a:p>
        </p:txBody>
      </p:sp>
      <p:sp>
        <p:nvSpPr>
          <p:cNvPr id="4" name="Plassholder for lysbildenummer 3"/>
          <p:cNvSpPr>
            <a:spLocks noGrp="1"/>
          </p:cNvSpPr>
          <p:nvPr>
            <p:ph type="sldNum" sz="quarter" idx="5"/>
          </p:nvPr>
        </p:nvSpPr>
        <p:spPr/>
        <p:txBody>
          <a:bodyPr/>
          <a:lstStyle/>
          <a:p>
            <a:fld id="{2AA755BB-5EF4-4ADE-AAB8-C3B2C47B9208}" type="slidenum">
              <a:rPr lang="nb-NO" smtClean="0"/>
              <a:t>3</a:t>
            </a:fld>
            <a:endParaRPr lang="nb-NO"/>
          </a:p>
        </p:txBody>
      </p:sp>
    </p:spTree>
    <p:extLst>
      <p:ext uri="{BB962C8B-B14F-4D97-AF65-F5344CB8AC3E}">
        <p14:creationId xmlns:p14="http://schemas.microsoft.com/office/powerpoint/2010/main" val="561076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5411A-7B15-790E-FBD2-74640538BF4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9D60A0F-C888-027B-0868-413A849CF7A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72D5097-FA8A-D8FA-4838-0CD6CF8372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dirty="0">
                <a:solidFill>
                  <a:schemeClr val="tx2"/>
                </a:solidFill>
              </a:rPr>
              <a:t>Velge modeller som gir høy uttelling på tilskudd. </a:t>
            </a:r>
            <a:r>
              <a:rPr lang="nb-NO" dirty="0"/>
              <a:t>En av modellene for å øke eierandelen blant utviklingshemmede er at kommunen kan etablere borettslag og selge eierandeler til beboere. Det krever en kombinasjon av statlige og kommunale økonomiske virkemidler. Kommunene kan få investeringstilskudd, borettslaget kan få lån til boligkvalitet (fellesgjeld) og beboerne kan få startlån. Investeringstilskudd og kompensasjon for merverdiavgift bidrar til å redusere prisen på boligene vesentlig. </a:t>
            </a:r>
          </a:p>
          <a:p>
            <a:endParaRPr lang="nb-NO" dirty="0"/>
          </a:p>
          <a:p>
            <a:r>
              <a:rPr lang="nb-NO" dirty="0"/>
              <a:t>Økt rente har bidratt til at kommunene bør supplere med tilskudd til etablering til beboerne. Dette forutsetter at kommunene avsetter midler til kommunale boligtilskudd. </a:t>
            </a:r>
          </a:p>
          <a:p>
            <a:r>
              <a:rPr lang="nb-NO" dirty="0"/>
              <a:t>Det er fortsatt stor avstand mellom det anslåtte boligbehovet og realiserte prosjekter. </a:t>
            </a:r>
          </a:p>
        </p:txBody>
      </p:sp>
      <p:sp>
        <p:nvSpPr>
          <p:cNvPr id="4" name="Plassholder for lysbildenummer 3">
            <a:extLst>
              <a:ext uri="{FF2B5EF4-FFF2-40B4-BE49-F238E27FC236}">
                <a16:creationId xmlns:a16="http://schemas.microsoft.com/office/drawing/2014/main" id="{7667F29C-53BB-D678-BB46-4EE17752ED9B}"/>
              </a:ext>
            </a:extLst>
          </p:cNvPr>
          <p:cNvSpPr>
            <a:spLocks noGrp="1"/>
          </p:cNvSpPr>
          <p:nvPr>
            <p:ph type="sldNum" sz="quarter" idx="5"/>
          </p:nvPr>
        </p:nvSpPr>
        <p:spPr/>
        <p:txBody>
          <a:bodyPr/>
          <a:lstStyle/>
          <a:p>
            <a:fld id="{2AA755BB-5EF4-4ADE-AAB8-C3B2C47B9208}" type="slidenum">
              <a:rPr lang="nb-NO" smtClean="0"/>
              <a:t>4</a:t>
            </a:fld>
            <a:endParaRPr lang="nb-NO"/>
          </a:p>
        </p:txBody>
      </p:sp>
    </p:spTree>
    <p:extLst>
      <p:ext uri="{BB962C8B-B14F-4D97-AF65-F5344CB8AC3E}">
        <p14:creationId xmlns:p14="http://schemas.microsoft.com/office/powerpoint/2010/main" val="1322974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kumimoji="0" lang="nb-NO" sz="1200" b="0" i="0" u="none" strike="noStrike" kern="1200" cap="none" spc="0" normalizeH="0" baseline="0" noProof="0" dirty="0">
                <a:ln>
                  <a:noFill/>
                </a:ln>
                <a:solidFill>
                  <a:schemeClr val="bg2"/>
                </a:solidFill>
                <a:effectLst/>
                <a:uLnTx/>
                <a:uFillTx/>
                <a:latin typeface="Arial" panose="020B0604020202020204" pitchFamily="34" charset="0"/>
                <a:ea typeface="+mn-ea"/>
                <a:cs typeface="Times New Roman" panose="02020603050405020304" pitchFamily="18" charset="0"/>
              </a:rPr>
              <a:t>Formål med informasjonsarbeidet: </a:t>
            </a:r>
          </a:p>
          <a:p>
            <a:pPr marL="285750" indent="-285750">
              <a:buFont typeface="Arial" panose="020B0604020202020204" pitchFamily="34" charset="0"/>
              <a:buChar char="•"/>
            </a:pPr>
            <a:r>
              <a:rPr lang="nb-NO" sz="1200" dirty="0">
                <a:effectLst/>
                <a:latin typeface="Arial" panose="020B0604020202020204" pitchFamily="34" charset="0"/>
                <a:ea typeface="Times New Roman" panose="02020603050405020304" pitchFamily="18" charset="0"/>
                <a:cs typeface="Times New Roman" panose="02020603050405020304" pitchFamily="18" charset="0"/>
              </a:rPr>
              <a:t>Bidra til at flere får realisert ønsket om å eie boligen og </a:t>
            </a:r>
            <a:r>
              <a:rPr lang="nb-NO" sz="1200" dirty="0">
                <a:latin typeface="Arial" panose="020B0604020202020204" pitchFamily="34" charset="0"/>
                <a:ea typeface="Times New Roman" panose="02020603050405020304" pitchFamily="18" charset="0"/>
                <a:cs typeface="Times New Roman" panose="02020603050405020304" pitchFamily="18" charset="0"/>
              </a:rPr>
              <a:t>øke valgmulighetene for hvor og med hvem man skal bo.</a:t>
            </a:r>
          </a:p>
          <a:p>
            <a:endParaRPr lang="nb-NO" sz="1200" dirty="0"/>
          </a:p>
          <a:p>
            <a:pPr marL="285750" indent="-285750">
              <a:buFont typeface="Arial" panose="020B0604020202020204" pitchFamily="34" charset="0"/>
              <a:buChar char="•"/>
            </a:pPr>
            <a:r>
              <a:rPr lang="nb-NO" sz="1200" dirty="0"/>
              <a:t>Gi kunnskap som styrker deres mulighet til medvirkning. </a:t>
            </a:r>
          </a:p>
          <a:p>
            <a:pPr marL="285750" indent="-285750">
              <a:buFont typeface="Arial" panose="020B0604020202020204" pitchFamily="34" charset="0"/>
              <a:buChar char="•"/>
            </a:pPr>
            <a:endParaRPr lang="nb-NO" sz="1200" dirty="0"/>
          </a:p>
          <a:p>
            <a:pPr marL="285750" indent="-285750">
              <a:buFont typeface="Arial" panose="020B0604020202020204" pitchFamily="34" charset="0"/>
              <a:buChar char="•"/>
            </a:pPr>
            <a:r>
              <a:rPr lang="nb-NO" sz="1200" dirty="0"/>
              <a:t>Gi kunnskap om stegene i prosessen fram mot ferdig bolig og hvilke virkemidler som kan benyttes.</a:t>
            </a:r>
          </a:p>
          <a:p>
            <a:pPr marL="285750" indent="-285750">
              <a:buFont typeface="Arial" panose="020B0604020202020204" pitchFamily="34" charset="0"/>
              <a:buChar char="•"/>
            </a:pPr>
            <a:endParaRPr lang="nb-NO" sz="1200" dirty="0"/>
          </a:p>
          <a:p>
            <a:pPr marL="285750" indent="-285750">
              <a:buFont typeface="Arial" panose="020B0604020202020204" pitchFamily="34" charset="0"/>
              <a:buChar char="•"/>
            </a:pPr>
            <a:r>
              <a:rPr lang="nb-NO" sz="1200" dirty="0"/>
              <a:t>Gi et jevnlig oppdatert bilde av bosituasjonen</a:t>
            </a:r>
          </a:p>
          <a:p>
            <a:pPr marL="285750" indent="-285750">
              <a:buFont typeface="Arial" panose="020B0604020202020204" pitchFamily="34" charset="0"/>
              <a:buChar char="•"/>
            </a:pPr>
            <a:endParaRPr kumimoji="0" lang="nb-NO" sz="1200" b="0" i="0" u="none" strike="noStrike" kern="1200" cap="none" spc="0" normalizeH="0" baseline="0" noProof="0" dirty="0">
              <a:ln>
                <a:noFill/>
              </a:ln>
              <a:solidFill>
                <a:srgbClr val="2B4554"/>
              </a:solidFill>
              <a:effectLst/>
              <a:uLnTx/>
              <a:uFillTx/>
              <a:latin typeface="Arial"/>
              <a:ea typeface="+mn-ea"/>
              <a:cs typeface="Arial"/>
            </a:endParaRPr>
          </a:p>
          <a:p>
            <a:r>
              <a:rPr lang="nb-NO" sz="1800" b="1" dirty="0">
                <a:effectLst/>
                <a:latin typeface="Aptos" panose="020B0004020202020204" pitchFamily="34" charset="0"/>
                <a:ea typeface="Aptos" panose="020B0004020202020204" pitchFamily="34" charset="0"/>
                <a:cs typeface="Aptos" panose="020B0004020202020204" pitchFamily="34" charset="0"/>
              </a:rPr>
              <a:t>Ny eksempelbok –Veien fram til egen bolig (2024)</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pPr>
            <a:r>
              <a:rPr lang="nb-NO" sz="1800" dirty="0">
                <a:effectLst/>
                <a:latin typeface="Aptos" panose="020B0004020202020204" pitchFamily="34" charset="0"/>
                <a:ea typeface="Aptos" panose="020B0004020202020204" pitchFamily="34" charset="0"/>
                <a:cs typeface="Aptos" panose="020B0004020202020204" pitchFamily="34" charset="0"/>
              </a:rPr>
              <a:t>Her er det samlet erfaringer fra syv boligeiere med utviklingshemning.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228600"/>
            <a:r>
              <a:rPr lang="nb-NO" sz="1800" dirty="0">
                <a:effectLst/>
                <a:latin typeface="Aptos" panose="020B0004020202020204" pitchFamily="34" charset="0"/>
                <a:ea typeface="Aptos" panose="020B0004020202020204" pitchFamily="34" charset="0"/>
                <a:cs typeface="Aptos" panose="020B0004020202020204" pitchFamily="34" charset="0"/>
              </a:rPr>
              <a:t>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b="1" dirty="0">
                <a:effectLst/>
                <a:latin typeface="Aptos" panose="020B0004020202020204" pitchFamily="34" charset="0"/>
                <a:ea typeface="Aptos" panose="020B0004020202020204" pitchFamily="34" charset="0"/>
                <a:cs typeface="Aptos" panose="020B0004020202020204" pitchFamily="34" charset="0"/>
              </a:rPr>
              <a:t>Boliginformasjon på Husbanken.no for personer med utviklingshemming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pPr>
            <a:r>
              <a:rPr lang="nb-NO" sz="1800" dirty="0">
                <a:effectLst/>
                <a:latin typeface="Aptos" panose="020B0004020202020204" pitchFamily="34" charset="0"/>
                <a:ea typeface="Aptos" panose="020B0004020202020204" pitchFamily="34" charset="0"/>
                <a:cs typeface="Aptos" panose="020B0004020202020204" pitchFamily="34" charset="0"/>
              </a:rPr>
              <a:t>Viser hele prosessen fra forberedelse til tiden etter innflytting, med relevante økonomiske virkemidler, tips og råd.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b="1" dirty="0">
                <a:effectLst/>
                <a:latin typeface="Aptos" panose="020B0004020202020204" pitchFamily="34" charset="0"/>
                <a:ea typeface="Aptos" panose="020B0004020202020204" pitchFamily="34" charset="0"/>
                <a:cs typeface="Aptos" panose="020B0004020202020204" pitchFamily="34" charset="0"/>
              </a:rPr>
              <a:t>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b="1" dirty="0">
                <a:effectLst/>
                <a:latin typeface="Aptos" panose="020B0004020202020204" pitchFamily="34" charset="0"/>
                <a:ea typeface="Aptos" panose="020B0004020202020204" pitchFamily="34" charset="0"/>
                <a:cs typeface="Aptos" panose="020B0004020202020204" pitchFamily="34" charset="0"/>
              </a:rPr>
              <a:t>Etablering av jevnlig statistikk som beskriver utviklingshemmedes bosituasjon (Under utvikling) – ventes ferdigstilt til sommeren.</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b="1" dirty="0">
                <a:effectLst/>
                <a:latin typeface="Aptos" panose="020B0004020202020204" pitchFamily="34" charset="0"/>
                <a:ea typeface="Aptos" panose="020B0004020202020204" pitchFamily="34" charset="0"/>
                <a:cs typeface="Aptos" panose="020B0004020202020204" pitchFamily="34" charset="0"/>
              </a:rPr>
              <a:t> </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r>
              <a:rPr lang="nb-NO" sz="1800" b="1" dirty="0">
                <a:effectLst/>
                <a:latin typeface="Aptos" panose="020B0004020202020204" pitchFamily="34" charset="0"/>
                <a:ea typeface="Aptos" panose="020B0004020202020204" pitchFamily="34" charset="0"/>
                <a:cs typeface="Aptos" panose="020B0004020202020204" pitchFamily="34" charset="0"/>
              </a:rPr>
              <a:t>FoU – oppdrag </a:t>
            </a:r>
            <a:r>
              <a:rPr lang="nb-NO" sz="1800" b="1" dirty="0">
                <a:effectLst/>
                <a:latin typeface="Aptos" panose="020B0004020202020204" pitchFamily="34" charset="0"/>
                <a:ea typeface="Aptos" panose="020B0004020202020204" pitchFamily="34" charset="0"/>
                <a:cs typeface="Aptos" panose="020B0004020202020204" pitchFamily="34" charset="0"/>
                <a:sym typeface="Wingdings" panose="05000000000000000000" pitchFamily="2" charset="2"/>
              </a:rPr>
              <a:t></a:t>
            </a:r>
            <a:r>
              <a:rPr lang="nb-NO" sz="1800" b="1" dirty="0">
                <a:effectLst/>
                <a:latin typeface="Aptos" panose="020B0004020202020204" pitchFamily="34" charset="0"/>
                <a:ea typeface="Aptos" panose="020B0004020202020204" pitchFamily="34" charset="0"/>
                <a:cs typeface="Aptos" panose="020B0004020202020204" pitchFamily="34" charset="0"/>
              </a:rPr>
              <a:t> Kunnskap om hvordan bygge kostnadseffektivt og godt i en tid med høye byggekostnader</a:t>
            </a:r>
            <a:endParaRPr lang="nb-NO" sz="1800" dirty="0">
              <a:effectLst/>
              <a:latin typeface="Arial" panose="020B06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endParaRPr kumimoji="0" lang="nb-NO" sz="1600" b="0" i="0" u="none" strike="noStrike" kern="1200" cap="none" spc="0" normalizeH="0" baseline="0" noProof="0" dirty="0">
              <a:ln>
                <a:noFill/>
              </a:ln>
              <a:solidFill>
                <a:srgbClr val="2B4554"/>
              </a:solidFill>
              <a:effectLst/>
              <a:uLnTx/>
              <a:uFillTx/>
              <a:latin typeface="Arial"/>
              <a:ea typeface="+mn-ea"/>
              <a:cs typeface="Arial"/>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2D236-C093-4D89-AC84-7B065AB91C7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027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2B4554"/>
                </a:solidFill>
                <a:effectLst/>
                <a:latin typeface="Open Sans" panose="020B0606030504020204" pitchFamily="34" charset="0"/>
              </a:rPr>
              <a:t>Før du skal kjøpe bolig, er det viktig undersøke hva du klarer å betjene av lån og andre månedlige boutgifter.</a:t>
            </a:r>
          </a:p>
          <a:p>
            <a:pPr algn="l"/>
            <a:r>
              <a:rPr lang="nb-NO" b="0" i="0" dirty="0">
                <a:solidFill>
                  <a:srgbClr val="2B4554"/>
                </a:solidFill>
                <a:effectLst/>
                <a:latin typeface="Open Sans" panose="020B0606030504020204" pitchFamily="34" charset="0"/>
              </a:rPr>
              <a:t>Er du ung ufør har du en brutto uføretrygd som er i overkant av 345 000 kroner i 2023/24. Da har du utbetalt cirka 23 200 kroner i måneden. Dette kan i mange tilfeller være tilstrekkelig til å kjøpe egen bolig.</a:t>
            </a:r>
          </a:p>
          <a:p>
            <a:pPr algn="l"/>
            <a:endParaRPr lang="nb-NO" b="0" i="0" dirty="0">
              <a:solidFill>
                <a:srgbClr val="2B4554"/>
              </a:solidFill>
              <a:effectLst/>
              <a:latin typeface="Open Sans" panose="020B0606030504020204" pitchFamily="34" charset="0"/>
            </a:endParaRPr>
          </a:p>
          <a:p>
            <a:pPr algn="l"/>
            <a:r>
              <a:rPr lang="nb-NO" b="0" i="0" dirty="0">
                <a:solidFill>
                  <a:srgbClr val="2B4554"/>
                </a:solidFill>
                <a:effectLst/>
                <a:latin typeface="Open Sans" panose="020B0606030504020204" pitchFamily="34" charset="0"/>
              </a:rPr>
              <a:t>Når kommunen vurderer hva du kan betjene i lån, bruker de et budsjett med satser som er basert på et gjennomsnitt av forbruksutgifter (SIFO-satsene). Det er blant annet lagt inn utgifter til mat, klær og fritidsaktiviteter. I tillegg er det satt av litt penger hver måned til utskifting av for eksempel hvitevarer når det er behov for det. Lån og strøm er ikke inkludert. </a:t>
            </a:r>
          </a:p>
          <a:p>
            <a:pPr algn="l"/>
            <a:endParaRPr lang="nb-NO" b="0" i="0" dirty="0">
              <a:solidFill>
                <a:srgbClr val="2B4554"/>
              </a:solidFill>
              <a:effectLst/>
              <a:latin typeface="Open Sans" panose="020B0606030504020204" pitchFamily="34" charset="0"/>
            </a:endParaRPr>
          </a:p>
          <a:p>
            <a:pPr algn="l"/>
            <a:r>
              <a:rPr lang="nb-NO" b="0" i="0" dirty="0">
                <a:solidFill>
                  <a:srgbClr val="2B4554"/>
                </a:solidFill>
                <a:effectLst/>
                <a:latin typeface="Open Sans" panose="020B0606030504020204" pitchFamily="34" charset="0"/>
              </a:rPr>
              <a:t>De pengene som i budsjettet kan bli brukt til å dekke boutgiftene, er grunnlaget for hvor mye startlån denne personen kan betjene. Siden SIFO-satsene er standard satser kan det reelle forbruket ofte være lavere enn det som SIFO foreslår. Da øker posten disponibelt til boutgifter, og personen har råd til en dyrere bolig. For å undersøke hva de ulike postene i budsjettet er, kan dere laste ned SIFOs kalkulator for forbruksutgifter på oslomet.no.</a:t>
            </a:r>
          </a:p>
          <a:p>
            <a:pPr algn="l"/>
            <a:endParaRPr lang="nb-NO" b="0" i="0" dirty="0">
              <a:solidFill>
                <a:srgbClr val="2B4554"/>
              </a:solidFill>
              <a:effectLst/>
              <a:latin typeface="Open Sans" panose="020B0606030504020204" pitchFamily="34" charset="0"/>
            </a:endParaRPr>
          </a:p>
          <a:p>
            <a:pPr algn="l"/>
            <a:r>
              <a:rPr lang="nb-NO" b="0" i="0" dirty="0">
                <a:solidFill>
                  <a:srgbClr val="2B4554"/>
                </a:solidFill>
                <a:effectLst/>
                <a:latin typeface="Open Sans" panose="020B0606030504020204" pitchFamily="34" charset="0"/>
              </a:rPr>
              <a:t>I eksempelet under trekker kommunen fra andre faste boutgifter som blant annet kommunale avgifter, eiendomsskatt, innboforsikring og strøm. Her vurderer kommunen at de faste utgiftene som ikke er knyttet til lånet, blir på 5 000 kroner i måneden. Det betyr at det som står igjen til å betjene et lån 7 910 kroner i måneden. Dette skal dekke de månedlige kostnadene til renter og avdrag på lånet.</a:t>
            </a:r>
          </a:p>
          <a:p>
            <a:pPr algn="l"/>
            <a:endParaRPr lang="nb-NO" b="0" i="0" dirty="0">
              <a:solidFill>
                <a:srgbClr val="2B4554"/>
              </a:solidFill>
              <a:effectLst/>
              <a:latin typeface="Open Sans" panose="020B0606030504020204" pitchFamily="34" charset="0"/>
            </a:endParaRPr>
          </a:p>
          <a:p>
            <a:r>
              <a:rPr lang="nb-NO" b="0" i="0" dirty="0">
                <a:solidFill>
                  <a:srgbClr val="2B4554"/>
                </a:solidFill>
                <a:effectLst/>
                <a:latin typeface="Open Sans" panose="020B0606030504020204" pitchFamily="34" charset="0"/>
              </a:rPr>
              <a:t>I regneeksempelet bruker kommunen hele handlingsrommet til startlånet. Det betyr at de bruker 10 års fastrente og en løpetid på 50 år. Fastrente gir forutsigbarhet i økonomien og kommunen anbefaler derfor ofte fastrente. Den lange nedbetalingstiden gir lave månedlige utgifter. Dette vil gjøre det lettere å få råd til egen bolig på tross av høye boligpriser og liten eller ingen egenkapital. Kommunen tilbyr også startlån med flytende rente, i valget mellom fast og flytende rente er det klokt å spørre kommunen om råd.</a:t>
            </a:r>
          </a:p>
          <a:p>
            <a:endParaRPr lang="nb-NO" b="0" i="0" dirty="0">
              <a:solidFill>
                <a:srgbClr val="2B4554"/>
              </a:solidFill>
              <a:effectLst/>
              <a:latin typeface="Open Sans" panose="020B0606030504020204" pitchFamily="34" charset="0"/>
            </a:endParaRPr>
          </a:p>
        </p:txBody>
      </p:sp>
      <p:sp>
        <p:nvSpPr>
          <p:cNvPr id="4" name="Plassholder for lysbildenummer 3"/>
          <p:cNvSpPr>
            <a:spLocks noGrp="1"/>
          </p:cNvSpPr>
          <p:nvPr>
            <p:ph type="sldNum" sz="quarter" idx="5"/>
          </p:nvPr>
        </p:nvSpPr>
        <p:spPr/>
        <p:txBody>
          <a:bodyPr/>
          <a:lstStyle/>
          <a:p>
            <a:fld id="{2AA755BB-5EF4-4ADE-AAB8-C3B2C47B9208}" type="slidenum">
              <a:rPr lang="nb-NO" smtClean="0"/>
              <a:t>6</a:t>
            </a:fld>
            <a:endParaRPr lang="nb-NO"/>
          </a:p>
        </p:txBody>
      </p:sp>
    </p:spTree>
    <p:extLst>
      <p:ext uri="{BB962C8B-B14F-4D97-AF65-F5344CB8AC3E}">
        <p14:creationId xmlns:p14="http://schemas.microsoft.com/office/powerpoint/2010/main" val="2378821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vi ser nå er at i den situasjonen vi er i med høye bygge- og lånekostnader – er at de gode eksemplene raskere blir utdaterte. </a:t>
            </a:r>
          </a:p>
          <a:p>
            <a:endParaRPr lang="nb-NO" dirty="0"/>
          </a:p>
          <a:p>
            <a:r>
              <a:rPr lang="nb-NO" dirty="0"/>
              <a:t>Jeg har tatt med et eksempel til dere, som var ferdigstilt for under et år siden. I mai 2023 stod det nybygde borettslaget </a:t>
            </a:r>
            <a:r>
              <a:rPr lang="nb-NO" dirty="0" err="1"/>
              <a:t>Tyribo</a:t>
            </a:r>
            <a:r>
              <a:rPr lang="nb-NO" dirty="0"/>
              <a:t> i Risør klart til </a:t>
            </a:r>
            <a:r>
              <a:rPr lang="nb-NO" dirty="0" err="1"/>
              <a:t>innflyttning</a:t>
            </a:r>
            <a:r>
              <a:rPr lang="nb-NO" dirty="0"/>
              <a:t>. Her har seks unge voksne mellom 17 og 25 år med utviklingshemming flyttet inn. Leilighetene er 55 kvadratmeter, har egen inngang, åpen stue-kjøkken løsning, to soverom (så her har man bygget mer enn det som ligger i minstekravet fra HB), bad, egen </a:t>
            </a:r>
            <a:r>
              <a:rPr lang="nb-NO" dirty="0" err="1"/>
              <a:t>terasse</a:t>
            </a:r>
            <a:r>
              <a:rPr lang="nb-NO" dirty="0"/>
              <a:t> og to boder. Fellesarealene består av stue, kjøkken, treningsrom, </a:t>
            </a:r>
            <a:r>
              <a:rPr lang="nb-NO" dirty="0" err="1"/>
              <a:t>fellesboder</a:t>
            </a:r>
            <a:r>
              <a:rPr lang="nb-NO" dirty="0"/>
              <a:t> og romslige fellesarealer.</a:t>
            </a:r>
          </a:p>
          <a:p>
            <a:endParaRPr lang="nb-NO" dirty="0"/>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2AA755BB-5EF4-4ADE-AAB8-C3B2C47B9208}" type="slidenum">
              <a:rPr lang="nb-NO" smtClean="0"/>
              <a:t>7</a:t>
            </a:fld>
            <a:endParaRPr lang="nb-NO"/>
          </a:p>
        </p:txBody>
      </p:sp>
    </p:spTree>
    <p:extLst>
      <p:ext uri="{BB962C8B-B14F-4D97-AF65-F5344CB8AC3E}">
        <p14:creationId xmlns:p14="http://schemas.microsoft.com/office/powerpoint/2010/main" val="2526510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D77F2-45C1-4246-AB1F-C9DC8E91D90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9314269-C4D6-6E3F-834C-A6B9CBCE666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0ECA1DE-A99A-F50A-7433-87E74A86F3BD}"/>
              </a:ext>
            </a:extLst>
          </p:cNvPr>
          <p:cNvSpPr>
            <a:spLocks noGrp="1"/>
          </p:cNvSpPr>
          <p:nvPr>
            <p:ph type="body" idx="1"/>
          </p:nvPr>
        </p:nvSpPr>
        <p:spPr/>
        <p:txBody>
          <a:bodyPr/>
          <a:lstStyle/>
          <a:p>
            <a:r>
              <a:rPr lang="nb-NO" dirty="0"/>
              <a:t>Det var foreldregruppa som tok initiativet ovenfor kommunen og de samarbeidet godt gjennom de seks årene prosjektet varte. De som bor i </a:t>
            </a:r>
            <a:r>
              <a:rPr lang="nb-NO" dirty="0" err="1"/>
              <a:t>Tyribo</a:t>
            </a:r>
            <a:r>
              <a:rPr lang="nb-NO" dirty="0"/>
              <a:t>, kjente hverandre fra før. De har selv påvirket leilighetenes utforming og løsninger sammen med foreldrene. Kommunen bistår fra en personalbase i nabobygget.</a:t>
            </a:r>
          </a:p>
          <a:p>
            <a:endParaRPr lang="nb-NO" dirty="0"/>
          </a:p>
          <a:p>
            <a:r>
              <a:rPr lang="nb-NO" dirty="0"/>
              <a:t>Her hadde kommunen en erfaren byggherre – Tom Thorvaldsen, som var kommunens interne prosjektleder og sørget for en stødig og forutsigbar prosess. </a:t>
            </a:r>
          </a:p>
          <a:p>
            <a:r>
              <a:rPr lang="nb-NO" dirty="0"/>
              <a:t>Borettslaget er bygget som passivhus med grunnvarme fra fire energibrønner. Så langt har bygget vært </a:t>
            </a:r>
            <a:r>
              <a:rPr lang="nb-NO" dirty="0" err="1"/>
              <a:t>selvforskynt</a:t>
            </a:r>
            <a:r>
              <a:rPr lang="nb-NO" dirty="0"/>
              <a:t> med energi. Sammen med vedlikeholdsfrie løsninger har det ført til lave og stabile felleskostnader for de som bor der.</a:t>
            </a:r>
          </a:p>
          <a:p>
            <a:r>
              <a:rPr lang="nb-NO" dirty="0"/>
              <a:t>Tomta er sentralt plassert i et ordinært boligfelt med kort vei til kollektivtransport, butikk, skole og Risør sentrum. Her hadde kommunen en tomt, som de fikk til å bygge på. Det har en del å si for prisen. Kommunen har ikke gitt noen tilskudd til etablering.</a:t>
            </a:r>
          </a:p>
          <a:p>
            <a:endParaRPr lang="nb-NO" dirty="0"/>
          </a:p>
          <a:p>
            <a:r>
              <a:rPr lang="nb-NO" dirty="0"/>
              <a:t>Den totale prosjektkostnaden før tilskuddsordningene trådte i kraft var 23,8 mill.kr. Prosjektet fikk investeringstilskudd fra Husbanken på 9,5 million kroner. I tillegg fikk prosjektet refusjon for merverdiavgift. Samlet reduserte det kostnad per leilighet fra 3,9 til 2 millioner kroner.</a:t>
            </a:r>
          </a:p>
          <a:p>
            <a:endParaRPr lang="nb-NO" dirty="0"/>
          </a:p>
          <a:p>
            <a:r>
              <a:rPr lang="nb-NO" dirty="0"/>
              <a:t>- De som bor i borettslaget klarer fint å betjene bokostnadene bestående av avdrag på startlånet og en lav felleskostnad. Kommunen har ikke trengt etableringstilskudd eller kommunal bostøtte for å realisere prosjektet. </a:t>
            </a:r>
          </a:p>
          <a:p>
            <a:r>
              <a:rPr lang="nb-NO" dirty="0"/>
              <a:t>Dette er et borettslag oppført i en periode med høye materialkostnader. Høye rentekostnader. </a:t>
            </a:r>
          </a:p>
          <a:p>
            <a:endParaRPr lang="nb-NO" dirty="0"/>
          </a:p>
          <a:p>
            <a:endParaRPr lang="nb-NO" dirty="0"/>
          </a:p>
        </p:txBody>
      </p:sp>
      <p:sp>
        <p:nvSpPr>
          <p:cNvPr id="4" name="Plassholder for lysbildenummer 3">
            <a:extLst>
              <a:ext uri="{FF2B5EF4-FFF2-40B4-BE49-F238E27FC236}">
                <a16:creationId xmlns:a16="http://schemas.microsoft.com/office/drawing/2014/main" id="{140ADFF9-20B9-A2AF-6A9E-03C353B3025F}"/>
              </a:ext>
            </a:extLst>
          </p:cNvPr>
          <p:cNvSpPr>
            <a:spLocks noGrp="1"/>
          </p:cNvSpPr>
          <p:nvPr>
            <p:ph type="sldNum" sz="quarter" idx="5"/>
          </p:nvPr>
        </p:nvSpPr>
        <p:spPr/>
        <p:txBody>
          <a:bodyPr/>
          <a:lstStyle/>
          <a:p>
            <a:fld id="{2AA755BB-5EF4-4ADE-AAB8-C3B2C47B9208}" type="slidenum">
              <a:rPr lang="nb-NO" smtClean="0"/>
              <a:t>8</a:t>
            </a:fld>
            <a:endParaRPr lang="nb-NO"/>
          </a:p>
        </p:txBody>
      </p:sp>
    </p:spTree>
    <p:extLst>
      <p:ext uri="{BB962C8B-B14F-4D97-AF65-F5344CB8AC3E}">
        <p14:creationId xmlns:p14="http://schemas.microsoft.com/office/powerpoint/2010/main" val="38677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Før man skal ta et boligvalg er det viktig å vite hva en egnet bolig er:</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r>
              <a:rPr lang="nb-NO" sz="1100" dirty="0">
                <a:effectLst/>
                <a:latin typeface="Calibri Light" panose="020F0302020204030204" pitchFamily="34" charset="0"/>
                <a:ea typeface="Aptos" panose="020B0004020202020204" pitchFamily="34" charset="0"/>
                <a:cs typeface="Times New Roman" panose="02020603050405020304" pitchFamily="18" charset="0"/>
              </a:rPr>
              <a:t>En egnet bolig:</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nb-NO" sz="1100" dirty="0">
                <a:effectLst/>
                <a:latin typeface="Calibri Light" panose="020F0302020204030204" pitchFamily="34" charset="0"/>
                <a:ea typeface="Aptos" panose="020B0004020202020204" pitchFamily="34" charset="0"/>
                <a:cs typeface="Times New Roman" panose="02020603050405020304" pitchFamily="18" charset="0"/>
              </a:rPr>
              <a:t>gir tak over hodet og fungerer i alle livssituasjoner</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nb-NO" sz="1100" dirty="0">
                <a:effectLst/>
                <a:latin typeface="Calibri Light" panose="020F0302020204030204" pitchFamily="34" charset="0"/>
                <a:ea typeface="Aptos" panose="020B0004020202020204" pitchFamily="34" charset="0"/>
                <a:cs typeface="Times New Roman" panose="02020603050405020304" pitchFamily="18" charset="0"/>
              </a:rPr>
              <a:t>er en forutsetning for samfunnsdeltakelse</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nb-NO" sz="1100" dirty="0">
                <a:effectLst/>
                <a:latin typeface="Calibri Light" panose="020F0302020204030204" pitchFamily="34" charset="0"/>
                <a:ea typeface="Aptos" panose="020B0004020202020204" pitchFamily="34" charset="0"/>
                <a:cs typeface="Times New Roman" panose="02020603050405020304" pitchFamily="18" charset="0"/>
              </a:rPr>
              <a:t>skaper trygghet og gir rom for interaksjon</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nb-NO" sz="1100" dirty="0">
                <a:effectLst/>
                <a:latin typeface="Calibri Light" panose="020F0302020204030204" pitchFamily="34" charset="0"/>
                <a:ea typeface="Aptos" panose="020B0004020202020204" pitchFamily="34" charset="0"/>
                <a:cs typeface="Times New Roman" panose="02020603050405020304" pitchFamily="18" charset="0"/>
              </a:rPr>
              <a:t>er en viktig identitetsskaper</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r>
              <a:rPr lang="nb-NO" sz="1100" dirty="0">
                <a:effectLst/>
                <a:latin typeface="Calibri Light" panose="020F0302020204030204" pitchFamily="34" charset="0"/>
                <a:ea typeface="Aptos" panose="020B0004020202020204" pitchFamily="34" charset="0"/>
                <a:cs typeface="Times New Roman" panose="02020603050405020304" pitchFamily="18" charset="0"/>
              </a:rPr>
              <a:t> </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r>
              <a:rPr lang="nb-NO" sz="1100" dirty="0">
                <a:effectLst/>
                <a:latin typeface="Calibri Light" panose="020F0302020204030204" pitchFamily="34" charset="0"/>
                <a:ea typeface="Aptos" panose="020B0004020202020204" pitchFamily="34" charset="0"/>
                <a:cs typeface="Times New Roman" panose="02020603050405020304" pitchFamily="18" charset="0"/>
              </a:rPr>
              <a:t>Kjennetegn ved egnede boliger:  </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nb-NO" sz="1100" dirty="0">
                <a:effectLst/>
                <a:latin typeface="Calibri Light" panose="020F0302020204030204" pitchFamily="34" charset="0"/>
                <a:ea typeface="Aptos" panose="020B0004020202020204" pitchFamily="34" charset="0"/>
                <a:cs typeface="Times New Roman" panose="02020603050405020304" pitchFamily="18" charset="0"/>
              </a:rPr>
              <a:t>lettstelte og trygge</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nb-NO" sz="1100" dirty="0">
                <a:effectLst/>
                <a:latin typeface="Calibri Light" panose="020F0302020204030204" pitchFamily="34" charset="0"/>
                <a:ea typeface="Aptos" panose="020B0004020202020204" pitchFamily="34" charset="0"/>
                <a:cs typeface="Times New Roman" panose="02020603050405020304" pitchFamily="18" charset="0"/>
              </a:rPr>
              <a:t>legger til rette for fellesskap/sosiale nettverk og aktiviteter</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nb-NO" sz="1100" dirty="0">
                <a:effectLst/>
                <a:latin typeface="Calibri Light" panose="020F0302020204030204" pitchFamily="34" charset="0"/>
                <a:ea typeface="Aptos" panose="020B0004020202020204" pitchFamily="34" charset="0"/>
                <a:cs typeface="Times New Roman" panose="02020603050405020304" pitchFamily="18" charset="0"/>
              </a:rPr>
              <a:t>Er i ordinære bomiljø</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nb-NO" sz="1100" dirty="0">
                <a:effectLst/>
                <a:latin typeface="Calibri Light" panose="020F0302020204030204" pitchFamily="34" charset="0"/>
                <a:ea typeface="Aptos" panose="020B0004020202020204" pitchFamily="34" charset="0"/>
                <a:cs typeface="Times New Roman" panose="02020603050405020304" pitchFamily="18" charset="0"/>
              </a:rPr>
              <a:t>lokalisert i nærhet av offentlig og privat service</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nb-NO" sz="1100" dirty="0">
                <a:effectLst/>
                <a:latin typeface="Calibri Light" panose="020F0302020204030204" pitchFamily="34" charset="0"/>
                <a:ea typeface="Aptos" panose="020B0004020202020204" pitchFamily="34" charset="0"/>
                <a:cs typeface="Times New Roman" panose="02020603050405020304" pitchFamily="18" charset="0"/>
              </a:rPr>
              <a:t>tilrettelagt for omsorgstjenester</a:t>
            </a:r>
            <a:endParaRPr lang="nb-NO" sz="1100" dirty="0">
              <a:effectLst/>
              <a:latin typeface="Arial" panose="020B0604020202020204" pitchFamily="34" charset="0"/>
              <a:ea typeface="Aptos" panose="020B0004020202020204" pitchFamily="34" charset="0"/>
              <a:cs typeface="Times New Roman" panose="02020603050405020304" pitchFamily="18" charset="0"/>
            </a:endParaRPr>
          </a:p>
          <a:p>
            <a:r>
              <a:rPr lang="nb-NO" dirty="0"/>
              <a:t>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2D236-C093-4D89-AC84-7B065AB91C7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428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bg2"/>
        </a:solidFill>
        <a:effectLst/>
      </p:bgPr>
    </p:bg>
    <p:spTree>
      <p:nvGrpSpPr>
        <p:cNvPr id="1" name=""/>
        <p:cNvGrpSpPr/>
        <p:nvPr/>
      </p:nvGrpSpPr>
      <p:grpSpPr>
        <a:xfrm>
          <a:off x="0" y="0"/>
          <a:ext cx="0" cy="0"/>
          <a:chOff x="0" y="0"/>
          <a:chExt cx="0" cy="0"/>
        </a:xfrm>
      </p:grpSpPr>
      <p:grpSp>
        <p:nvGrpSpPr>
          <p:cNvPr id="22" name="Grafikk">
            <a:extLst>
              <a:ext uri="{FF2B5EF4-FFF2-40B4-BE49-F238E27FC236}">
                <a16:creationId xmlns:a16="http://schemas.microsoft.com/office/drawing/2014/main" id="{591A1EB9-A07A-5DD0-DC64-FAAB04824B32}"/>
              </a:ext>
              <a:ext uri="{C183D7F6-B498-43B3-948B-1728B52AA6E4}">
                <adec:decorative xmlns:adec="http://schemas.microsoft.com/office/drawing/2017/decorative" val="1"/>
              </a:ext>
            </a:extLst>
          </p:cNvPr>
          <p:cNvGrpSpPr/>
          <p:nvPr userDrawn="1"/>
        </p:nvGrpSpPr>
        <p:grpSpPr>
          <a:xfrm>
            <a:off x="2279412" y="1"/>
            <a:ext cx="9912588" cy="6845438"/>
            <a:chOff x="2279412" y="1"/>
            <a:chExt cx="9912588" cy="6845438"/>
          </a:xfrm>
        </p:grpSpPr>
        <p:sp>
          <p:nvSpPr>
            <p:cNvPr id="21" name="Frihåndsform: figur 20">
              <a:extLst>
                <a:ext uri="{FF2B5EF4-FFF2-40B4-BE49-F238E27FC236}">
                  <a16:creationId xmlns:a16="http://schemas.microsoft.com/office/drawing/2014/main" id="{A0E90342-FCDC-3DB9-68DB-6ED2CEE5D58E}"/>
                </a:ext>
              </a:extLst>
            </p:cNvPr>
            <p:cNvSpPr/>
            <p:nvPr/>
          </p:nvSpPr>
          <p:spPr>
            <a:xfrm>
              <a:off x="4174909" y="1144004"/>
              <a:ext cx="8017091" cy="5701435"/>
            </a:xfrm>
            <a:custGeom>
              <a:avLst/>
              <a:gdLst>
                <a:gd name="connsiteX0" fmla="*/ 5479844 w 8017091"/>
                <a:gd name="connsiteY0" fmla="*/ 0 h 5701435"/>
                <a:gd name="connsiteX1" fmla="*/ 7366515 w 8017091"/>
                <a:gd name="connsiteY1" fmla="*/ 1886201 h 5701435"/>
                <a:gd name="connsiteX2" fmla="*/ 6829664 w 8017091"/>
                <a:gd name="connsiteY2" fmla="*/ 3202535 h 5701435"/>
                <a:gd name="connsiteX3" fmla="*/ 6536274 w 8017091"/>
                <a:gd name="connsiteY3" fmla="*/ 3522701 h 5701435"/>
                <a:gd name="connsiteX4" fmla="*/ 6339336 w 8017091"/>
                <a:gd name="connsiteY4" fmla="*/ 4432831 h 5701435"/>
                <a:gd name="connsiteX5" fmla="*/ 6814912 w 8017091"/>
                <a:gd name="connsiteY5" fmla="*/ 4611943 h 5701435"/>
                <a:gd name="connsiteX6" fmla="*/ 7021684 w 8017091"/>
                <a:gd name="connsiteY6" fmla="*/ 4469381 h 5701435"/>
                <a:gd name="connsiteX7" fmla="*/ 7232996 w 8017091"/>
                <a:gd name="connsiteY7" fmla="*/ 4256231 h 5701435"/>
                <a:gd name="connsiteX8" fmla="*/ 7233878 w 8017091"/>
                <a:gd name="connsiteY8" fmla="*/ 4256984 h 5701435"/>
                <a:gd name="connsiteX9" fmla="*/ 7730636 w 8017091"/>
                <a:gd name="connsiteY9" fmla="*/ 3965331 h 5701435"/>
                <a:gd name="connsiteX10" fmla="*/ 7887480 w 8017091"/>
                <a:gd name="connsiteY10" fmla="*/ 3932925 h 5701435"/>
                <a:gd name="connsiteX11" fmla="*/ 8017091 w 8017091"/>
                <a:gd name="connsiteY11" fmla="*/ 3923153 h 5701435"/>
                <a:gd name="connsiteX12" fmla="*/ 8017091 w 8017091"/>
                <a:gd name="connsiteY12" fmla="*/ 5701435 h 5701435"/>
                <a:gd name="connsiteX13" fmla="*/ 462086 w 8017091"/>
                <a:gd name="connsiteY13" fmla="*/ 5701435 h 5701435"/>
                <a:gd name="connsiteX14" fmla="*/ 462086 w 8017091"/>
                <a:gd name="connsiteY14" fmla="*/ 5701183 h 5701435"/>
                <a:gd name="connsiteX15" fmla="*/ 147640 w 8017091"/>
                <a:gd name="connsiteY15" fmla="*/ 5136843 h 5701435"/>
                <a:gd name="connsiteX16" fmla="*/ 0 w 8017091"/>
                <a:gd name="connsiteY16" fmla="*/ 4406454 h 5701435"/>
                <a:gd name="connsiteX17" fmla="*/ 1875576 w 8017091"/>
                <a:gd name="connsiteY17" fmla="*/ 2531431 h 5701435"/>
                <a:gd name="connsiteX18" fmla="*/ 2680727 w 8017091"/>
                <a:gd name="connsiteY18" fmla="*/ 2715190 h 5701435"/>
                <a:gd name="connsiteX19" fmla="*/ 2998577 w 8017091"/>
                <a:gd name="connsiteY19" fmla="*/ 2914022 h 5701435"/>
                <a:gd name="connsiteX20" fmla="*/ 2999459 w 8017091"/>
                <a:gd name="connsiteY20" fmla="*/ 2911761 h 5701435"/>
                <a:gd name="connsiteX21" fmla="*/ 3026314 w 8017091"/>
                <a:gd name="connsiteY21" fmla="*/ 2928215 h 5701435"/>
                <a:gd name="connsiteX22" fmla="*/ 3030980 w 8017091"/>
                <a:gd name="connsiteY22" fmla="*/ 2931607 h 5701435"/>
                <a:gd name="connsiteX23" fmla="*/ 3032492 w 8017091"/>
                <a:gd name="connsiteY23" fmla="*/ 2931607 h 5701435"/>
                <a:gd name="connsiteX24" fmla="*/ 3208123 w 8017091"/>
                <a:gd name="connsiteY24" fmla="*/ 2975192 h 5701435"/>
                <a:gd name="connsiteX25" fmla="*/ 3597460 w 8017091"/>
                <a:gd name="connsiteY25" fmla="*/ 2585943 h 5701435"/>
                <a:gd name="connsiteX26" fmla="*/ 3593173 w 8017091"/>
                <a:gd name="connsiteY26" fmla="*/ 1870249 h 5701435"/>
                <a:gd name="connsiteX27" fmla="*/ 3594055 w 8017091"/>
                <a:gd name="connsiteY27" fmla="*/ 1868617 h 5701435"/>
                <a:gd name="connsiteX28" fmla="*/ 5479844 w 8017091"/>
                <a:gd name="connsiteY28" fmla="*/ 0 h 570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17091" h="5701435">
                  <a:moveTo>
                    <a:pt x="5479844" y="0"/>
                  </a:moveTo>
                  <a:cubicBezTo>
                    <a:pt x="6521775" y="0"/>
                    <a:pt x="7366515" y="844438"/>
                    <a:pt x="7366515" y="1886201"/>
                  </a:cubicBezTo>
                  <a:cubicBezTo>
                    <a:pt x="7366515" y="2398542"/>
                    <a:pt x="7161382" y="2862650"/>
                    <a:pt x="6829664" y="3202535"/>
                  </a:cubicBezTo>
                  <a:cubicBezTo>
                    <a:pt x="6695010" y="3358159"/>
                    <a:pt x="6630834" y="3407019"/>
                    <a:pt x="6536274" y="3522701"/>
                  </a:cubicBezTo>
                  <a:cubicBezTo>
                    <a:pt x="6400611" y="3685484"/>
                    <a:pt x="6171775" y="4109399"/>
                    <a:pt x="6339336" y="4432831"/>
                  </a:cubicBezTo>
                  <a:cubicBezTo>
                    <a:pt x="6425197" y="4598629"/>
                    <a:pt x="6634995" y="4653643"/>
                    <a:pt x="6814912" y="4611943"/>
                  </a:cubicBezTo>
                  <a:cubicBezTo>
                    <a:pt x="6857906" y="4598754"/>
                    <a:pt x="6935950" y="4563711"/>
                    <a:pt x="7021684" y="4469381"/>
                  </a:cubicBezTo>
                  <a:lnTo>
                    <a:pt x="7232996" y="4256231"/>
                  </a:lnTo>
                  <a:lnTo>
                    <a:pt x="7233878" y="4256984"/>
                  </a:lnTo>
                  <a:cubicBezTo>
                    <a:pt x="7370549" y="4121457"/>
                    <a:pt x="7540002" y="4019090"/>
                    <a:pt x="7730636" y="3965331"/>
                  </a:cubicBezTo>
                  <a:cubicBezTo>
                    <a:pt x="7785355" y="3946113"/>
                    <a:pt x="7835409" y="3937196"/>
                    <a:pt x="7887480" y="3932925"/>
                  </a:cubicBezTo>
                  <a:lnTo>
                    <a:pt x="8017091" y="3923153"/>
                  </a:lnTo>
                  <a:lnTo>
                    <a:pt x="8017091" y="5701435"/>
                  </a:lnTo>
                  <a:lnTo>
                    <a:pt x="462086" y="5701435"/>
                  </a:lnTo>
                  <a:lnTo>
                    <a:pt x="462086" y="5701183"/>
                  </a:lnTo>
                  <a:cubicBezTo>
                    <a:pt x="327053" y="5534004"/>
                    <a:pt x="220263" y="5343588"/>
                    <a:pt x="147640" y="5136843"/>
                  </a:cubicBezTo>
                  <a:cubicBezTo>
                    <a:pt x="52575" y="4912388"/>
                    <a:pt x="0" y="4665575"/>
                    <a:pt x="0" y="4406454"/>
                  </a:cubicBezTo>
                  <a:cubicBezTo>
                    <a:pt x="0" y="3370971"/>
                    <a:pt x="839697" y="2531431"/>
                    <a:pt x="1875576" y="2531431"/>
                  </a:cubicBezTo>
                  <a:cubicBezTo>
                    <a:pt x="2164301" y="2531431"/>
                    <a:pt x="2436887" y="2598002"/>
                    <a:pt x="2680727" y="2715190"/>
                  </a:cubicBezTo>
                  <a:lnTo>
                    <a:pt x="2998577" y="2914022"/>
                  </a:lnTo>
                  <a:lnTo>
                    <a:pt x="2999459" y="2911761"/>
                  </a:lnTo>
                  <a:cubicBezTo>
                    <a:pt x="3008411" y="2917288"/>
                    <a:pt x="3016984" y="2923191"/>
                    <a:pt x="3026314" y="2928215"/>
                  </a:cubicBezTo>
                  <a:cubicBezTo>
                    <a:pt x="3027828" y="2929471"/>
                    <a:pt x="3029466" y="2930476"/>
                    <a:pt x="3030980" y="2931607"/>
                  </a:cubicBezTo>
                  <a:lnTo>
                    <a:pt x="3032492" y="2931607"/>
                  </a:lnTo>
                  <a:cubicBezTo>
                    <a:pt x="3085446" y="2958486"/>
                    <a:pt x="3144578" y="2975192"/>
                    <a:pt x="3208123" y="2975192"/>
                  </a:cubicBezTo>
                  <a:cubicBezTo>
                    <a:pt x="3423090" y="2975192"/>
                    <a:pt x="3597460" y="2800853"/>
                    <a:pt x="3597460" y="2585943"/>
                  </a:cubicBezTo>
                  <a:lnTo>
                    <a:pt x="3593173" y="1870249"/>
                  </a:lnTo>
                  <a:cubicBezTo>
                    <a:pt x="3593425" y="1869747"/>
                    <a:pt x="3593803" y="1869245"/>
                    <a:pt x="3594055" y="1868617"/>
                  </a:cubicBezTo>
                  <a:cubicBezTo>
                    <a:pt x="3603638" y="835144"/>
                    <a:pt x="4437913" y="0"/>
                    <a:pt x="5479844" y="0"/>
                  </a:cubicBezTo>
                  <a:close/>
                </a:path>
              </a:pathLst>
            </a:custGeom>
            <a:solidFill>
              <a:srgbClr val="B7D89B"/>
            </a:solidFill>
            <a:ln w="12608" cap="flat">
              <a:noFill/>
              <a:prstDash val="solid"/>
              <a:miter/>
            </a:ln>
          </p:spPr>
          <p:txBody>
            <a:bodyPr rtlCol="0" anchor="ctr"/>
            <a:lstStyle/>
            <a:p>
              <a:endParaRPr lang="nb-NO"/>
            </a:p>
          </p:txBody>
        </p:sp>
        <p:sp>
          <p:nvSpPr>
            <p:cNvPr id="19" name="Frihåndsform: figur 18">
              <a:extLst>
                <a:ext uri="{FF2B5EF4-FFF2-40B4-BE49-F238E27FC236}">
                  <a16:creationId xmlns:a16="http://schemas.microsoft.com/office/drawing/2014/main" id="{F1D1FD16-3690-ACDE-ABBB-B82F6538C891}"/>
                </a:ext>
              </a:extLst>
            </p:cNvPr>
            <p:cNvSpPr/>
            <p:nvPr/>
          </p:nvSpPr>
          <p:spPr>
            <a:xfrm>
              <a:off x="2279412" y="1"/>
              <a:ext cx="5861596" cy="2244909"/>
            </a:xfrm>
            <a:custGeom>
              <a:avLst/>
              <a:gdLst>
                <a:gd name="connsiteX0" fmla="*/ 645283 w 5861596"/>
                <a:gd name="connsiteY0" fmla="*/ 0 h 2244909"/>
                <a:gd name="connsiteX1" fmla="*/ 5861596 w 5861596"/>
                <a:gd name="connsiteY1" fmla="*/ 0 h 2244909"/>
                <a:gd name="connsiteX2" fmla="*/ 5856782 w 5861596"/>
                <a:gd name="connsiteY2" fmla="*/ 47573 h 2244909"/>
                <a:gd name="connsiteX3" fmla="*/ 4815021 w 5861596"/>
                <a:gd name="connsiteY3" fmla="*/ 893424 h 2244909"/>
                <a:gd name="connsiteX4" fmla="*/ 4349152 w 5861596"/>
                <a:gd name="connsiteY4" fmla="*/ 782139 h 2244909"/>
                <a:gd name="connsiteX5" fmla="*/ 4045676 w 5861596"/>
                <a:gd name="connsiteY5" fmla="*/ 562206 h 2244909"/>
                <a:gd name="connsiteX6" fmla="*/ 3506807 w 5861596"/>
                <a:gd name="connsiteY6" fmla="*/ 414620 h 2244909"/>
                <a:gd name="connsiteX7" fmla="*/ 3483230 w 5861596"/>
                <a:gd name="connsiteY7" fmla="*/ 808013 h 2244909"/>
                <a:gd name="connsiteX8" fmla="*/ 3647513 w 5861596"/>
                <a:gd name="connsiteY8" fmla="*/ 978459 h 2244909"/>
                <a:gd name="connsiteX9" fmla="*/ 3811040 w 5861596"/>
                <a:gd name="connsiteY9" fmla="*/ 1440808 h 2244909"/>
                <a:gd name="connsiteX10" fmla="*/ 3227413 w 5861596"/>
                <a:gd name="connsiteY10" fmla="*/ 2107894 h 2244909"/>
                <a:gd name="connsiteX11" fmla="*/ 2763436 w 5861596"/>
                <a:gd name="connsiteY11" fmla="*/ 1844375 h 2244909"/>
                <a:gd name="connsiteX12" fmla="*/ 2563346 w 5861596"/>
                <a:gd name="connsiteY12" fmla="*/ 1483012 h 2244909"/>
                <a:gd name="connsiteX13" fmla="*/ 2128620 w 5861596"/>
                <a:gd name="connsiteY13" fmla="*/ 1184324 h 2244909"/>
                <a:gd name="connsiteX14" fmla="*/ 2128620 w 5861596"/>
                <a:gd name="connsiteY14" fmla="*/ 1184199 h 2244909"/>
                <a:gd name="connsiteX15" fmla="*/ 1785302 w 5861596"/>
                <a:gd name="connsiteY15" fmla="*/ 1680211 h 2244909"/>
                <a:gd name="connsiteX16" fmla="*/ 1047100 w 5861596"/>
                <a:gd name="connsiteY16" fmla="*/ 2244551 h 2244909"/>
                <a:gd name="connsiteX17" fmla="*/ 402323 w 5861596"/>
                <a:gd name="connsiteY17" fmla="*/ 1977642 h 2244909"/>
                <a:gd name="connsiteX18" fmla="*/ 179917 w 5861596"/>
                <a:gd name="connsiteY18" fmla="*/ 1709979 h 2244909"/>
                <a:gd name="connsiteX19" fmla="*/ 47658 w 5861596"/>
                <a:gd name="connsiteY19" fmla="*/ 1390064 h 2244909"/>
                <a:gd name="connsiteX20" fmla="*/ 25846 w 5861596"/>
                <a:gd name="connsiteY20" fmla="*/ 1274759 h 2244909"/>
                <a:gd name="connsiteX21" fmla="*/ 0 w 5861596"/>
                <a:gd name="connsiteY21" fmla="*/ 1030208 h 2244909"/>
                <a:gd name="connsiteX22" fmla="*/ 514157 w 5861596"/>
                <a:gd name="connsiteY22" fmla="*/ 105759 h 2244909"/>
                <a:gd name="connsiteX23" fmla="*/ 600172 w 5861596"/>
                <a:gd name="connsiteY23" fmla="*/ 44768 h 22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61596" h="2244909">
                  <a:moveTo>
                    <a:pt x="645283" y="0"/>
                  </a:moveTo>
                  <a:lnTo>
                    <a:pt x="5861596" y="0"/>
                  </a:lnTo>
                  <a:lnTo>
                    <a:pt x="5856782" y="47573"/>
                  </a:lnTo>
                  <a:cubicBezTo>
                    <a:pt x="5757628" y="530302"/>
                    <a:pt x="5328895" y="893424"/>
                    <a:pt x="4815021" y="893424"/>
                  </a:cubicBezTo>
                  <a:cubicBezTo>
                    <a:pt x="4647081" y="893424"/>
                    <a:pt x="4490363" y="851221"/>
                    <a:pt x="4349152" y="782139"/>
                  </a:cubicBezTo>
                  <a:lnTo>
                    <a:pt x="4045676" y="562206"/>
                  </a:lnTo>
                  <a:cubicBezTo>
                    <a:pt x="3891228" y="453307"/>
                    <a:pt x="3693155" y="334862"/>
                    <a:pt x="3506807" y="414620"/>
                  </a:cubicBezTo>
                  <a:cubicBezTo>
                    <a:pt x="3330799" y="490109"/>
                    <a:pt x="3369506" y="687810"/>
                    <a:pt x="3483230" y="808013"/>
                  </a:cubicBezTo>
                  <a:cubicBezTo>
                    <a:pt x="3545136" y="873328"/>
                    <a:pt x="3597838" y="907869"/>
                    <a:pt x="3647513" y="978459"/>
                  </a:cubicBezTo>
                  <a:cubicBezTo>
                    <a:pt x="3748630" y="1098411"/>
                    <a:pt x="3811040" y="1261194"/>
                    <a:pt x="3811040" y="1440808"/>
                  </a:cubicBezTo>
                  <a:cubicBezTo>
                    <a:pt x="3811040" y="1809206"/>
                    <a:pt x="3549801" y="2107894"/>
                    <a:pt x="3227413" y="2107894"/>
                  </a:cubicBezTo>
                  <a:cubicBezTo>
                    <a:pt x="3037913" y="2107894"/>
                    <a:pt x="2870100" y="2004270"/>
                    <a:pt x="2763436" y="1844375"/>
                  </a:cubicBezTo>
                  <a:lnTo>
                    <a:pt x="2563346" y="1483012"/>
                  </a:lnTo>
                  <a:cubicBezTo>
                    <a:pt x="2414319" y="1165986"/>
                    <a:pt x="2128620" y="1184324"/>
                    <a:pt x="2128620" y="1184324"/>
                  </a:cubicBezTo>
                  <a:lnTo>
                    <a:pt x="2128620" y="1184199"/>
                  </a:lnTo>
                  <a:cubicBezTo>
                    <a:pt x="1751008" y="1252653"/>
                    <a:pt x="1785302" y="1680211"/>
                    <a:pt x="1785302" y="1680211"/>
                  </a:cubicBezTo>
                  <a:cubicBezTo>
                    <a:pt x="1819722" y="2278715"/>
                    <a:pt x="1047100" y="2244551"/>
                    <a:pt x="1047100" y="2244551"/>
                  </a:cubicBezTo>
                  <a:cubicBezTo>
                    <a:pt x="795191" y="2244551"/>
                    <a:pt x="567111" y="2142560"/>
                    <a:pt x="402323" y="1977642"/>
                  </a:cubicBezTo>
                  <a:cubicBezTo>
                    <a:pt x="308519" y="1898134"/>
                    <a:pt x="233879" y="1806443"/>
                    <a:pt x="179917" y="1709979"/>
                  </a:cubicBezTo>
                  <a:cubicBezTo>
                    <a:pt x="122424" y="1617283"/>
                    <a:pt x="76531" y="1509012"/>
                    <a:pt x="47658" y="1390064"/>
                  </a:cubicBezTo>
                  <a:cubicBezTo>
                    <a:pt x="38328" y="1351378"/>
                    <a:pt x="31142" y="1312818"/>
                    <a:pt x="25846" y="1274759"/>
                  </a:cubicBezTo>
                  <a:cubicBezTo>
                    <a:pt x="9330" y="1196382"/>
                    <a:pt x="0" y="1114614"/>
                    <a:pt x="0" y="1030208"/>
                  </a:cubicBezTo>
                  <a:cubicBezTo>
                    <a:pt x="0" y="616844"/>
                    <a:pt x="211563" y="261760"/>
                    <a:pt x="514157" y="105759"/>
                  </a:cubicBezTo>
                  <a:cubicBezTo>
                    <a:pt x="548703" y="84563"/>
                    <a:pt x="576859" y="64294"/>
                    <a:pt x="600172" y="44768"/>
                  </a:cubicBezTo>
                  <a:close/>
                </a:path>
              </a:pathLst>
            </a:custGeom>
            <a:solidFill>
              <a:srgbClr val="B7D89B"/>
            </a:solidFill>
            <a:ln w="12608" cap="flat">
              <a:noFill/>
              <a:prstDash val="solid"/>
              <a:miter/>
            </a:ln>
          </p:spPr>
          <p:txBody>
            <a:bodyPr rtlCol="0" anchor="ctr"/>
            <a:lstStyle/>
            <a:p>
              <a:endParaRPr lang="nb-NO"/>
            </a:p>
          </p:txBody>
        </p:sp>
      </p:grpSp>
      <p:pic>
        <p:nvPicPr>
          <p:cNvPr id="10" name="Logo" descr="Husbanken. Logo.">
            <a:extLst>
              <a:ext uri="{FF2B5EF4-FFF2-40B4-BE49-F238E27FC236}">
                <a16:creationId xmlns:a16="http://schemas.microsoft.com/office/drawing/2014/main" id="{EA7BC013-B0AA-77D9-142D-95EA1132F05A}"/>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050" y="2258713"/>
            <a:ext cx="2745182" cy="656456"/>
          </a:xfrm>
          <a:prstGeom prst="rect">
            <a:avLst/>
          </a:prstGeom>
        </p:spPr>
      </p:pic>
      <p:sp>
        <p:nvSpPr>
          <p:cNvPr id="2" name="Tittel 1">
            <a:extLst>
              <a:ext uri="{FF2B5EF4-FFF2-40B4-BE49-F238E27FC236}">
                <a16:creationId xmlns:a16="http://schemas.microsoft.com/office/drawing/2014/main" id="{604FDA07-C462-60F3-60C6-B95BD61B35CC}"/>
              </a:ext>
            </a:extLst>
          </p:cNvPr>
          <p:cNvSpPr>
            <a:spLocks noGrp="1"/>
          </p:cNvSpPr>
          <p:nvPr>
            <p:ph type="ctrTitle"/>
          </p:nvPr>
        </p:nvSpPr>
        <p:spPr>
          <a:xfrm>
            <a:off x="536718" y="3381671"/>
            <a:ext cx="8394038" cy="1655762"/>
          </a:xfrm>
        </p:spPr>
        <p:txBody>
          <a:bodyPr anchor="t" anchorCtr="0"/>
          <a:lstStyle>
            <a:lvl1pPr algn="l">
              <a:lnSpc>
                <a:spcPct val="100000"/>
              </a:lnSpc>
              <a:defRPr sz="3765">
                <a:solidFill>
                  <a:schemeClr val="tx2"/>
                </a:solidFill>
                <a:latin typeface="+mn-lt"/>
              </a:defRPr>
            </a:lvl1pPr>
          </a:lstStyle>
          <a:p>
            <a:r>
              <a:rPr lang="nb-NO"/>
              <a:t>Klikk for å redigere tittelstil</a:t>
            </a:r>
            <a:endParaRPr lang="nb-NO" dirty="0"/>
          </a:p>
        </p:txBody>
      </p:sp>
      <p:sp>
        <p:nvSpPr>
          <p:cNvPr id="7" name="Dato">
            <a:extLst>
              <a:ext uri="{FF2B5EF4-FFF2-40B4-BE49-F238E27FC236}">
                <a16:creationId xmlns:a16="http://schemas.microsoft.com/office/drawing/2014/main" id="{C07F1CAE-3934-CED9-DBE7-074183BD6C04}"/>
              </a:ext>
            </a:extLst>
          </p:cNvPr>
          <p:cNvSpPr>
            <a:spLocks noGrp="1"/>
          </p:cNvSpPr>
          <p:nvPr>
            <p:ph type="body" sz="quarter" idx="10" hasCustomPrompt="1"/>
          </p:nvPr>
        </p:nvSpPr>
        <p:spPr>
          <a:xfrm>
            <a:off x="536575" y="5307941"/>
            <a:ext cx="1651000" cy="556261"/>
          </a:xfrm>
        </p:spPr>
        <p:txBody>
          <a:bodyPr/>
          <a:lstStyle>
            <a:lvl1pPr marL="0" indent="0">
              <a:buNone/>
              <a:defRPr sz="1400"/>
            </a:lvl1pPr>
          </a:lstStyle>
          <a:p>
            <a:pPr lvl="0"/>
            <a:r>
              <a:rPr lang="nb-NO" dirty="0"/>
              <a:t>Dato</a:t>
            </a:r>
          </a:p>
          <a:p>
            <a:pPr lvl="1"/>
            <a:endParaRPr lang="nb-NO" dirty="0"/>
          </a:p>
        </p:txBody>
      </p:sp>
      <p:sp>
        <p:nvSpPr>
          <p:cNvPr id="3" name="Undertittel">
            <a:extLst>
              <a:ext uri="{FF2B5EF4-FFF2-40B4-BE49-F238E27FC236}">
                <a16:creationId xmlns:a16="http://schemas.microsoft.com/office/drawing/2014/main" id="{C72B7677-CDAC-C02D-C36D-05A7ADF822DA}"/>
              </a:ext>
            </a:extLst>
          </p:cNvPr>
          <p:cNvSpPr>
            <a:spLocks noGrp="1"/>
          </p:cNvSpPr>
          <p:nvPr>
            <p:ph type="subTitle" idx="1" hasCustomPrompt="1"/>
          </p:nvPr>
        </p:nvSpPr>
        <p:spPr>
          <a:xfrm>
            <a:off x="2391952" y="5307942"/>
            <a:ext cx="6538804" cy="556261"/>
          </a:xfrm>
        </p:spPr>
        <p:txBody>
          <a:bodyPr>
            <a:normAutofit/>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err="1"/>
              <a:t>Klikk</a:t>
            </a:r>
            <a:r>
              <a:rPr lang="nb-NO" dirty="0"/>
              <a:t> for å </a:t>
            </a:r>
            <a:r>
              <a:rPr lang="nb-NO" dirty="0" err="1"/>
              <a:t>skrive</a:t>
            </a:r>
            <a:r>
              <a:rPr lang="nb-NO" dirty="0"/>
              <a:t> </a:t>
            </a:r>
            <a:r>
              <a:rPr lang="nb-NO" dirty="0" err="1"/>
              <a:t>navn</a:t>
            </a:r>
            <a:endParaRPr lang="nb-NO" dirty="0"/>
          </a:p>
        </p:txBody>
      </p:sp>
    </p:spTree>
    <p:extLst>
      <p:ext uri="{BB962C8B-B14F-4D97-AF65-F5344CB8AC3E}">
        <p14:creationId xmlns:p14="http://schemas.microsoft.com/office/powerpoint/2010/main" val="542021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loverskrift A">
    <p:bg>
      <p:bgPr>
        <a:solidFill>
          <a:schemeClr val="bg2"/>
        </a:solidFill>
        <a:effectLst/>
      </p:bgPr>
    </p:bg>
    <p:spTree>
      <p:nvGrpSpPr>
        <p:cNvPr id="1" name=""/>
        <p:cNvGrpSpPr/>
        <p:nvPr/>
      </p:nvGrpSpPr>
      <p:grpSpPr>
        <a:xfrm>
          <a:off x="0" y="0"/>
          <a:ext cx="0" cy="0"/>
          <a:chOff x="0" y="0"/>
          <a:chExt cx="0" cy="0"/>
        </a:xfrm>
      </p:grpSpPr>
      <p:grpSp>
        <p:nvGrpSpPr>
          <p:cNvPr id="29" name="Grafikk">
            <a:extLst>
              <a:ext uri="{FF2B5EF4-FFF2-40B4-BE49-F238E27FC236}">
                <a16:creationId xmlns:a16="http://schemas.microsoft.com/office/drawing/2014/main" id="{08010EB6-1329-0D80-3E4B-D6D741CAD9FA}"/>
              </a:ext>
              <a:ext uri="{C183D7F6-B498-43B3-948B-1728B52AA6E4}">
                <adec:decorative xmlns:adec="http://schemas.microsoft.com/office/drawing/2017/decorative" val="1"/>
              </a:ext>
            </a:extLst>
          </p:cNvPr>
          <p:cNvGrpSpPr>
            <a:grpSpLocks noGrp="1" noUngrp="1" noRot="1" noMove="1" noResize="1"/>
          </p:cNvGrpSpPr>
          <p:nvPr userDrawn="1"/>
        </p:nvGrpSpPr>
        <p:grpSpPr>
          <a:xfrm>
            <a:off x="2931296" y="-8077"/>
            <a:ext cx="9260704" cy="6899367"/>
            <a:chOff x="2931296" y="-8077"/>
            <a:chExt cx="9260704" cy="6899367"/>
          </a:xfrm>
        </p:grpSpPr>
        <p:sp>
          <p:nvSpPr>
            <p:cNvPr id="28" name="Frihåndsform: figur 27">
              <a:extLst>
                <a:ext uri="{FF2B5EF4-FFF2-40B4-BE49-F238E27FC236}">
                  <a16:creationId xmlns:a16="http://schemas.microsoft.com/office/drawing/2014/main" id="{FA740F52-D0F0-9156-53A3-46AEF2347AA0}"/>
                </a:ext>
              </a:extLst>
            </p:cNvPr>
            <p:cNvSpPr>
              <a:spLocks noGrp="1" noRot="1" noMove="1" noResize="1" noEditPoints="1" noAdjustHandles="1" noChangeArrowheads="1" noChangeShapeType="1"/>
            </p:cNvSpPr>
            <p:nvPr userDrawn="1"/>
          </p:nvSpPr>
          <p:spPr>
            <a:xfrm>
              <a:off x="7438380" y="0"/>
              <a:ext cx="4753620" cy="6891290"/>
            </a:xfrm>
            <a:custGeom>
              <a:avLst/>
              <a:gdLst>
                <a:gd name="connsiteX0" fmla="*/ 3458939 w 4753620"/>
                <a:gd name="connsiteY0" fmla="*/ 0 h 6891290"/>
                <a:gd name="connsiteX1" fmla="*/ 4753620 w 4753620"/>
                <a:gd name="connsiteY1" fmla="*/ 0 h 6891290"/>
                <a:gd name="connsiteX2" fmla="*/ 4753620 w 4753620"/>
                <a:gd name="connsiteY2" fmla="*/ 6885669 h 6891290"/>
                <a:gd name="connsiteX3" fmla="*/ 4742395 w 4753620"/>
                <a:gd name="connsiteY3" fmla="*/ 6891290 h 6891290"/>
                <a:gd name="connsiteX4" fmla="*/ 3051295 w 4753620"/>
                <a:gd name="connsiteY4" fmla="*/ 6891290 h 6891290"/>
                <a:gd name="connsiteX5" fmla="*/ 2958242 w 4753620"/>
                <a:gd name="connsiteY5" fmla="*/ 6835021 h 6891290"/>
                <a:gd name="connsiteX6" fmla="*/ 2230025 w 4753620"/>
                <a:gd name="connsiteY6" fmla="*/ 5471777 h 6891290"/>
                <a:gd name="connsiteX7" fmla="*/ 2391955 w 4753620"/>
                <a:gd name="connsiteY7" fmla="*/ 4765932 h 6891290"/>
                <a:gd name="connsiteX8" fmla="*/ 2567136 w 4753620"/>
                <a:gd name="connsiteY8" fmla="*/ 4487327 h 6891290"/>
                <a:gd name="connsiteX9" fmla="*/ 2565116 w 4753620"/>
                <a:gd name="connsiteY9" fmla="*/ 4486570 h 6891290"/>
                <a:gd name="connsiteX10" fmla="*/ 2579631 w 4753620"/>
                <a:gd name="connsiteY10" fmla="*/ 4462995 h 6891290"/>
                <a:gd name="connsiteX11" fmla="*/ 2582533 w 4753620"/>
                <a:gd name="connsiteY11" fmla="*/ 4458962 h 6891290"/>
                <a:gd name="connsiteX12" fmla="*/ 2582533 w 4753620"/>
                <a:gd name="connsiteY12" fmla="*/ 4457575 h 6891290"/>
                <a:gd name="connsiteX13" fmla="*/ 2621028 w 4753620"/>
                <a:gd name="connsiteY13" fmla="*/ 4303648 h 6891290"/>
                <a:gd name="connsiteX14" fmla="*/ 2278112 w 4753620"/>
                <a:gd name="connsiteY14" fmla="*/ 3962387 h 6891290"/>
                <a:gd name="connsiteX15" fmla="*/ 1647561 w 4753620"/>
                <a:gd name="connsiteY15" fmla="*/ 3966169 h 6891290"/>
                <a:gd name="connsiteX16" fmla="*/ 1646047 w 4753620"/>
                <a:gd name="connsiteY16" fmla="*/ 3965412 h 6891290"/>
                <a:gd name="connsiteX17" fmla="*/ 0 w 4753620"/>
                <a:gd name="connsiteY17" fmla="*/ 2312433 h 6891290"/>
                <a:gd name="connsiteX18" fmla="*/ 1661571 w 4753620"/>
                <a:gd name="connsiteY18" fmla="*/ 658570 h 6891290"/>
                <a:gd name="connsiteX19" fmla="*/ 2821199 w 4753620"/>
                <a:gd name="connsiteY19" fmla="*/ 1129175 h 6891290"/>
                <a:gd name="connsiteX20" fmla="*/ 3103154 w 4753620"/>
                <a:gd name="connsiteY20" fmla="*/ 1386350 h 6891290"/>
                <a:gd name="connsiteX21" fmla="*/ 3904848 w 4753620"/>
                <a:gd name="connsiteY21" fmla="*/ 1559061 h 6891290"/>
                <a:gd name="connsiteX22" fmla="*/ 4062612 w 4753620"/>
                <a:gd name="connsiteY22" fmla="*/ 1142160 h 6891290"/>
                <a:gd name="connsiteX23" fmla="*/ 3937032 w 4753620"/>
                <a:gd name="connsiteY23" fmla="*/ 960877 h 6891290"/>
                <a:gd name="connsiteX24" fmla="*/ 3749229 w 4753620"/>
                <a:gd name="connsiteY24" fmla="*/ 775560 h 6891290"/>
                <a:gd name="connsiteX25" fmla="*/ 3749860 w 4753620"/>
                <a:gd name="connsiteY25" fmla="*/ 774803 h 6891290"/>
                <a:gd name="connsiteX26" fmla="*/ 3492895 w 4753620"/>
                <a:gd name="connsiteY26" fmla="*/ 339371 h 6891290"/>
                <a:gd name="connsiteX27" fmla="*/ 3464371 w 4753620"/>
                <a:gd name="connsiteY27" fmla="*/ 201833 h 6891290"/>
                <a:gd name="connsiteX28" fmla="*/ 3453896 w 4753620"/>
                <a:gd name="connsiteY28" fmla="*/ 64547 h 68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3620" h="6891290">
                  <a:moveTo>
                    <a:pt x="3458939" y="0"/>
                  </a:moveTo>
                  <a:lnTo>
                    <a:pt x="4753620" y="0"/>
                  </a:lnTo>
                  <a:lnTo>
                    <a:pt x="4753620" y="6885669"/>
                  </a:lnTo>
                  <a:lnTo>
                    <a:pt x="4742395" y="6891290"/>
                  </a:lnTo>
                  <a:lnTo>
                    <a:pt x="3051295" y="6891290"/>
                  </a:lnTo>
                  <a:lnTo>
                    <a:pt x="2958242" y="6835021"/>
                  </a:lnTo>
                  <a:cubicBezTo>
                    <a:pt x="2518881" y="6539568"/>
                    <a:pt x="2230025" y="6039233"/>
                    <a:pt x="2230025" y="5471777"/>
                  </a:cubicBezTo>
                  <a:cubicBezTo>
                    <a:pt x="2230025" y="5218636"/>
                    <a:pt x="2288714" y="4979741"/>
                    <a:pt x="2391955" y="4765932"/>
                  </a:cubicBezTo>
                  <a:lnTo>
                    <a:pt x="2567136" y="4487327"/>
                  </a:lnTo>
                  <a:lnTo>
                    <a:pt x="2565116" y="4486570"/>
                  </a:lnTo>
                  <a:cubicBezTo>
                    <a:pt x="2569912" y="4478754"/>
                    <a:pt x="2575214" y="4471190"/>
                    <a:pt x="2579631" y="4462995"/>
                  </a:cubicBezTo>
                  <a:cubicBezTo>
                    <a:pt x="2580641" y="4461735"/>
                    <a:pt x="2581524" y="4460222"/>
                    <a:pt x="2582533" y="4458962"/>
                  </a:cubicBezTo>
                  <a:lnTo>
                    <a:pt x="2582533" y="4457575"/>
                  </a:lnTo>
                  <a:cubicBezTo>
                    <a:pt x="2606387" y="4411182"/>
                    <a:pt x="2621028" y="4359369"/>
                    <a:pt x="2621028" y="4303648"/>
                  </a:cubicBezTo>
                  <a:cubicBezTo>
                    <a:pt x="2621028" y="4115179"/>
                    <a:pt x="2467429" y="3962387"/>
                    <a:pt x="2278112" y="3962387"/>
                  </a:cubicBezTo>
                  <a:lnTo>
                    <a:pt x="1647561" y="3966169"/>
                  </a:lnTo>
                  <a:cubicBezTo>
                    <a:pt x="1647056" y="3965917"/>
                    <a:pt x="1646551" y="3965665"/>
                    <a:pt x="1646047" y="3965412"/>
                  </a:cubicBezTo>
                  <a:cubicBezTo>
                    <a:pt x="735685" y="3957092"/>
                    <a:pt x="0" y="3225908"/>
                    <a:pt x="0" y="2312433"/>
                  </a:cubicBezTo>
                  <a:cubicBezTo>
                    <a:pt x="0" y="1398957"/>
                    <a:pt x="743889" y="658570"/>
                    <a:pt x="1661571" y="658570"/>
                  </a:cubicBezTo>
                  <a:cubicBezTo>
                    <a:pt x="2113028" y="658570"/>
                    <a:pt x="2521826" y="838341"/>
                    <a:pt x="2821199" y="1129175"/>
                  </a:cubicBezTo>
                  <a:cubicBezTo>
                    <a:pt x="2958264" y="1247173"/>
                    <a:pt x="3001176" y="1303399"/>
                    <a:pt x="3103154" y="1386350"/>
                  </a:cubicBezTo>
                  <a:cubicBezTo>
                    <a:pt x="3246531" y="1505357"/>
                    <a:pt x="3619989" y="1705928"/>
                    <a:pt x="3904848" y="1559061"/>
                  </a:cubicBezTo>
                  <a:cubicBezTo>
                    <a:pt x="4050874" y="1483674"/>
                    <a:pt x="4099339" y="1299869"/>
                    <a:pt x="4062612" y="1142160"/>
                  </a:cubicBezTo>
                  <a:cubicBezTo>
                    <a:pt x="4051001" y="1104466"/>
                    <a:pt x="4020205" y="1036013"/>
                    <a:pt x="3937032" y="960877"/>
                  </a:cubicBezTo>
                  <a:lnTo>
                    <a:pt x="3749229" y="775560"/>
                  </a:lnTo>
                  <a:lnTo>
                    <a:pt x="3749860" y="774803"/>
                  </a:lnTo>
                  <a:cubicBezTo>
                    <a:pt x="3630465" y="655041"/>
                    <a:pt x="3540224" y="506535"/>
                    <a:pt x="3492895" y="339371"/>
                  </a:cubicBezTo>
                  <a:cubicBezTo>
                    <a:pt x="3475983" y="291340"/>
                    <a:pt x="3468158" y="247469"/>
                    <a:pt x="3464371" y="201833"/>
                  </a:cubicBezTo>
                  <a:cubicBezTo>
                    <a:pt x="3458186" y="156827"/>
                    <a:pt x="3453896" y="111191"/>
                    <a:pt x="3453896" y="64547"/>
                  </a:cubicBezTo>
                  <a:close/>
                </a:path>
              </a:pathLst>
            </a:custGeom>
            <a:solidFill>
              <a:srgbClr val="B7D89B"/>
            </a:solidFill>
            <a:ln w="12621" cap="flat">
              <a:noFill/>
              <a:prstDash val="solid"/>
              <a:miter/>
            </a:ln>
          </p:spPr>
          <p:txBody>
            <a:bodyPr rtlCol="0" anchor="ctr"/>
            <a:lstStyle/>
            <a:p>
              <a:endParaRPr lang="nb-NO"/>
            </a:p>
          </p:txBody>
        </p:sp>
        <p:sp>
          <p:nvSpPr>
            <p:cNvPr id="23" name="Frihåndsform: figur 22">
              <a:extLst>
                <a:ext uri="{FF2B5EF4-FFF2-40B4-BE49-F238E27FC236}">
                  <a16:creationId xmlns:a16="http://schemas.microsoft.com/office/drawing/2014/main" id="{5DD2DE89-07F5-1BDB-95EB-C0CF104836EC}"/>
                </a:ext>
              </a:extLst>
            </p:cNvPr>
            <p:cNvSpPr>
              <a:spLocks noGrp="1" noRot="1" noMove="1" noResize="1" noEditPoints="1" noAdjustHandles="1" noChangeArrowheads="1" noChangeShapeType="1"/>
            </p:cNvSpPr>
            <p:nvPr userDrawn="1"/>
          </p:nvSpPr>
          <p:spPr>
            <a:xfrm>
              <a:off x="2931296" y="3951796"/>
              <a:ext cx="4915250" cy="2939494"/>
            </a:xfrm>
            <a:custGeom>
              <a:avLst/>
              <a:gdLst>
                <a:gd name="connsiteX0" fmla="*/ 3966902 w 4915250"/>
                <a:gd name="connsiteY0" fmla="*/ 0 h 2939494"/>
                <a:gd name="connsiteX1" fmla="*/ 4770867 w 4915250"/>
                <a:gd name="connsiteY1" fmla="*/ 803042 h 2939494"/>
                <a:gd name="connsiteX2" fmla="*/ 4417980 w 4915250"/>
                <a:gd name="connsiteY2" fmla="*/ 1467663 h 2939494"/>
                <a:gd name="connsiteX3" fmla="*/ 4141199 w 4915250"/>
                <a:gd name="connsiteY3" fmla="*/ 1659787 h 2939494"/>
                <a:gd name="connsiteX4" fmla="*/ 4162151 w 4915250"/>
                <a:gd name="connsiteY4" fmla="*/ 2131905 h 2939494"/>
                <a:gd name="connsiteX5" fmla="*/ 4476038 w 4915250"/>
                <a:gd name="connsiteY5" fmla="*/ 2434716 h 2939494"/>
                <a:gd name="connsiteX6" fmla="*/ 4550502 w 4915250"/>
                <a:gd name="connsiteY6" fmla="*/ 2498884 h 2939494"/>
                <a:gd name="connsiteX7" fmla="*/ 4872799 w 4915250"/>
                <a:gd name="connsiteY7" fmla="*/ 2849490 h 2939494"/>
                <a:gd name="connsiteX8" fmla="*/ 4915250 w 4915250"/>
                <a:gd name="connsiteY8" fmla="*/ 2939494 h 2939494"/>
                <a:gd name="connsiteX9" fmla="*/ 161411 w 4915250"/>
                <a:gd name="connsiteY9" fmla="*/ 2939494 h 2939494"/>
                <a:gd name="connsiteX10" fmla="*/ 196469 w 4915250"/>
                <a:gd name="connsiteY10" fmla="*/ 2856991 h 2939494"/>
                <a:gd name="connsiteX11" fmla="*/ 376320 w 4915250"/>
                <a:gd name="connsiteY11" fmla="*/ 2669326 h 2939494"/>
                <a:gd name="connsiteX12" fmla="*/ 715449 w 4915250"/>
                <a:gd name="connsiteY12" fmla="*/ 2482495 h 2939494"/>
                <a:gd name="connsiteX13" fmla="*/ 995764 w 4915250"/>
                <a:gd name="connsiteY13" fmla="*/ 2076562 h 2939494"/>
                <a:gd name="connsiteX14" fmla="*/ 995385 w 4915250"/>
                <a:gd name="connsiteY14" fmla="*/ 2076562 h 2939494"/>
                <a:gd name="connsiteX15" fmla="*/ 529919 w 4915250"/>
                <a:gd name="connsiteY15" fmla="*/ 1755976 h 2939494"/>
                <a:gd name="connsiteX16" fmla="*/ 337 w 4915250"/>
                <a:gd name="connsiteY16" fmla="*/ 1066646 h 2939494"/>
                <a:gd name="connsiteX17" fmla="*/ 250866 w 4915250"/>
                <a:gd name="connsiteY17" fmla="*/ 464554 h 2939494"/>
                <a:gd name="connsiteX18" fmla="*/ 502026 w 4915250"/>
                <a:gd name="connsiteY18" fmla="*/ 256923 h 2939494"/>
                <a:gd name="connsiteX19" fmla="*/ 802283 w 4915250"/>
                <a:gd name="connsiteY19" fmla="*/ 133378 h 2939494"/>
                <a:gd name="connsiteX20" fmla="*/ 910446 w 4915250"/>
                <a:gd name="connsiteY20" fmla="*/ 112955 h 2939494"/>
                <a:gd name="connsiteX21" fmla="*/ 1139897 w 4915250"/>
                <a:gd name="connsiteY21" fmla="*/ 88751 h 2939494"/>
                <a:gd name="connsiteX22" fmla="*/ 2007347 w 4915250"/>
                <a:gd name="connsiteY22" fmla="*/ 568811 h 2939494"/>
                <a:gd name="connsiteX23" fmla="*/ 2215217 w 4915250"/>
                <a:gd name="connsiteY23" fmla="*/ 762070 h 2939494"/>
                <a:gd name="connsiteX24" fmla="*/ 3354651 w 4915250"/>
                <a:gd name="connsiteY24" fmla="*/ 287935 h 2939494"/>
                <a:gd name="connsiteX25" fmla="*/ 3966902 w 4915250"/>
                <a:gd name="connsiteY25" fmla="*/ 0 h 293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15250" h="2939494">
                  <a:moveTo>
                    <a:pt x="3966902" y="0"/>
                  </a:moveTo>
                  <a:cubicBezTo>
                    <a:pt x="4410913" y="0"/>
                    <a:pt x="4770867" y="359541"/>
                    <a:pt x="4770867" y="803042"/>
                  </a:cubicBezTo>
                  <a:cubicBezTo>
                    <a:pt x="4770867" y="1079505"/>
                    <a:pt x="4718995" y="1275033"/>
                    <a:pt x="4417980" y="1467663"/>
                  </a:cubicBezTo>
                  <a:cubicBezTo>
                    <a:pt x="4352350" y="1509643"/>
                    <a:pt x="4205189" y="1598015"/>
                    <a:pt x="4141199" y="1659787"/>
                  </a:cubicBezTo>
                  <a:cubicBezTo>
                    <a:pt x="4015745" y="1780937"/>
                    <a:pt x="4044900" y="2012394"/>
                    <a:pt x="4162151" y="2131905"/>
                  </a:cubicBezTo>
                  <a:cubicBezTo>
                    <a:pt x="4266527" y="2238305"/>
                    <a:pt x="4370525" y="2340167"/>
                    <a:pt x="4476038" y="2434716"/>
                  </a:cubicBezTo>
                  <a:cubicBezTo>
                    <a:pt x="4499891" y="2456147"/>
                    <a:pt x="4525134" y="2477452"/>
                    <a:pt x="4550502" y="2498884"/>
                  </a:cubicBezTo>
                  <a:cubicBezTo>
                    <a:pt x="4684223" y="2587824"/>
                    <a:pt x="4795226" y="2708217"/>
                    <a:pt x="4872799" y="2849490"/>
                  </a:cubicBezTo>
                  <a:lnTo>
                    <a:pt x="4915250" y="2939494"/>
                  </a:lnTo>
                  <a:lnTo>
                    <a:pt x="161411" y="2939494"/>
                  </a:lnTo>
                  <a:lnTo>
                    <a:pt x="196469" y="2856991"/>
                  </a:lnTo>
                  <a:cubicBezTo>
                    <a:pt x="239539" y="2783226"/>
                    <a:pt x="301351" y="2719122"/>
                    <a:pt x="376320" y="2669326"/>
                  </a:cubicBezTo>
                  <a:lnTo>
                    <a:pt x="715449" y="2482495"/>
                  </a:lnTo>
                  <a:cubicBezTo>
                    <a:pt x="1012929" y="2343318"/>
                    <a:pt x="995764" y="2076562"/>
                    <a:pt x="995764" y="2076562"/>
                  </a:cubicBezTo>
                  <a:lnTo>
                    <a:pt x="995385" y="2076562"/>
                  </a:lnTo>
                  <a:cubicBezTo>
                    <a:pt x="931144" y="1723955"/>
                    <a:pt x="529919" y="1755976"/>
                    <a:pt x="529919" y="1755976"/>
                  </a:cubicBezTo>
                  <a:cubicBezTo>
                    <a:pt x="-31721" y="1787996"/>
                    <a:pt x="337" y="1066646"/>
                    <a:pt x="337" y="1066646"/>
                  </a:cubicBezTo>
                  <a:cubicBezTo>
                    <a:pt x="337" y="831407"/>
                    <a:pt x="96131" y="618481"/>
                    <a:pt x="250866" y="464554"/>
                  </a:cubicBezTo>
                  <a:cubicBezTo>
                    <a:pt x="325457" y="377064"/>
                    <a:pt x="411532" y="307223"/>
                    <a:pt x="502026" y="256923"/>
                  </a:cubicBezTo>
                  <a:cubicBezTo>
                    <a:pt x="589112" y="203219"/>
                    <a:pt x="690586" y="160356"/>
                    <a:pt x="802283" y="133378"/>
                  </a:cubicBezTo>
                  <a:cubicBezTo>
                    <a:pt x="838505" y="124553"/>
                    <a:pt x="874728" y="117872"/>
                    <a:pt x="910446" y="112955"/>
                  </a:cubicBezTo>
                  <a:cubicBezTo>
                    <a:pt x="984027" y="97449"/>
                    <a:pt x="1060637" y="88751"/>
                    <a:pt x="1139897" y="88751"/>
                  </a:cubicBezTo>
                  <a:cubicBezTo>
                    <a:pt x="1527744" y="88751"/>
                    <a:pt x="1860942" y="286296"/>
                    <a:pt x="2007347" y="568811"/>
                  </a:cubicBezTo>
                  <a:cubicBezTo>
                    <a:pt x="2086860" y="697902"/>
                    <a:pt x="2152490" y="731436"/>
                    <a:pt x="2215217" y="762070"/>
                  </a:cubicBezTo>
                  <a:cubicBezTo>
                    <a:pt x="2641306" y="969575"/>
                    <a:pt x="3017667" y="569693"/>
                    <a:pt x="3354651" y="287935"/>
                  </a:cubicBezTo>
                  <a:cubicBezTo>
                    <a:pt x="3530085" y="141320"/>
                    <a:pt x="3720159" y="0"/>
                    <a:pt x="3966902" y="0"/>
                  </a:cubicBezTo>
                  <a:close/>
                </a:path>
              </a:pathLst>
            </a:custGeom>
            <a:solidFill>
              <a:srgbClr val="B7D89B"/>
            </a:solidFill>
            <a:ln w="12621" cap="flat">
              <a:noFill/>
              <a:prstDash val="solid"/>
              <a:miter/>
            </a:ln>
          </p:spPr>
          <p:txBody>
            <a:bodyPr rtlCol="0" anchor="ctr"/>
            <a:lstStyle/>
            <a:p>
              <a:endParaRPr lang="nb-NO"/>
            </a:p>
          </p:txBody>
        </p:sp>
        <p:sp>
          <p:nvSpPr>
            <p:cNvPr id="17" name="Frihåndsform: figur 16">
              <a:extLst>
                <a:ext uri="{FF2B5EF4-FFF2-40B4-BE49-F238E27FC236}">
                  <a16:creationId xmlns:a16="http://schemas.microsoft.com/office/drawing/2014/main" id="{3BFDF461-0D89-CACE-1DF2-359A268A0B29}"/>
                </a:ext>
              </a:extLst>
            </p:cNvPr>
            <p:cNvSpPr>
              <a:spLocks noGrp="1" noRot="1" noMove="1" noResize="1" noEditPoints="1" noAdjustHandles="1" noChangeArrowheads="1" noChangeShapeType="1"/>
            </p:cNvSpPr>
            <p:nvPr/>
          </p:nvSpPr>
          <p:spPr>
            <a:xfrm>
              <a:off x="3406485" y="-8077"/>
              <a:ext cx="4019654" cy="1239999"/>
            </a:xfrm>
            <a:custGeom>
              <a:avLst/>
              <a:gdLst>
                <a:gd name="connsiteX0" fmla="*/ 0 w 4019654"/>
                <a:gd name="connsiteY0" fmla="*/ 0 h 1239999"/>
                <a:gd name="connsiteX1" fmla="*/ 3916905 w 4019654"/>
                <a:gd name="connsiteY1" fmla="*/ 0 h 1239999"/>
                <a:gd name="connsiteX2" fmla="*/ 3919074 w 4019654"/>
                <a:gd name="connsiteY2" fmla="*/ 3111 h 1239999"/>
                <a:gd name="connsiteX3" fmla="*/ 4019654 w 4019654"/>
                <a:gd name="connsiteY3" fmla="*/ 389051 h 1239999"/>
                <a:gd name="connsiteX4" fmla="*/ 3403618 w 4019654"/>
                <a:gd name="connsiteY4" fmla="*/ 1094895 h 1239999"/>
                <a:gd name="connsiteX5" fmla="*/ 2913918 w 4019654"/>
                <a:gd name="connsiteY5" fmla="*/ 816037 h 1239999"/>
                <a:gd name="connsiteX6" fmla="*/ 2702767 w 4019654"/>
                <a:gd name="connsiteY6" fmla="*/ 433678 h 1239999"/>
                <a:gd name="connsiteX7" fmla="*/ 2243989 w 4019654"/>
                <a:gd name="connsiteY7" fmla="*/ 117630 h 1239999"/>
                <a:gd name="connsiteX8" fmla="*/ 2244241 w 4019654"/>
                <a:gd name="connsiteY8" fmla="*/ 117630 h 1239999"/>
                <a:gd name="connsiteX9" fmla="*/ 1881889 w 4019654"/>
                <a:gd name="connsiteY9" fmla="*/ 642444 h 1239999"/>
                <a:gd name="connsiteX10" fmla="*/ 1102787 w 4019654"/>
                <a:gd name="connsiteY10" fmla="*/ 1239619 h 1239999"/>
                <a:gd name="connsiteX11" fmla="*/ 422257 w 4019654"/>
                <a:gd name="connsiteY11" fmla="*/ 957105 h 1239999"/>
                <a:gd name="connsiteX12" fmla="*/ 187630 w 4019654"/>
                <a:gd name="connsiteY12" fmla="*/ 673960 h 1239999"/>
                <a:gd name="connsiteX13" fmla="*/ 47915 w 4019654"/>
                <a:gd name="connsiteY13" fmla="*/ 335473 h 1239999"/>
                <a:gd name="connsiteX14" fmla="*/ 24944 w 4019654"/>
                <a:gd name="connsiteY14" fmla="*/ 213441 h 1239999"/>
                <a:gd name="connsiteX15" fmla="*/ 4671 w 4019654"/>
                <a:gd name="connsiteY15" fmla="*/ 86508 h 1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9654" h="1239999">
                  <a:moveTo>
                    <a:pt x="0" y="0"/>
                  </a:moveTo>
                  <a:lnTo>
                    <a:pt x="3916905" y="0"/>
                  </a:lnTo>
                  <a:lnTo>
                    <a:pt x="3919074" y="3111"/>
                  </a:lnTo>
                  <a:cubicBezTo>
                    <a:pt x="3982596" y="113959"/>
                    <a:pt x="4019654" y="246470"/>
                    <a:pt x="4019654" y="389051"/>
                  </a:cubicBezTo>
                  <a:cubicBezTo>
                    <a:pt x="4019654" y="778847"/>
                    <a:pt x="3743882" y="1094895"/>
                    <a:pt x="3403618" y="1094895"/>
                  </a:cubicBezTo>
                  <a:cubicBezTo>
                    <a:pt x="3203699" y="1094895"/>
                    <a:pt x="3026498" y="985218"/>
                    <a:pt x="2913918" y="816037"/>
                  </a:cubicBezTo>
                  <a:lnTo>
                    <a:pt x="2702767" y="433678"/>
                  </a:lnTo>
                  <a:cubicBezTo>
                    <a:pt x="2545507" y="98216"/>
                    <a:pt x="2243989" y="117630"/>
                    <a:pt x="2243989" y="117630"/>
                  </a:cubicBezTo>
                  <a:lnTo>
                    <a:pt x="2244241" y="117630"/>
                  </a:lnTo>
                  <a:cubicBezTo>
                    <a:pt x="1845667" y="189992"/>
                    <a:pt x="1881889" y="642444"/>
                    <a:pt x="1881889" y="642444"/>
                  </a:cubicBezTo>
                  <a:cubicBezTo>
                    <a:pt x="1918112" y="1275800"/>
                    <a:pt x="1102787" y="1239619"/>
                    <a:pt x="1102787" y="1239619"/>
                  </a:cubicBezTo>
                  <a:cubicBezTo>
                    <a:pt x="836861" y="1239619"/>
                    <a:pt x="596176" y="1131581"/>
                    <a:pt x="422257" y="957105"/>
                  </a:cubicBezTo>
                  <a:cubicBezTo>
                    <a:pt x="323307" y="873019"/>
                    <a:pt x="244551" y="775948"/>
                    <a:pt x="187630" y="673960"/>
                  </a:cubicBezTo>
                  <a:cubicBezTo>
                    <a:pt x="126797" y="575881"/>
                    <a:pt x="78331" y="461413"/>
                    <a:pt x="47915" y="335473"/>
                  </a:cubicBezTo>
                  <a:cubicBezTo>
                    <a:pt x="38070" y="294501"/>
                    <a:pt x="30497" y="253782"/>
                    <a:pt x="24944" y="213441"/>
                  </a:cubicBezTo>
                  <a:cubicBezTo>
                    <a:pt x="16172" y="172028"/>
                    <a:pt x="9325" y="129670"/>
                    <a:pt x="4671" y="86508"/>
                  </a:cubicBezTo>
                  <a:close/>
                </a:path>
              </a:pathLst>
            </a:custGeom>
            <a:solidFill>
              <a:srgbClr val="B7D89B"/>
            </a:solidFill>
            <a:ln w="12621" cap="flat">
              <a:noFill/>
              <a:prstDash val="solid"/>
              <a:miter/>
            </a:ln>
          </p:spPr>
          <p:txBody>
            <a:bodyPr rtlCol="0" anchor="ctr"/>
            <a:lstStyle/>
            <a:p>
              <a:endParaRPr lang="nb-NO"/>
            </a:p>
          </p:txBody>
        </p:sp>
      </p:grpSp>
      <p:sp>
        <p:nvSpPr>
          <p:cNvPr id="2" name="Tittel 1">
            <a:extLst>
              <a:ext uri="{FF2B5EF4-FFF2-40B4-BE49-F238E27FC236}">
                <a16:creationId xmlns:a16="http://schemas.microsoft.com/office/drawing/2014/main" id="{499BFB41-2B02-89F0-21EC-0195163D5C72}"/>
              </a:ext>
            </a:extLst>
          </p:cNvPr>
          <p:cNvSpPr>
            <a:spLocks noGrp="1"/>
          </p:cNvSpPr>
          <p:nvPr>
            <p:ph type="title"/>
          </p:nvPr>
        </p:nvSpPr>
        <p:spPr>
          <a:xfrm>
            <a:off x="545485" y="1709738"/>
            <a:ext cx="6807816" cy="2243137"/>
          </a:xfrm>
        </p:spPr>
        <p:txBody>
          <a:bodyPr anchor="t" anchorCtr="0">
            <a:noAutofit/>
          </a:bodyPr>
          <a:lstStyle>
            <a:lvl1pPr>
              <a:lnSpc>
                <a:spcPct val="100000"/>
              </a:lnSpc>
              <a:defRPr sz="3500" baseline="0">
                <a:solidFill>
                  <a:schemeClr val="tx2"/>
                </a:solidFill>
                <a:latin typeface="+mn-lt"/>
              </a:defRPr>
            </a:lvl1pPr>
          </a:lstStyle>
          <a:p>
            <a:r>
              <a:rPr lang="nb-NO"/>
              <a:t>Klikk for å redigere tittelstil</a:t>
            </a:r>
            <a:endParaRPr lang="nb-NO" dirty="0"/>
          </a:p>
        </p:txBody>
      </p:sp>
      <p:sp>
        <p:nvSpPr>
          <p:cNvPr id="5" name="Plassholder for bunntekst 4">
            <a:extLst>
              <a:ext uri="{FF2B5EF4-FFF2-40B4-BE49-F238E27FC236}">
                <a16:creationId xmlns:a16="http://schemas.microsoft.com/office/drawing/2014/main" id="{9B715D2A-CBBD-D5E9-3453-2B5E21C90E5D}"/>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0CC53508-45F5-FD67-843B-07A3977F6A5D}"/>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3619069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eloverskrift B">
    <p:bg>
      <p:bgPr>
        <a:solidFill>
          <a:schemeClr val="accent2"/>
        </a:solidFill>
        <a:effectLst/>
      </p:bgPr>
    </p:bg>
    <p:spTree>
      <p:nvGrpSpPr>
        <p:cNvPr id="1" name=""/>
        <p:cNvGrpSpPr/>
        <p:nvPr/>
      </p:nvGrpSpPr>
      <p:grpSpPr>
        <a:xfrm>
          <a:off x="0" y="0"/>
          <a:ext cx="0" cy="0"/>
          <a:chOff x="0" y="0"/>
          <a:chExt cx="0" cy="0"/>
        </a:xfrm>
      </p:grpSpPr>
      <p:grpSp>
        <p:nvGrpSpPr>
          <p:cNvPr id="22" name="Grafikk">
            <a:extLst>
              <a:ext uri="{FF2B5EF4-FFF2-40B4-BE49-F238E27FC236}">
                <a16:creationId xmlns:a16="http://schemas.microsoft.com/office/drawing/2014/main" id="{9BE1106E-406D-D86F-9E83-D144BCF14A6C}"/>
              </a:ext>
              <a:ext uri="{C183D7F6-B498-43B3-948B-1728B52AA6E4}">
                <adec:decorative xmlns:adec="http://schemas.microsoft.com/office/drawing/2017/decorative" val="1"/>
              </a:ext>
            </a:extLst>
          </p:cNvPr>
          <p:cNvGrpSpPr>
            <a:grpSpLocks noGrp="1" noUngrp="1" noRot="1" noMove="1" noResize="1"/>
          </p:cNvGrpSpPr>
          <p:nvPr userDrawn="1"/>
        </p:nvGrpSpPr>
        <p:grpSpPr>
          <a:xfrm>
            <a:off x="2536718" y="0"/>
            <a:ext cx="9655282" cy="6858000"/>
            <a:chOff x="2536718" y="0"/>
            <a:chExt cx="9655282" cy="6858000"/>
          </a:xfrm>
        </p:grpSpPr>
        <p:sp>
          <p:nvSpPr>
            <p:cNvPr id="12" name="Frihåndsform: figur 11">
              <a:extLst>
                <a:ext uri="{FF2B5EF4-FFF2-40B4-BE49-F238E27FC236}">
                  <a16:creationId xmlns:a16="http://schemas.microsoft.com/office/drawing/2014/main" id="{EB87FB77-B461-BA7A-E2C7-126103CA6619}"/>
                </a:ext>
              </a:extLst>
            </p:cNvPr>
            <p:cNvSpPr>
              <a:spLocks noGrp="1" noRot="1" noMove="1" noResize="1" noEditPoints="1" noAdjustHandles="1" noChangeArrowheads="1" noChangeShapeType="1"/>
            </p:cNvSpPr>
            <p:nvPr/>
          </p:nvSpPr>
          <p:spPr>
            <a:xfrm>
              <a:off x="2536718" y="3018656"/>
              <a:ext cx="6167435" cy="3826966"/>
            </a:xfrm>
            <a:custGeom>
              <a:avLst/>
              <a:gdLst>
                <a:gd name="connsiteX0" fmla="*/ 309975 w 6167435"/>
                <a:gd name="connsiteY0" fmla="*/ 3826714 h 3826966"/>
                <a:gd name="connsiteX1" fmla="*/ 6042234 w 6167435"/>
                <a:gd name="connsiteY1" fmla="*/ 3826714 h 3826966"/>
                <a:gd name="connsiteX2" fmla="*/ 6167436 w 6167435"/>
                <a:gd name="connsiteY2" fmla="*/ 3405383 h 3826966"/>
                <a:gd name="connsiteX3" fmla="*/ 6167057 w 6167435"/>
                <a:gd name="connsiteY3" fmla="*/ 3398310 h 3826966"/>
                <a:gd name="connsiteX4" fmla="*/ 6167436 w 6167435"/>
                <a:gd name="connsiteY4" fmla="*/ 3389469 h 3826966"/>
                <a:gd name="connsiteX5" fmla="*/ 5627883 w 6167435"/>
                <a:gd name="connsiteY5" fmla="*/ 2667926 h 3826966"/>
                <a:gd name="connsiteX6" fmla="*/ 5394266 w 6167435"/>
                <a:gd name="connsiteY6" fmla="*/ 2631805 h 3826966"/>
                <a:gd name="connsiteX7" fmla="*/ 5289258 w 6167435"/>
                <a:gd name="connsiteY7" fmla="*/ 2639762 h 3826966"/>
                <a:gd name="connsiteX8" fmla="*/ 5184124 w 6167435"/>
                <a:gd name="connsiteY8" fmla="*/ 2661485 h 3826966"/>
                <a:gd name="connsiteX9" fmla="*/ 4851053 w 6167435"/>
                <a:gd name="connsiteY9" fmla="*/ 2857247 h 3826966"/>
                <a:gd name="connsiteX10" fmla="*/ 4850548 w 6167435"/>
                <a:gd name="connsiteY10" fmla="*/ 2856743 h 3826966"/>
                <a:gd name="connsiteX11" fmla="*/ 4708813 w 6167435"/>
                <a:gd name="connsiteY11" fmla="*/ 2999838 h 3826966"/>
                <a:gd name="connsiteX12" fmla="*/ 4570107 w 6167435"/>
                <a:gd name="connsiteY12" fmla="*/ 3095572 h 3826966"/>
                <a:gd name="connsiteX13" fmla="*/ 4251171 w 6167435"/>
                <a:gd name="connsiteY13" fmla="*/ 2975337 h 3826966"/>
                <a:gd name="connsiteX14" fmla="*/ 4383189 w 6167435"/>
                <a:gd name="connsiteY14" fmla="*/ 2364431 h 3826966"/>
                <a:gd name="connsiteX15" fmla="*/ 4579951 w 6167435"/>
                <a:gd name="connsiteY15" fmla="*/ 2149598 h 3826966"/>
                <a:gd name="connsiteX16" fmla="*/ 4939906 w 6167435"/>
                <a:gd name="connsiteY16" fmla="*/ 1266015 h 3826966"/>
                <a:gd name="connsiteX17" fmla="*/ 3674765 w 6167435"/>
                <a:gd name="connsiteY17" fmla="*/ 0 h 3826966"/>
                <a:gd name="connsiteX18" fmla="*/ 2410129 w 6167435"/>
                <a:gd name="connsiteY18" fmla="*/ 1254269 h 3826966"/>
                <a:gd name="connsiteX19" fmla="*/ 2409498 w 6167435"/>
                <a:gd name="connsiteY19" fmla="*/ 1255406 h 3826966"/>
                <a:gd name="connsiteX20" fmla="*/ 2412401 w 6167435"/>
                <a:gd name="connsiteY20" fmla="*/ 1735845 h 3826966"/>
                <a:gd name="connsiteX21" fmla="*/ 2151270 w 6167435"/>
                <a:gd name="connsiteY21" fmla="*/ 1997156 h 3826966"/>
                <a:gd name="connsiteX22" fmla="*/ 2033514 w 6167435"/>
                <a:gd name="connsiteY22" fmla="*/ 1967855 h 3826966"/>
                <a:gd name="connsiteX23" fmla="*/ 2032505 w 6167435"/>
                <a:gd name="connsiteY23" fmla="*/ 1967855 h 3826966"/>
                <a:gd name="connsiteX24" fmla="*/ 2029350 w 6167435"/>
                <a:gd name="connsiteY24" fmla="*/ 1965581 h 3826966"/>
                <a:gd name="connsiteX25" fmla="*/ 2011427 w 6167435"/>
                <a:gd name="connsiteY25" fmla="*/ 1954593 h 3826966"/>
                <a:gd name="connsiteX26" fmla="*/ 2010796 w 6167435"/>
                <a:gd name="connsiteY26" fmla="*/ 1956109 h 3826966"/>
                <a:gd name="connsiteX27" fmla="*/ 1797626 w 6167435"/>
                <a:gd name="connsiteY27" fmla="*/ 1822738 h 3826966"/>
                <a:gd name="connsiteX28" fmla="*/ 1257695 w 6167435"/>
                <a:gd name="connsiteY28" fmla="*/ 1699344 h 3826966"/>
                <a:gd name="connsiteX29" fmla="*/ 0 w 6167435"/>
                <a:gd name="connsiteY29" fmla="*/ 2957907 h 3826966"/>
                <a:gd name="connsiteX30" fmla="*/ 99076 w 6167435"/>
                <a:gd name="connsiteY30" fmla="*/ 3448198 h 3826966"/>
                <a:gd name="connsiteX31" fmla="*/ 309975 w 6167435"/>
                <a:gd name="connsiteY31" fmla="*/ 3826967 h 3826966"/>
                <a:gd name="connsiteX32" fmla="*/ 309975 w 6167435"/>
                <a:gd name="connsiteY32" fmla="*/ 3826967 h 382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67435" h="3826966">
                  <a:moveTo>
                    <a:pt x="309975" y="3826714"/>
                  </a:moveTo>
                  <a:lnTo>
                    <a:pt x="6042234" y="3826714"/>
                  </a:lnTo>
                  <a:cubicBezTo>
                    <a:pt x="6121116" y="3705468"/>
                    <a:pt x="6167436" y="3560982"/>
                    <a:pt x="6167436" y="3405383"/>
                  </a:cubicBezTo>
                  <a:cubicBezTo>
                    <a:pt x="6167436" y="3402983"/>
                    <a:pt x="6167057" y="3400709"/>
                    <a:pt x="6167057" y="3398310"/>
                  </a:cubicBezTo>
                  <a:cubicBezTo>
                    <a:pt x="6167057" y="3395405"/>
                    <a:pt x="6167436" y="3392500"/>
                    <a:pt x="6167436" y="3389469"/>
                  </a:cubicBezTo>
                  <a:cubicBezTo>
                    <a:pt x="6167436" y="3047832"/>
                    <a:pt x="5939624" y="2759745"/>
                    <a:pt x="5627883" y="2667926"/>
                  </a:cubicBezTo>
                  <a:cubicBezTo>
                    <a:pt x="5554176" y="2644561"/>
                    <a:pt x="5475798" y="2631805"/>
                    <a:pt x="5394266" y="2631805"/>
                  </a:cubicBezTo>
                  <a:cubicBezTo>
                    <a:pt x="5358548" y="2631805"/>
                    <a:pt x="5323714" y="2635089"/>
                    <a:pt x="5289258" y="2639762"/>
                  </a:cubicBezTo>
                  <a:cubicBezTo>
                    <a:pt x="5254298" y="2642667"/>
                    <a:pt x="5220726" y="2648603"/>
                    <a:pt x="5184124" y="2661485"/>
                  </a:cubicBezTo>
                  <a:cubicBezTo>
                    <a:pt x="5056272" y="2697607"/>
                    <a:pt x="4942556" y="2766313"/>
                    <a:pt x="4851053" y="2857247"/>
                  </a:cubicBezTo>
                  <a:lnTo>
                    <a:pt x="4850548" y="2856743"/>
                  </a:lnTo>
                  <a:lnTo>
                    <a:pt x="4708813" y="2999838"/>
                  </a:lnTo>
                  <a:cubicBezTo>
                    <a:pt x="4651387" y="3063240"/>
                    <a:pt x="4599009" y="3086732"/>
                    <a:pt x="4570107" y="3095572"/>
                  </a:cubicBezTo>
                  <a:cubicBezTo>
                    <a:pt x="4449449" y="3123611"/>
                    <a:pt x="4308850" y="3086605"/>
                    <a:pt x="4251171" y="2975337"/>
                  </a:cubicBezTo>
                  <a:cubicBezTo>
                    <a:pt x="4138717" y="2758230"/>
                    <a:pt x="4292190" y="2473679"/>
                    <a:pt x="4383189" y="2364431"/>
                  </a:cubicBezTo>
                  <a:cubicBezTo>
                    <a:pt x="4446672" y="2286758"/>
                    <a:pt x="4489710" y="2254047"/>
                    <a:pt x="4579951" y="2149598"/>
                  </a:cubicBezTo>
                  <a:cubicBezTo>
                    <a:pt x="4802462" y="1921377"/>
                    <a:pt x="4939906" y="1609925"/>
                    <a:pt x="4939906" y="1266015"/>
                  </a:cubicBezTo>
                  <a:cubicBezTo>
                    <a:pt x="4939906" y="566827"/>
                    <a:pt x="4373470" y="0"/>
                    <a:pt x="3674765" y="0"/>
                  </a:cubicBezTo>
                  <a:cubicBezTo>
                    <a:pt x="2976060" y="0"/>
                    <a:pt x="2416565" y="560512"/>
                    <a:pt x="2410129" y="1254269"/>
                  </a:cubicBezTo>
                  <a:cubicBezTo>
                    <a:pt x="2409876" y="1254648"/>
                    <a:pt x="2409750" y="1255027"/>
                    <a:pt x="2409498" y="1255406"/>
                  </a:cubicBezTo>
                  <a:lnTo>
                    <a:pt x="2412401" y="1735845"/>
                  </a:lnTo>
                  <a:cubicBezTo>
                    <a:pt x="2412401" y="1880077"/>
                    <a:pt x="2295529" y="1997156"/>
                    <a:pt x="2151270" y="1997156"/>
                  </a:cubicBezTo>
                  <a:cubicBezTo>
                    <a:pt x="2108610" y="1997156"/>
                    <a:pt x="2068980" y="1985915"/>
                    <a:pt x="2033514" y="1967855"/>
                  </a:cubicBezTo>
                  <a:lnTo>
                    <a:pt x="2032505" y="1967855"/>
                  </a:lnTo>
                  <a:cubicBezTo>
                    <a:pt x="2031495" y="1967097"/>
                    <a:pt x="2030359" y="1966339"/>
                    <a:pt x="2029350" y="1965581"/>
                  </a:cubicBezTo>
                  <a:cubicBezTo>
                    <a:pt x="2023165" y="1962298"/>
                    <a:pt x="2017359" y="1958256"/>
                    <a:pt x="2011427" y="1954593"/>
                  </a:cubicBezTo>
                  <a:lnTo>
                    <a:pt x="2010796" y="1956109"/>
                  </a:lnTo>
                  <a:lnTo>
                    <a:pt x="1797626" y="1822738"/>
                  </a:lnTo>
                  <a:cubicBezTo>
                    <a:pt x="1634056" y="1744054"/>
                    <a:pt x="1451302" y="1699344"/>
                    <a:pt x="1257695" y="1699344"/>
                  </a:cubicBezTo>
                  <a:cubicBezTo>
                    <a:pt x="563028" y="1699344"/>
                    <a:pt x="0" y="2262888"/>
                    <a:pt x="0" y="2957907"/>
                  </a:cubicBezTo>
                  <a:cubicBezTo>
                    <a:pt x="0" y="3131820"/>
                    <a:pt x="35213" y="3297524"/>
                    <a:pt x="99076" y="3448198"/>
                  </a:cubicBezTo>
                  <a:cubicBezTo>
                    <a:pt x="147793" y="3587000"/>
                    <a:pt x="219355" y="3714814"/>
                    <a:pt x="309975" y="3826967"/>
                  </a:cubicBezTo>
                  <a:lnTo>
                    <a:pt x="309975" y="3826967"/>
                  </a:lnTo>
                  <a:close/>
                </a:path>
              </a:pathLst>
            </a:custGeom>
            <a:solidFill>
              <a:srgbClr val="F0F7EA"/>
            </a:solidFill>
            <a:ln w="12621" cap="flat">
              <a:noFill/>
              <a:prstDash val="solid"/>
              <a:miter/>
            </a:ln>
          </p:spPr>
          <p:txBody>
            <a:bodyPr rtlCol="0" anchor="ctr"/>
            <a:lstStyle/>
            <a:p>
              <a:endParaRPr lang="nb-NO" dirty="0"/>
            </a:p>
          </p:txBody>
        </p:sp>
        <p:sp>
          <p:nvSpPr>
            <p:cNvPr id="21" name="Frihåndsform: figur 20">
              <a:extLst>
                <a:ext uri="{FF2B5EF4-FFF2-40B4-BE49-F238E27FC236}">
                  <a16:creationId xmlns:a16="http://schemas.microsoft.com/office/drawing/2014/main" id="{82F59AD6-A782-B8D7-573A-77EEB6689BAA}"/>
                </a:ext>
              </a:extLst>
            </p:cNvPr>
            <p:cNvSpPr>
              <a:spLocks noGrp="1" noRot="1" noMove="1" noResize="1" noEditPoints="1" noAdjustHandles="1" noChangeArrowheads="1" noChangeShapeType="1"/>
            </p:cNvSpPr>
            <p:nvPr/>
          </p:nvSpPr>
          <p:spPr>
            <a:xfrm>
              <a:off x="9001886" y="1193243"/>
              <a:ext cx="3190114" cy="5664757"/>
            </a:xfrm>
            <a:custGeom>
              <a:avLst/>
              <a:gdLst>
                <a:gd name="connsiteX0" fmla="*/ 3190114 w 3190114"/>
                <a:gd name="connsiteY0" fmla="*/ 0 h 5664757"/>
                <a:gd name="connsiteX1" fmla="*/ 3190114 w 3190114"/>
                <a:gd name="connsiteY1" fmla="*/ 5664757 h 5664757"/>
                <a:gd name="connsiteX2" fmla="*/ 268807 w 3190114"/>
                <a:gd name="connsiteY2" fmla="*/ 5664757 h 5664757"/>
                <a:gd name="connsiteX3" fmla="*/ 270813 w 3190114"/>
                <a:gd name="connsiteY3" fmla="*/ 5593433 h 5664757"/>
                <a:gd name="connsiteX4" fmla="*/ 689365 w 3190114"/>
                <a:gd name="connsiteY4" fmla="*/ 4917198 h 5664757"/>
                <a:gd name="connsiteX5" fmla="*/ 1020292 w 3190114"/>
                <a:gd name="connsiteY5" fmla="*/ 4687082 h 5664757"/>
                <a:gd name="connsiteX6" fmla="*/ 995176 w 3190114"/>
                <a:gd name="connsiteY6" fmla="*/ 4121518 h 5664757"/>
                <a:gd name="connsiteX7" fmla="*/ 619823 w 3190114"/>
                <a:gd name="connsiteY7" fmla="*/ 3758789 h 5664757"/>
                <a:gd name="connsiteX8" fmla="*/ 530844 w 3190114"/>
                <a:gd name="connsiteY8" fmla="*/ 3681874 h 5664757"/>
                <a:gd name="connsiteX9" fmla="*/ 0 w 3190114"/>
                <a:gd name="connsiteY9" fmla="*/ 2691947 h 5664757"/>
                <a:gd name="connsiteX10" fmla="*/ 1188657 w 3190114"/>
                <a:gd name="connsiteY10" fmla="*/ 1502722 h 5664757"/>
                <a:gd name="connsiteX11" fmla="*/ 1788034 w 3190114"/>
                <a:gd name="connsiteY11" fmla="*/ 1653522 h 5664757"/>
                <a:gd name="connsiteX12" fmla="*/ 1945293 w 3190114"/>
                <a:gd name="connsiteY12" fmla="*/ 1710988 h 5664757"/>
                <a:gd name="connsiteX13" fmla="*/ 2208948 w 3190114"/>
                <a:gd name="connsiteY13" fmla="*/ 1447151 h 5664757"/>
                <a:gd name="connsiteX14" fmla="*/ 2209958 w 3190114"/>
                <a:gd name="connsiteY14" fmla="*/ 1051206 h 5664757"/>
                <a:gd name="connsiteX15" fmla="*/ 3032609 w 3190114"/>
                <a:gd name="connsiteY15" fmla="*/ 12454 h 566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0114" h="5664757">
                  <a:moveTo>
                    <a:pt x="3190114" y="0"/>
                  </a:moveTo>
                  <a:lnTo>
                    <a:pt x="3190114" y="5664757"/>
                  </a:lnTo>
                  <a:lnTo>
                    <a:pt x="268807" y="5664757"/>
                  </a:lnTo>
                  <a:lnTo>
                    <a:pt x="270813" y="5593433"/>
                  </a:lnTo>
                  <a:cubicBezTo>
                    <a:pt x="287618" y="5323589"/>
                    <a:pt x="374516" y="5118992"/>
                    <a:pt x="689365" y="4917198"/>
                  </a:cubicBezTo>
                  <a:cubicBezTo>
                    <a:pt x="767743" y="4866931"/>
                    <a:pt x="943808" y="4761093"/>
                    <a:pt x="1020292" y="4687082"/>
                  </a:cubicBezTo>
                  <a:cubicBezTo>
                    <a:pt x="1170231" y="4541966"/>
                    <a:pt x="1135396" y="4264615"/>
                    <a:pt x="995176" y="4121518"/>
                  </a:cubicBezTo>
                  <a:cubicBezTo>
                    <a:pt x="870226" y="3994083"/>
                    <a:pt x="745909" y="3872079"/>
                    <a:pt x="619823" y="3758789"/>
                  </a:cubicBezTo>
                  <a:cubicBezTo>
                    <a:pt x="591300" y="3733151"/>
                    <a:pt x="561135" y="3707512"/>
                    <a:pt x="530844" y="3681874"/>
                  </a:cubicBezTo>
                  <a:cubicBezTo>
                    <a:pt x="211026" y="3468808"/>
                    <a:pt x="0" y="3105195"/>
                    <a:pt x="0" y="2691947"/>
                  </a:cubicBezTo>
                  <a:cubicBezTo>
                    <a:pt x="0" y="2035196"/>
                    <a:pt x="559621" y="1499565"/>
                    <a:pt x="1188657" y="1502722"/>
                  </a:cubicBezTo>
                  <a:cubicBezTo>
                    <a:pt x="1424041" y="1503985"/>
                    <a:pt x="1595814" y="1537959"/>
                    <a:pt x="1788034" y="1653522"/>
                  </a:cubicBezTo>
                  <a:cubicBezTo>
                    <a:pt x="1835995" y="1682318"/>
                    <a:pt x="1885216" y="1710988"/>
                    <a:pt x="1945293" y="1710988"/>
                  </a:cubicBezTo>
                  <a:cubicBezTo>
                    <a:pt x="2090940" y="1710988"/>
                    <a:pt x="2208948" y="1592899"/>
                    <a:pt x="2208948" y="1447151"/>
                  </a:cubicBezTo>
                  <a:cubicBezTo>
                    <a:pt x="2208948" y="1447151"/>
                    <a:pt x="2209958" y="1066235"/>
                    <a:pt x="2209958" y="1051206"/>
                  </a:cubicBezTo>
                  <a:cubicBezTo>
                    <a:pt x="2209958" y="476548"/>
                    <a:pt x="2516276" y="98089"/>
                    <a:pt x="3032609" y="12454"/>
                  </a:cubicBezTo>
                  <a:close/>
                </a:path>
              </a:pathLst>
            </a:custGeom>
            <a:solidFill>
              <a:srgbClr val="F0F7EA"/>
            </a:solidFill>
            <a:ln w="12621" cap="flat">
              <a:noFill/>
              <a:prstDash val="solid"/>
              <a:miter/>
            </a:ln>
          </p:spPr>
          <p:txBody>
            <a:bodyPr rtlCol="0" anchor="ctr"/>
            <a:lstStyle/>
            <a:p>
              <a:endParaRPr lang="nb-NO"/>
            </a:p>
          </p:txBody>
        </p:sp>
        <p:sp>
          <p:nvSpPr>
            <p:cNvPr id="16" name="Frihåndsform: figur 15">
              <a:extLst>
                <a:ext uri="{FF2B5EF4-FFF2-40B4-BE49-F238E27FC236}">
                  <a16:creationId xmlns:a16="http://schemas.microsoft.com/office/drawing/2014/main" id="{B94BFCE5-2BD2-C648-FF68-34D2AF75CE92}"/>
                </a:ext>
              </a:extLst>
            </p:cNvPr>
            <p:cNvSpPr>
              <a:spLocks noGrp="1" noRot="1" noMove="1" noResize="1" noEditPoints="1" noAdjustHandles="1" noChangeArrowheads="1" noChangeShapeType="1"/>
            </p:cNvSpPr>
            <p:nvPr/>
          </p:nvSpPr>
          <p:spPr>
            <a:xfrm>
              <a:off x="6412286" y="0"/>
              <a:ext cx="3958361" cy="2209958"/>
            </a:xfrm>
            <a:custGeom>
              <a:avLst/>
              <a:gdLst>
                <a:gd name="connsiteX0" fmla="*/ 319566 w 3958361"/>
                <a:gd name="connsiteY0" fmla="*/ 0 h 2209958"/>
                <a:gd name="connsiteX1" fmla="*/ 3615436 w 3958361"/>
                <a:gd name="connsiteY1" fmla="*/ 0 h 2209958"/>
                <a:gd name="connsiteX2" fmla="*/ 3697034 w 3958361"/>
                <a:gd name="connsiteY2" fmla="*/ 39940 h 2209958"/>
                <a:gd name="connsiteX3" fmla="*/ 3958361 w 3958361"/>
                <a:gd name="connsiteY3" fmla="*/ 579583 h 2209958"/>
                <a:gd name="connsiteX4" fmla="*/ 3242365 w 3958361"/>
                <a:gd name="connsiteY4" fmla="*/ 1296074 h 2209958"/>
                <a:gd name="connsiteX5" fmla="*/ 2928730 w 3958361"/>
                <a:gd name="connsiteY5" fmla="*/ 1220800 h 2209958"/>
                <a:gd name="connsiteX6" fmla="*/ 2724394 w 3958361"/>
                <a:gd name="connsiteY6" fmla="*/ 1072021 h 2209958"/>
                <a:gd name="connsiteX7" fmla="*/ 2361537 w 3958361"/>
                <a:gd name="connsiteY7" fmla="*/ 972245 h 2209958"/>
                <a:gd name="connsiteX8" fmla="*/ 2345634 w 3958361"/>
                <a:gd name="connsiteY8" fmla="*/ 1238229 h 2209958"/>
                <a:gd name="connsiteX9" fmla="*/ 2456196 w 3958361"/>
                <a:gd name="connsiteY9" fmla="*/ 1353540 h 2209958"/>
                <a:gd name="connsiteX10" fmla="*/ 2566252 w 3958361"/>
                <a:gd name="connsiteY10" fmla="*/ 1666254 h 2209958"/>
                <a:gd name="connsiteX11" fmla="*/ 2173230 w 3958361"/>
                <a:gd name="connsiteY11" fmla="*/ 2117392 h 2209958"/>
                <a:gd name="connsiteX12" fmla="*/ 1860858 w 3958361"/>
                <a:gd name="connsiteY12" fmla="*/ 1939185 h 2209958"/>
                <a:gd name="connsiteX13" fmla="*/ 1726190 w 3958361"/>
                <a:gd name="connsiteY13" fmla="*/ 1694798 h 2209958"/>
                <a:gd name="connsiteX14" fmla="*/ 1433507 w 3958361"/>
                <a:gd name="connsiteY14" fmla="*/ 1492847 h 2209958"/>
                <a:gd name="connsiteX15" fmla="*/ 1433254 w 3958361"/>
                <a:gd name="connsiteY15" fmla="*/ 1492594 h 2209958"/>
                <a:gd name="connsiteX16" fmla="*/ 1202035 w 3958361"/>
                <a:gd name="connsiteY16" fmla="*/ 1828042 h 2209958"/>
                <a:gd name="connsiteX17" fmla="*/ 705015 w 3958361"/>
                <a:gd name="connsiteY17" fmla="*/ 2209716 h 2209958"/>
                <a:gd name="connsiteX18" fmla="*/ 270849 w 3958361"/>
                <a:gd name="connsiteY18" fmla="*/ 2029109 h 2209958"/>
                <a:gd name="connsiteX19" fmla="*/ 121162 w 3958361"/>
                <a:gd name="connsiteY19" fmla="*/ 1848124 h 2209958"/>
                <a:gd name="connsiteX20" fmla="*/ 32058 w 3958361"/>
                <a:gd name="connsiteY20" fmla="*/ 1631775 h 2209958"/>
                <a:gd name="connsiteX21" fmla="*/ 17417 w 3958361"/>
                <a:gd name="connsiteY21" fmla="*/ 1553849 h 2209958"/>
                <a:gd name="connsiteX22" fmla="*/ 0 w 3958361"/>
                <a:gd name="connsiteY22" fmla="*/ 1388524 h 2209958"/>
                <a:gd name="connsiteX23" fmla="*/ 346197 w 3958361"/>
                <a:gd name="connsiteY23" fmla="*/ 763347 h 2209958"/>
                <a:gd name="connsiteX24" fmla="*/ 485535 w 3958361"/>
                <a:gd name="connsiteY24" fmla="*/ 613558 h 2209958"/>
                <a:gd name="connsiteX25" fmla="*/ 380606 w 3958361"/>
                <a:gd name="connsiteY25" fmla="*/ 77971 h 220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58361" h="2209958">
                  <a:moveTo>
                    <a:pt x="319566" y="0"/>
                  </a:moveTo>
                  <a:lnTo>
                    <a:pt x="3615436" y="0"/>
                  </a:lnTo>
                  <a:lnTo>
                    <a:pt x="3697034" y="39940"/>
                  </a:lnTo>
                  <a:cubicBezTo>
                    <a:pt x="3864196" y="145354"/>
                    <a:pt x="3958361" y="332276"/>
                    <a:pt x="3958361" y="579583"/>
                  </a:cubicBezTo>
                  <a:cubicBezTo>
                    <a:pt x="3958361" y="975276"/>
                    <a:pt x="3637785" y="1296074"/>
                    <a:pt x="3242365" y="1296074"/>
                  </a:cubicBezTo>
                  <a:cubicBezTo>
                    <a:pt x="3129280" y="1296074"/>
                    <a:pt x="3023768" y="1267530"/>
                    <a:pt x="2928730" y="1220800"/>
                  </a:cubicBezTo>
                  <a:lnTo>
                    <a:pt x="2724394" y="1072021"/>
                  </a:lnTo>
                  <a:cubicBezTo>
                    <a:pt x="2620270" y="998389"/>
                    <a:pt x="2486991" y="918315"/>
                    <a:pt x="2361537" y="972245"/>
                  </a:cubicBezTo>
                  <a:cubicBezTo>
                    <a:pt x="2243025" y="1023269"/>
                    <a:pt x="2269025" y="1156893"/>
                    <a:pt x="2345634" y="1238229"/>
                  </a:cubicBezTo>
                  <a:cubicBezTo>
                    <a:pt x="2387285" y="1282434"/>
                    <a:pt x="2422750" y="1305799"/>
                    <a:pt x="2456196" y="1353540"/>
                  </a:cubicBezTo>
                  <a:cubicBezTo>
                    <a:pt x="2524224" y="1434749"/>
                    <a:pt x="2566252" y="1544755"/>
                    <a:pt x="2566252" y="1666254"/>
                  </a:cubicBezTo>
                  <a:cubicBezTo>
                    <a:pt x="2566252" y="1915441"/>
                    <a:pt x="2390314" y="2117392"/>
                    <a:pt x="2173230" y="2117392"/>
                  </a:cubicBezTo>
                  <a:cubicBezTo>
                    <a:pt x="2045631" y="2117392"/>
                    <a:pt x="1932672" y="2047296"/>
                    <a:pt x="1860858" y="1939185"/>
                  </a:cubicBezTo>
                  <a:lnTo>
                    <a:pt x="1726190" y="1694798"/>
                  </a:lnTo>
                  <a:cubicBezTo>
                    <a:pt x="1625852" y="1480469"/>
                    <a:pt x="1433507" y="1492847"/>
                    <a:pt x="1433507" y="1492847"/>
                  </a:cubicBezTo>
                  <a:lnTo>
                    <a:pt x="1433254" y="1492594"/>
                  </a:lnTo>
                  <a:cubicBezTo>
                    <a:pt x="1178938" y="1538819"/>
                    <a:pt x="1202035" y="1828042"/>
                    <a:pt x="1202035" y="1828042"/>
                  </a:cubicBezTo>
                  <a:cubicBezTo>
                    <a:pt x="1225132" y="2232829"/>
                    <a:pt x="705015" y="2209716"/>
                    <a:pt x="705015" y="2209716"/>
                  </a:cubicBezTo>
                  <a:cubicBezTo>
                    <a:pt x="535387" y="2209716"/>
                    <a:pt x="381789" y="2140631"/>
                    <a:pt x="270849" y="2029109"/>
                  </a:cubicBezTo>
                  <a:cubicBezTo>
                    <a:pt x="207744" y="1975433"/>
                    <a:pt x="157511" y="1913294"/>
                    <a:pt x="121162" y="1848124"/>
                  </a:cubicBezTo>
                  <a:cubicBezTo>
                    <a:pt x="82416" y="1785480"/>
                    <a:pt x="51494" y="1712227"/>
                    <a:pt x="32058" y="1631775"/>
                  </a:cubicBezTo>
                  <a:cubicBezTo>
                    <a:pt x="25747" y="1605631"/>
                    <a:pt x="20951" y="1579614"/>
                    <a:pt x="17417" y="1553849"/>
                  </a:cubicBezTo>
                  <a:cubicBezTo>
                    <a:pt x="6310" y="1500930"/>
                    <a:pt x="0" y="1445611"/>
                    <a:pt x="0" y="1388524"/>
                  </a:cubicBezTo>
                  <a:cubicBezTo>
                    <a:pt x="0" y="1109026"/>
                    <a:pt x="142492" y="868807"/>
                    <a:pt x="346197" y="763347"/>
                  </a:cubicBezTo>
                  <a:cubicBezTo>
                    <a:pt x="439341" y="706134"/>
                    <a:pt x="463448" y="658772"/>
                    <a:pt x="485535" y="613558"/>
                  </a:cubicBezTo>
                  <a:cubicBezTo>
                    <a:pt x="579089" y="421663"/>
                    <a:pt x="501518" y="243730"/>
                    <a:pt x="380606" y="77971"/>
                  </a:cubicBezTo>
                  <a:close/>
                </a:path>
              </a:pathLst>
            </a:custGeom>
            <a:solidFill>
              <a:srgbClr val="F0F7EA"/>
            </a:solidFill>
            <a:ln w="12621" cap="flat">
              <a:noFill/>
              <a:prstDash val="solid"/>
              <a:miter/>
            </a:ln>
          </p:spPr>
          <p:txBody>
            <a:bodyPr rtlCol="0" anchor="ctr"/>
            <a:lstStyle/>
            <a:p>
              <a:endParaRPr lang="nb-NO"/>
            </a:p>
          </p:txBody>
        </p:sp>
      </p:grpSp>
      <p:sp>
        <p:nvSpPr>
          <p:cNvPr id="2" name="Tittel 1">
            <a:extLst>
              <a:ext uri="{FF2B5EF4-FFF2-40B4-BE49-F238E27FC236}">
                <a16:creationId xmlns:a16="http://schemas.microsoft.com/office/drawing/2014/main" id="{499BFB41-2B02-89F0-21EC-0195163D5C72}"/>
              </a:ext>
            </a:extLst>
          </p:cNvPr>
          <p:cNvSpPr>
            <a:spLocks noGrp="1"/>
          </p:cNvSpPr>
          <p:nvPr>
            <p:ph type="title"/>
          </p:nvPr>
        </p:nvSpPr>
        <p:spPr>
          <a:xfrm>
            <a:off x="545485" y="1709738"/>
            <a:ext cx="6807816" cy="2243137"/>
          </a:xfrm>
        </p:spPr>
        <p:txBody>
          <a:bodyPr anchor="t" anchorCtr="0">
            <a:noAutofit/>
          </a:bodyPr>
          <a:lstStyle>
            <a:lvl1pPr>
              <a:lnSpc>
                <a:spcPct val="100000"/>
              </a:lnSpc>
              <a:defRPr sz="3500" baseline="0">
                <a:solidFill>
                  <a:schemeClr val="tx2"/>
                </a:solidFill>
                <a:latin typeface="+mn-lt"/>
              </a:defRPr>
            </a:lvl1pPr>
          </a:lstStyle>
          <a:p>
            <a:r>
              <a:rPr lang="nb-NO"/>
              <a:t>Klikk for å redigere tittelstil</a:t>
            </a:r>
            <a:endParaRPr lang="nb-NO" dirty="0"/>
          </a:p>
        </p:txBody>
      </p:sp>
      <p:sp>
        <p:nvSpPr>
          <p:cNvPr id="5" name="Plassholder for bunntekst 4">
            <a:extLst>
              <a:ext uri="{FF2B5EF4-FFF2-40B4-BE49-F238E27FC236}">
                <a16:creationId xmlns:a16="http://schemas.microsoft.com/office/drawing/2014/main" id="{9B715D2A-CBBD-D5E9-3453-2B5E21C90E5D}"/>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0CC53508-45F5-FD67-843B-07A3977F6A5D}"/>
              </a:ext>
            </a:extLst>
          </p:cNvPr>
          <p:cNvSpPr>
            <a:spLocks noGrp="1"/>
          </p:cNvSpPr>
          <p:nvPr>
            <p:ph type="sldNum" sz="quarter" idx="12"/>
          </p:nvPr>
        </p:nvSpPr>
        <p:spPr/>
        <p:txBody>
          <a:bodyPr/>
          <a:lstStyle/>
          <a:p>
            <a:fld id="{D0CFEC11-77BE-49F9-9264-115C93F53507}" type="slidenum">
              <a:rPr lang="nb-NO" smtClean="0"/>
              <a:t>‹#›</a:t>
            </a:fld>
            <a:endParaRPr lang="nb-NO"/>
          </a:p>
        </p:txBody>
      </p:sp>
      <p:pic>
        <p:nvPicPr>
          <p:cNvPr id="10" name="Bilde 9">
            <a:extLst>
              <a:ext uri="{FF2B5EF4-FFF2-40B4-BE49-F238E27FC236}">
                <a16:creationId xmlns:a16="http://schemas.microsoft.com/office/drawing/2014/main" id="{788120B1-F7B4-3AD8-13FF-23215642CB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05507" y="6079222"/>
            <a:ext cx="1361924" cy="520117"/>
          </a:xfrm>
          <a:prstGeom prst="rect">
            <a:avLst/>
          </a:prstGeom>
        </p:spPr>
      </p:pic>
    </p:spTree>
    <p:extLst>
      <p:ext uri="{BB962C8B-B14F-4D97-AF65-F5344CB8AC3E}">
        <p14:creationId xmlns:p14="http://schemas.microsoft.com/office/powerpoint/2010/main" val="331595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eloverskrift C">
    <p:bg>
      <p:bgPr>
        <a:solidFill>
          <a:schemeClr val="accent3"/>
        </a:solidFill>
        <a:effectLst/>
      </p:bgPr>
    </p:bg>
    <p:spTree>
      <p:nvGrpSpPr>
        <p:cNvPr id="1" name=""/>
        <p:cNvGrpSpPr/>
        <p:nvPr/>
      </p:nvGrpSpPr>
      <p:grpSpPr>
        <a:xfrm>
          <a:off x="0" y="0"/>
          <a:ext cx="0" cy="0"/>
          <a:chOff x="0" y="0"/>
          <a:chExt cx="0" cy="0"/>
        </a:xfrm>
      </p:grpSpPr>
      <p:grpSp>
        <p:nvGrpSpPr>
          <p:cNvPr id="22" name="Grafikk">
            <a:extLst>
              <a:ext uri="{FF2B5EF4-FFF2-40B4-BE49-F238E27FC236}">
                <a16:creationId xmlns:a16="http://schemas.microsoft.com/office/drawing/2014/main" id="{9BE1106E-406D-D86F-9E83-D144BCF14A6C}"/>
              </a:ext>
              <a:ext uri="{C183D7F6-B498-43B3-948B-1728B52AA6E4}">
                <adec:decorative xmlns:adec="http://schemas.microsoft.com/office/drawing/2017/decorative" val="1"/>
              </a:ext>
            </a:extLst>
          </p:cNvPr>
          <p:cNvGrpSpPr>
            <a:grpSpLocks/>
          </p:cNvGrpSpPr>
          <p:nvPr userDrawn="1"/>
        </p:nvGrpSpPr>
        <p:grpSpPr>
          <a:xfrm>
            <a:off x="2536718" y="0"/>
            <a:ext cx="9655282" cy="6858000"/>
            <a:chOff x="2536718" y="0"/>
            <a:chExt cx="9655282" cy="6858000"/>
          </a:xfrm>
        </p:grpSpPr>
        <p:sp>
          <p:nvSpPr>
            <p:cNvPr id="12" name="Frihåndsform: figur 11">
              <a:extLst>
                <a:ext uri="{FF2B5EF4-FFF2-40B4-BE49-F238E27FC236}">
                  <a16:creationId xmlns:a16="http://schemas.microsoft.com/office/drawing/2014/main" id="{EB87FB77-B461-BA7A-E2C7-126103CA6619}"/>
                </a:ext>
              </a:extLst>
            </p:cNvPr>
            <p:cNvSpPr>
              <a:spLocks/>
            </p:cNvSpPr>
            <p:nvPr/>
          </p:nvSpPr>
          <p:spPr>
            <a:xfrm>
              <a:off x="2536718" y="3018656"/>
              <a:ext cx="6167435" cy="3826966"/>
            </a:xfrm>
            <a:custGeom>
              <a:avLst/>
              <a:gdLst>
                <a:gd name="connsiteX0" fmla="*/ 309975 w 6167435"/>
                <a:gd name="connsiteY0" fmla="*/ 3826714 h 3826966"/>
                <a:gd name="connsiteX1" fmla="*/ 6042234 w 6167435"/>
                <a:gd name="connsiteY1" fmla="*/ 3826714 h 3826966"/>
                <a:gd name="connsiteX2" fmla="*/ 6167436 w 6167435"/>
                <a:gd name="connsiteY2" fmla="*/ 3405383 h 3826966"/>
                <a:gd name="connsiteX3" fmla="*/ 6167057 w 6167435"/>
                <a:gd name="connsiteY3" fmla="*/ 3398310 h 3826966"/>
                <a:gd name="connsiteX4" fmla="*/ 6167436 w 6167435"/>
                <a:gd name="connsiteY4" fmla="*/ 3389469 h 3826966"/>
                <a:gd name="connsiteX5" fmla="*/ 5627883 w 6167435"/>
                <a:gd name="connsiteY5" fmla="*/ 2667926 h 3826966"/>
                <a:gd name="connsiteX6" fmla="*/ 5394266 w 6167435"/>
                <a:gd name="connsiteY6" fmla="*/ 2631805 h 3826966"/>
                <a:gd name="connsiteX7" fmla="*/ 5289258 w 6167435"/>
                <a:gd name="connsiteY7" fmla="*/ 2639762 h 3826966"/>
                <a:gd name="connsiteX8" fmla="*/ 5184124 w 6167435"/>
                <a:gd name="connsiteY8" fmla="*/ 2661485 h 3826966"/>
                <a:gd name="connsiteX9" fmla="*/ 4851053 w 6167435"/>
                <a:gd name="connsiteY9" fmla="*/ 2857247 h 3826966"/>
                <a:gd name="connsiteX10" fmla="*/ 4850548 w 6167435"/>
                <a:gd name="connsiteY10" fmla="*/ 2856743 h 3826966"/>
                <a:gd name="connsiteX11" fmla="*/ 4708813 w 6167435"/>
                <a:gd name="connsiteY11" fmla="*/ 2999838 h 3826966"/>
                <a:gd name="connsiteX12" fmla="*/ 4570107 w 6167435"/>
                <a:gd name="connsiteY12" fmla="*/ 3095572 h 3826966"/>
                <a:gd name="connsiteX13" fmla="*/ 4251171 w 6167435"/>
                <a:gd name="connsiteY13" fmla="*/ 2975337 h 3826966"/>
                <a:gd name="connsiteX14" fmla="*/ 4383189 w 6167435"/>
                <a:gd name="connsiteY14" fmla="*/ 2364431 h 3826966"/>
                <a:gd name="connsiteX15" fmla="*/ 4579951 w 6167435"/>
                <a:gd name="connsiteY15" fmla="*/ 2149598 h 3826966"/>
                <a:gd name="connsiteX16" fmla="*/ 4939906 w 6167435"/>
                <a:gd name="connsiteY16" fmla="*/ 1266015 h 3826966"/>
                <a:gd name="connsiteX17" fmla="*/ 3674765 w 6167435"/>
                <a:gd name="connsiteY17" fmla="*/ 0 h 3826966"/>
                <a:gd name="connsiteX18" fmla="*/ 2410129 w 6167435"/>
                <a:gd name="connsiteY18" fmla="*/ 1254269 h 3826966"/>
                <a:gd name="connsiteX19" fmla="*/ 2409498 w 6167435"/>
                <a:gd name="connsiteY19" fmla="*/ 1255406 h 3826966"/>
                <a:gd name="connsiteX20" fmla="*/ 2412401 w 6167435"/>
                <a:gd name="connsiteY20" fmla="*/ 1735845 h 3826966"/>
                <a:gd name="connsiteX21" fmla="*/ 2151270 w 6167435"/>
                <a:gd name="connsiteY21" fmla="*/ 1997156 h 3826966"/>
                <a:gd name="connsiteX22" fmla="*/ 2033514 w 6167435"/>
                <a:gd name="connsiteY22" fmla="*/ 1967855 h 3826966"/>
                <a:gd name="connsiteX23" fmla="*/ 2032505 w 6167435"/>
                <a:gd name="connsiteY23" fmla="*/ 1967855 h 3826966"/>
                <a:gd name="connsiteX24" fmla="*/ 2029350 w 6167435"/>
                <a:gd name="connsiteY24" fmla="*/ 1965581 h 3826966"/>
                <a:gd name="connsiteX25" fmla="*/ 2011427 w 6167435"/>
                <a:gd name="connsiteY25" fmla="*/ 1954593 h 3826966"/>
                <a:gd name="connsiteX26" fmla="*/ 2010796 w 6167435"/>
                <a:gd name="connsiteY26" fmla="*/ 1956109 h 3826966"/>
                <a:gd name="connsiteX27" fmla="*/ 1797626 w 6167435"/>
                <a:gd name="connsiteY27" fmla="*/ 1822738 h 3826966"/>
                <a:gd name="connsiteX28" fmla="*/ 1257695 w 6167435"/>
                <a:gd name="connsiteY28" fmla="*/ 1699344 h 3826966"/>
                <a:gd name="connsiteX29" fmla="*/ 0 w 6167435"/>
                <a:gd name="connsiteY29" fmla="*/ 2957907 h 3826966"/>
                <a:gd name="connsiteX30" fmla="*/ 99076 w 6167435"/>
                <a:gd name="connsiteY30" fmla="*/ 3448198 h 3826966"/>
                <a:gd name="connsiteX31" fmla="*/ 309975 w 6167435"/>
                <a:gd name="connsiteY31" fmla="*/ 3826967 h 3826966"/>
                <a:gd name="connsiteX32" fmla="*/ 309975 w 6167435"/>
                <a:gd name="connsiteY32" fmla="*/ 3826967 h 382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67435" h="3826966">
                  <a:moveTo>
                    <a:pt x="309975" y="3826714"/>
                  </a:moveTo>
                  <a:lnTo>
                    <a:pt x="6042234" y="3826714"/>
                  </a:lnTo>
                  <a:cubicBezTo>
                    <a:pt x="6121116" y="3705468"/>
                    <a:pt x="6167436" y="3560982"/>
                    <a:pt x="6167436" y="3405383"/>
                  </a:cubicBezTo>
                  <a:cubicBezTo>
                    <a:pt x="6167436" y="3402983"/>
                    <a:pt x="6167057" y="3400709"/>
                    <a:pt x="6167057" y="3398310"/>
                  </a:cubicBezTo>
                  <a:cubicBezTo>
                    <a:pt x="6167057" y="3395405"/>
                    <a:pt x="6167436" y="3392500"/>
                    <a:pt x="6167436" y="3389469"/>
                  </a:cubicBezTo>
                  <a:cubicBezTo>
                    <a:pt x="6167436" y="3047832"/>
                    <a:pt x="5939624" y="2759745"/>
                    <a:pt x="5627883" y="2667926"/>
                  </a:cubicBezTo>
                  <a:cubicBezTo>
                    <a:pt x="5554176" y="2644561"/>
                    <a:pt x="5475798" y="2631805"/>
                    <a:pt x="5394266" y="2631805"/>
                  </a:cubicBezTo>
                  <a:cubicBezTo>
                    <a:pt x="5358548" y="2631805"/>
                    <a:pt x="5323714" y="2635089"/>
                    <a:pt x="5289258" y="2639762"/>
                  </a:cubicBezTo>
                  <a:cubicBezTo>
                    <a:pt x="5254298" y="2642667"/>
                    <a:pt x="5220726" y="2648603"/>
                    <a:pt x="5184124" y="2661485"/>
                  </a:cubicBezTo>
                  <a:cubicBezTo>
                    <a:pt x="5056272" y="2697607"/>
                    <a:pt x="4942556" y="2766313"/>
                    <a:pt x="4851053" y="2857247"/>
                  </a:cubicBezTo>
                  <a:lnTo>
                    <a:pt x="4850548" y="2856743"/>
                  </a:lnTo>
                  <a:lnTo>
                    <a:pt x="4708813" y="2999838"/>
                  </a:lnTo>
                  <a:cubicBezTo>
                    <a:pt x="4651387" y="3063240"/>
                    <a:pt x="4599009" y="3086732"/>
                    <a:pt x="4570107" y="3095572"/>
                  </a:cubicBezTo>
                  <a:cubicBezTo>
                    <a:pt x="4449449" y="3123611"/>
                    <a:pt x="4308850" y="3086605"/>
                    <a:pt x="4251171" y="2975337"/>
                  </a:cubicBezTo>
                  <a:cubicBezTo>
                    <a:pt x="4138717" y="2758230"/>
                    <a:pt x="4292190" y="2473679"/>
                    <a:pt x="4383189" y="2364431"/>
                  </a:cubicBezTo>
                  <a:cubicBezTo>
                    <a:pt x="4446672" y="2286758"/>
                    <a:pt x="4489710" y="2254047"/>
                    <a:pt x="4579951" y="2149598"/>
                  </a:cubicBezTo>
                  <a:cubicBezTo>
                    <a:pt x="4802462" y="1921377"/>
                    <a:pt x="4939906" y="1609925"/>
                    <a:pt x="4939906" y="1266015"/>
                  </a:cubicBezTo>
                  <a:cubicBezTo>
                    <a:pt x="4939906" y="566827"/>
                    <a:pt x="4373470" y="0"/>
                    <a:pt x="3674765" y="0"/>
                  </a:cubicBezTo>
                  <a:cubicBezTo>
                    <a:pt x="2976060" y="0"/>
                    <a:pt x="2416565" y="560512"/>
                    <a:pt x="2410129" y="1254269"/>
                  </a:cubicBezTo>
                  <a:cubicBezTo>
                    <a:pt x="2409876" y="1254648"/>
                    <a:pt x="2409750" y="1255027"/>
                    <a:pt x="2409498" y="1255406"/>
                  </a:cubicBezTo>
                  <a:lnTo>
                    <a:pt x="2412401" y="1735845"/>
                  </a:lnTo>
                  <a:cubicBezTo>
                    <a:pt x="2412401" y="1880077"/>
                    <a:pt x="2295529" y="1997156"/>
                    <a:pt x="2151270" y="1997156"/>
                  </a:cubicBezTo>
                  <a:cubicBezTo>
                    <a:pt x="2108610" y="1997156"/>
                    <a:pt x="2068980" y="1985915"/>
                    <a:pt x="2033514" y="1967855"/>
                  </a:cubicBezTo>
                  <a:lnTo>
                    <a:pt x="2032505" y="1967855"/>
                  </a:lnTo>
                  <a:cubicBezTo>
                    <a:pt x="2031495" y="1967097"/>
                    <a:pt x="2030359" y="1966339"/>
                    <a:pt x="2029350" y="1965581"/>
                  </a:cubicBezTo>
                  <a:cubicBezTo>
                    <a:pt x="2023165" y="1962298"/>
                    <a:pt x="2017359" y="1958256"/>
                    <a:pt x="2011427" y="1954593"/>
                  </a:cubicBezTo>
                  <a:lnTo>
                    <a:pt x="2010796" y="1956109"/>
                  </a:lnTo>
                  <a:lnTo>
                    <a:pt x="1797626" y="1822738"/>
                  </a:lnTo>
                  <a:cubicBezTo>
                    <a:pt x="1634056" y="1744054"/>
                    <a:pt x="1451302" y="1699344"/>
                    <a:pt x="1257695" y="1699344"/>
                  </a:cubicBezTo>
                  <a:cubicBezTo>
                    <a:pt x="563028" y="1699344"/>
                    <a:pt x="0" y="2262888"/>
                    <a:pt x="0" y="2957907"/>
                  </a:cubicBezTo>
                  <a:cubicBezTo>
                    <a:pt x="0" y="3131820"/>
                    <a:pt x="35213" y="3297524"/>
                    <a:pt x="99076" y="3448198"/>
                  </a:cubicBezTo>
                  <a:cubicBezTo>
                    <a:pt x="147793" y="3587000"/>
                    <a:pt x="219355" y="3714814"/>
                    <a:pt x="309975" y="3826967"/>
                  </a:cubicBezTo>
                  <a:lnTo>
                    <a:pt x="309975" y="3826967"/>
                  </a:lnTo>
                  <a:close/>
                </a:path>
              </a:pathLst>
            </a:custGeom>
            <a:solidFill>
              <a:schemeClr val="accent2"/>
            </a:solidFill>
            <a:ln w="12621" cap="flat">
              <a:noFill/>
              <a:prstDash val="solid"/>
              <a:miter/>
            </a:ln>
          </p:spPr>
          <p:txBody>
            <a:bodyPr rtlCol="0" anchor="ctr"/>
            <a:lstStyle/>
            <a:p>
              <a:endParaRPr lang="nb-NO"/>
            </a:p>
          </p:txBody>
        </p:sp>
        <p:sp>
          <p:nvSpPr>
            <p:cNvPr id="21" name="Frihåndsform: figur 20">
              <a:extLst>
                <a:ext uri="{FF2B5EF4-FFF2-40B4-BE49-F238E27FC236}">
                  <a16:creationId xmlns:a16="http://schemas.microsoft.com/office/drawing/2014/main" id="{82F59AD6-A782-B8D7-573A-77EEB6689BAA}"/>
                </a:ext>
              </a:extLst>
            </p:cNvPr>
            <p:cNvSpPr>
              <a:spLocks/>
            </p:cNvSpPr>
            <p:nvPr/>
          </p:nvSpPr>
          <p:spPr>
            <a:xfrm>
              <a:off x="9001886" y="1193243"/>
              <a:ext cx="3190114" cy="5664757"/>
            </a:xfrm>
            <a:custGeom>
              <a:avLst/>
              <a:gdLst>
                <a:gd name="connsiteX0" fmla="*/ 3190114 w 3190114"/>
                <a:gd name="connsiteY0" fmla="*/ 0 h 5664757"/>
                <a:gd name="connsiteX1" fmla="*/ 3190114 w 3190114"/>
                <a:gd name="connsiteY1" fmla="*/ 5664757 h 5664757"/>
                <a:gd name="connsiteX2" fmla="*/ 268807 w 3190114"/>
                <a:gd name="connsiteY2" fmla="*/ 5664757 h 5664757"/>
                <a:gd name="connsiteX3" fmla="*/ 270813 w 3190114"/>
                <a:gd name="connsiteY3" fmla="*/ 5593433 h 5664757"/>
                <a:gd name="connsiteX4" fmla="*/ 689365 w 3190114"/>
                <a:gd name="connsiteY4" fmla="*/ 4917198 h 5664757"/>
                <a:gd name="connsiteX5" fmla="*/ 1020292 w 3190114"/>
                <a:gd name="connsiteY5" fmla="*/ 4687082 h 5664757"/>
                <a:gd name="connsiteX6" fmla="*/ 995176 w 3190114"/>
                <a:gd name="connsiteY6" fmla="*/ 4121518 h 5664757"/>
                <a:gd name="connsiteX7" fmla="*/ 619823 w 3190114"/>
                <a:gd name="connsiteY7" fmla="*/ 3758789 h 5664757"/>
                <a:gd name="connsiteX8" fmla="*/ 530844 w 3190114"/>
                <a:gd name="connsiteY8" fmla="*/ 3681874 h 5664757"/>
                <a:gd name="connsiteX9" fmla="*/ 0 w 3190114"/>
                <a:gd name="connsiteY9" fmla="*/ 2691947 h 5664757"/>
                <a:gd name="connsiteX10" fmla="*/ 1188657 w 3190114"/>
                <a:gd name="connsiteY10" fmla="*/ 1502722 h 5664757"/>
                <a:gd name="connsiteX11" fmla="*/ 1788034 w 3190114"/>
                <a:gd name="connsiteY11" fmla="*/ 1653522 h 5664757"/>
                <a:gd name="connsiteX12" fmla="*/ 1945293 w 3190114"/>
                <a:gd name="connsiteY12" fmla="*/ 1710988 h 5664757"/>
                <a:gd name="connsiteX13" fmla="*/ 2208948 w 3190114"/>
                <a:gd name="connsiteY13" fmla="*/ 1447151 h 5664757"/>
                <a:gd name="connsiteX14" fmla="*/ 2209958 w 3190114"/>
                <a:gd name="connsiteY14" fmla="*/ 1051206 h 5664757"/>
                <a:gd name="connsiteX15" fmla="*/ 3032609 w 3190114"/>
                <a:gd name="connsiteY15" fmla="*/ 12454 h 566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0114" h="5664757">
                  <a:moveTo>
                    <a:pt x="3190114" y="0"/>
                  </a:moveTo>
                  <a:lnTo>
                    <a:pt x="3190114" y="5664757"/>
                  </a:lnTo>
                  <a:lnTo>
                    <a:pt x="268807" y="5664757"/>
                  </a:lnTo>
                  <a:lnTo>
                    <a:pt x="270813" y="5593433"/>
                  </a:lnTo>
                  <a:cubicBezTo>
                    <a:pt x="287618" y="5323589"/>
                    <a:pt x="374516" y="5118992"/>
                    <a:pt x="689365" y="4917198"/>
                  </a:cubicBezTo>
                  <a:cubicBezTo>
                    <a:pt x="767743" y="4866931"/>
                    <a:pt x="943808" y="4761093"/>
                    <a:pt x="1020292" y="4687082"/>
                  </a:cubicBezTo>
                  <a:cubicBezTo>
                    <a:pt x="1170231" y="4541966"/>
                    <a:pt x="1135396" y="4264615"/>
                    <a:pt x="995176" y="4121518"/>
                  </a:cubicBezTo>
                  <a:cubicBezTo>
                    <a:pt x="870226" y="3994083"/>
                    <a:pt x="745909" y="3872079"/>
                    <a:pt x="619823" y="3758789"/>
                  </a:cubicBezTo>
                  <a:cubicBezTo>
                    <a:pt x="591300" y="3733151"/>
                    <a:pt x="561135" y="3707512"/>
                    <a:pt x="530844" y="3681874"/>
                  </a:cubicBezTo>
                  <a:cubicBezTo>
                    <a:pt x="211026" y="3468808"/>
                    <a:pt x="0" y="3105195"/>
                    <a:pt x="0" y="2691947"/>
                  </a:cubicBezTo>
                  <a:cubicBezTo>
                    <a:pt x="0" y="2035196"/>
                    <a:pt x="559621" y="1499565"/>
                    <a:pt x="1188657" y="1502722"/>
                  </a:cubicBezTo>
                  <a:cubicBezTo>
                    <a:pt x="1424041" y="1503985"/>
                    <a:pt x="1595814" y="1537959"/>
                    <a:pt x="1788034" y="1653522"/>
                  </a:cubicBezTo>
                  <a:cubicBezTo>
                    <a:pt x="1835995" y="1682318"/>
                    <a:pt x="1885216" y="1710988"/>
                    <a:pt x="1945293" y="1710988"/>
                  </a:cubicBezTo>
                  <a:cubicBezTo>
                    <a:pt x="2090940" y="1710988"/>
                    <a:pt x="2208948" y="1592899"/>
                    <a:pt x="2208948" y="1447151"/>
                  </a:cubicBezTo>
                  <a:cubicBezTo>
                    <a:pt x="2208948" y="1447151"/>
                    <a:pt x="2209958" y="1066235"/>
                    <a:pt x="2209958" y="1051206"/>
                  </a:cubicBezTo>
                  <a:cubicBezTo>
                    <a:pt x="2209958" y="476548"/>
                    <a:pt x="2516276" y="98089"/>
                    <a:pt x="3032609" y="12454"/>
                  </a:cubicBezTo>
                  <a:close/>
                </a:path>
              </a:pathLst>
            </a:custGeom>
            <a:solidFill>
              <a:schemeClr val="accent2"/>
            </a:solidFill>
            <a:ln w="12621" cap="flat">
              <a:noFill/>
              <a:prstDash val="solid"/>
              <a:miter/>
            </a:ln>
          </p:spPr>
          <p:txBody>
            <a:bodyPr rtlCol="0" anchor="ctr"/>
            <a:lstStyle/>
            <a:p>
              <a:endParaRPr lang="nb-NO"/>
            </a:p>
          </p:txBody>
        </p:sp>
        <p:sp>
          <p:nvSpPr>
            <p:cNvPr id="16" name="Frihåndsform: figur 15">
              <a:extLst>
                <a:ext uri="{FF2B5EF4-FFF2-40B4-BE49-F238E27FC236}">
                  <a16:creationId xmlns:a16="http://schemas.microsoft.com/office/drawing/2014/main" id="{B94BFCE5-2BD2-C648-FF68-34D2AF75CE92}"/>
                </a:ext>
              </a:extLst>
            </p:cNvPr>
            <p:cNvSpPr>
              <a:spLocks/>
            </p:cNvSpPr>
            <p:nvPr/>
          </p:nvSpPr>
          <p:spPr>
            <a:xfrm>
              <a:off x="6412286" y="0"/>
              <a:ext cx="3958361" cy="2209958"/>
            </a:xfrm>
            <a:custGeom>
              <a:avLst/>
              <a:gdLst>
                <a:gd name="connsiteX0" fmla="*/ 319566 w 3958361"/>
                <a:gd name="connsiteY0" fmla="*/ 0 h 2209958"/>
                <a:gd name="connsiteX1" fmla="*/ 3615436 w 3958361"/>
                <a:gd name="connsiteY1" fmla="*/ 0 h 2209958"/>
                <a:gd name="connsiteX2" fmla="*/ 3697034 w 3958361"/>
                <a:gd name="connsiteY2" fmla="*/ 39940 h 2209958"/>
                <a:gd name="connsiteX3" fmla="*/ 3958361 w 3958361"/>
                <a:gd name="connsiteY3" fmla="*/ 579583 h 2209958"/>
                <a:gd name="connsiteX4" fmla="*/ 3242365 w 3958361"/>
                <a:gd name="connsiteY4" fmla="*/ 1296074 h 2209958"/>
                <a:gd name="connsiteX5" fmla="*/ 2928730 w 3958361"/>
                <a:gd name="connsiteY5" fmla="*/ 1220800 h 2209958"/>
                <a:gd name="connsiteX6" fmla="*/ 2724394 w 3958361"/>
                <a:gd name="connsiteY6" fmla="*/ 1072021 h 2209958"/>
                <a:gd name="connsiteX7" fmla="*/ 2361537 w 3958361"/>
                <a:gd name="connsiteY7" fmla="*/ 972245 h 2209958"/>
                <a:gd name="connsiteX8" fmla="*/ 2345634 w 3958361"/>
                <a:gd name="connsiteY8" fmla="*/ 1238229 h 2209958"/>
                <a:gd name="connsiteX9" fmla="*/ 2456196 w 3958361"/>
                <a:gd name="connsiteY9" fmla="*/ 1353540 h 2209958"/>
                <a:gd name="connsiteX10" fmla="*/ 2566252 w 3958361"/>
                <a:gd name="connsiteY10" fmla="*/ 1666254 h 2209958"/>
                <a:gd name="connsiteX11" fmla="*/ 2173230 w 3958361"/>
                <a:gd name="connsiteY11" fmla="*/ 2117392 h 2209958"/>
                <a:gd name="connsiteX12" fmla="*/ 1860858 w 3958361"/>
                <a:gd name="connsiteY12" fmla="*/ 1939185 h 2209958"/>
                <a:gd name="connsiteX13" fmla="*/ 1726190 w 3958361"/>
                <a:gd name="connsiteY13" fmla="*/ 1694798 h 2209958"/>
                <a:gd name="connsiteX14" fmla="*/ 1433507 w 3958361"/>
                <a:gd name="connsiteY14" fmla="*/ 1492847 h 2209958"/>
                <a:gd name="connsiteX15" fmla="*/ 1433254 w 3958361"/>
                <a:gd name="connsiteY15" fmla="*/ 1492594 h 2209958"/>
                <a:gd name="connsiteX16" fmla="*/ 1202035 w 3958361"/>
                <a:gd name="connsiteY16" fmla="*/ 1828042 h 2209958"/>
                <a:gd name="connsiteX17" fmla="*/ 705015 w 3958361"/>
                <a:gd name="connsiteY17" fmla="*/ 2209716 h 2209958"/>
                <a:gd name="connsiteX18" fmla="*/ 270849 w 3958361"/>
                <a:gd name="connsiteY18" fmla="*/ 2029109 h 2209958"/>
                <a:gd name="connsiteX19" fmla="*/ 121162 w 3958361"/>
                <a:gd name="connsiteY19" fmla="*/ 1848124 h 2209958"/>
                <a:gd name="connsiteX20" fmla="*/ 32058 w 3958361"/>
                <a:gd name="connsiteY20" fmla="*/ 1631775 h 2209958"/>
                <a:gd name="connsiteX21" fmla="*/ 17417 w 3958361"/>
                <a:gd name="connsiteY21" fmla="*/ 1553849 h 2209958"/>
                <a:gd name="connsiteX22" fmla="*/ 0 w 3958361"/>
                <a:gd name="connsiteY22" fmla="*/ 1388524 h 2209958"/>
                <a:gd name="connsiteX23" fmla="*/ 346197 w 3958361"/>
                <a:gd name="connsiteY23" fmla="*/ 763347 h 2209958"/>
                <a:gd name="connsiteX24" fmla="*/ 485535 w 3958361"/>
                <a:gd name="connsiteY24" fmla="*/ 613558 h 2209958"/>
                <a:gd name="connsiteX25" fmla="*/ 380606 w 3958361"/>
                <a:gd name="connsiteY25" fmla="*/ 77971 h 220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58361" h="2209958">
                  <a:moveTo>
                    <a:pt x="319566" y="0"/>
                  </a:moveTo>
                  <a:lnTo>
                    <a:pt x="3615436" y="0"/>
                  </a:lnTo>
                  <a:lnTo>
                    <a:pt x="3697034" y="39940"/>
                  </a:lnTo>
                  <a:cubicBezTo>
                    <a:pt x="3864196" y="145354"/>
                    <a:pt x="3958361" y="332276"/>
                    <a:pt x="3958361" y="579583"/>
                  </a:cubicBezTo>
                  <a:cubicBezTo>
                    <a:pt x="3958361" y="975276"/>
                    <a:pt x="3637785" y="1296074"/>
                    <a:pt x="3242365" y="1296074"/>
                  </a:cubicBezTo>
                  <a:cubicBezTo>
                    <a:pt x="3129280" y="1296074"/>
                    <a:pt x="3023768" y="1267530"/>
                    <a:pt x="2928730" y="1220800"/>
                  </a:cubicBezTo>
                  <a:lnTo>
                    <a:pt x="2724394" y="1072021"/>
                  </a:lnTo>
                  <a:cubicBezTo>
                    <a:pt x="2620270" y="998389"/>
                    <a:pt x="2486991" y="918315"/>
                    <a:pt x="2361537" y="972245"/>
                  </a:cubicBezTo>
                  <a:cubicBezTo>
                    <a:pt x="2243025" y="1023269"/>
                    <a:pt x="2269025" y="1156893"/>
                    <a:pt x="2345634" y="1238229"/>
                  </a:cubicBezTo>
                  <a:cubicBezTo>
                    <a:pt x="2387285" y="1282434"/>
                    <a:pt x="2422750" y="1305799"/>
                    <a:pt x="2456196" y="1353540"/>
                  </a:cubicBezTo>
                  <a:cubicBezTo>
                    <a:pt x="2524224" y="1434749"/>
                    <a:pt x="2566252" y="1544755"/>
                    <a:pt x="2566252" y="1666254"/>
                  </a:cubicBezTo>
                  <a:cubicBezTo>
                    <a:pt x="2566252" y="1915441"/>
                    <a:pt x="2390314" y="2117392"/>
                    <a:pt x="2173230" y="2117392"/>
                  </a:cubicBezTo>
                  <a:cubicBezTo>
                    <a:pt x="2045631" y="2117392"/>
                    <a:pt x="1932672" y="2047296"/>
                    <a:pt x="1860858" y="1939185"/>
                  </a:cubicBezTo>
                  <a:lnTo>
                    <a:pt x="1726190" y="1694798"/>
                  </a:lnTo>
                  <a:cubicBezTo>
                    <a:pt x="1625852" y="1480469"/>
                    <a:pt x="1433507" y="1492847"/>
                    <a:pt x="1433507" y="1492847"/>
                  </a:cubicBezTo>
                  <a:lnTo>
                    <a:pt x="1433254" y="1492594"/>
                  </a:lnTo>
                  <a:cubicBezTo>
                    <a:pt x="1178938" y="1538819"/>
                    <a:pt x="1202035" y="1828042"/>
                    <a:pt x="1202035" y="1828042"/>
                  </a:cubicBezTo>
                  <a:cubicBezTo>
                    <a:pt x="1225132" y="2232829"/>
                    <a:pt x="705015" y="2209716"/>
                    <a:pt x="705015" y="2209716"/>
                  </a:cubicBezTo>
                  <a:cubicBezTo>
                    <a:pt x="535387" y="2209716"/>
                    <a:pt x="381789" y="2140631"/>
                    <a:pt x="270849" y="2029109"/>
                  </a:cubicBezTo>
                  <a:cubicBezTo>
                    <a:pt x="207744" y="1975433"/>
                    <a:pt x="157511" y="1913294"/>
                    <a:pt x="121162" y="1848124"/>
                  </a:cubicBezTo>
                  <a:cubicBezTo>
                    <a:pt x="82416" y="1785480"/>
                    <a:pt x="51494" y="1712227"/>
                    <a:pt x="32058" y="1631775"/>
                  </a:cubicBezTo>
                  <a:cubicBezTo>
                    <a:pt x="25747" y="1605631"/>
                    <a:pt x="20951" y="1579614"/>
                    <a:pt x="17417" y="1553849"/>
                  </a:cubicBezTo>
                  <a:cubicBezTo>
                    <a:pt x="6310" y="1500930"/>
                    <a:pt x="0" y="1445611"/>
                    <a:pt x="0" y="1388524"/>
                  </a:cubicBezTo>
                  <a:cubicBezTo>
                    <a:pt x="0" y="1109026"/>
                    <a:pt x="142492" y="868807"/>
                    <a:pt x="346197" y="763347"/>
                  </a:cubicBezTo>
                  <a:cubicBezTo>
                    <a:pt x="439341" y="706134"/>
                    <a:pt x="463448" y="658772"/>
                    <a:pt x="485535" y="613558"/>
                  </a:cubicBezTo>
                  <a:cubicBezTo>
                    <a:pt x="579089" y="421663"/>
                    <a:pt x="501518" y="243730"/>
                    <a:pt x="380606" y="77971"/>
                  </a:cubicBezTo>
                  <a:close/>
                </a:path>
              </a:pathLst>
            </a:custGeom>
            <a:solidFill>
              <a:schemeClr val="accent2"/>
            </a:solidFill>
            <a:ln w="12621" cap="flat">
              <a:noFill/>
              <a:prstDash val="solid"/>
              <a:miter/>
            </a:ln>
          </p:spPr>
          <p:txBody>
            <a:bodyPr rtlCol="0" anchor="ctr"/>
            <a:lstStyle/>
            <a:p>
              <a:endParaRPr lang="nb-NO"/>
            </a:p>
          </p:txBody>
        </p:sp>
      </p:grpSp>
      <p:sp>
        <p:nvSpPr>
          <p:cNvPr id="2" name="Tittel 1">
            <a:extLst>
              <a:ext uri="{FF2B5EF4-FFF2-40B4-BE49-F238E27FC236}">
                <a16:creationId xmlns:a16="http://schemas.microsoft.com/office/drawing/2014/main" id="{499BFB41-2B02-89F0-21EC-0195163D5C72}"/>
              </a:ext>
            </a:extLst>
          </p:cNvPr>
          <p:cNvSpPr>
            <a:spLocks noGrp="1"/>
          </p:cNvSpPr>
          <p:nvPr>
            <p:ph type="title"/>
          </p:nvPr>
        </p:nvSpPr>
        <p:spPr>
          <a:xfrm>
            <a:off x="545485" y="1709738"/>
            <a:ext cx="6807816" cy="2243137"/>
          </a:xfrm>
        </p:spPr>
        <p:txBody>
          <a:bodyPr anchor="t" anchorCtr="0">
            <a:noAutofit/>
          </a:bodyPr>
          <a:lstStyle>
            <a:lvl1pPr>
              <a:lnSpc>
                <a:spcPct val="100000"/>
              </a:lnSpc>
              <a:defRPr sz="3500" baseline="0">
                <a:solidFill>
                  <a:schemeClr val="bg2"/>
                </a:solidFill>
                <a:latin typeface="+mn-lt"/>
              </a:defRPr>
            </a:lvl1pPr>
          </a:lstStyle>
          <a:p>
            <a:r>
              <a:rPr lang="nb-NO"/>
              <a:t>Klikk for å redigere tittelstil</a:t>
            </a:r>
            <a:endParaRPr lang="nb-NO" dirty="0"/>
          </a:p>
        </p:txBody>
      </p:sp>
      <p:sp>
        <p:nvSpPr>
          <p:cNvPr id="5" name="Plassholder for bunntekst 4">
            <a:extLst>
              <a:ext uri="{FF2B5EF4-FFF2-40B4-BE49-F238E27FC236}">
                <a16:creationId xmlns:a16="http://schemas.microsoft.com/office/drawing/2014/main" id="{9B715D2A-CBBD-D5E9-3453-2B5E21C90E5D}"/>
              </a:ext>
            </a:extLst>
          </p:cNvPr>
          <p:cNvSpPr>
            <a:spLocks noGrp="1"/>
          </p:cNvSpPr>
          <p:nvPr>
            <p:ph type="ftr" sz="quarter" idx="11"/>
          </p:nvPr>
        </p:nvSpPr>
        <p:spPr/>
        <p:txBody>
          <a:bodyPr/>
          <a:lstStyle>
            <a:lvl1pPr>
              <a:defRPr>
                <a:solidFill>
                  <a:schemeClr val="bg2"/>
                </a:solidFill>
              </a:defRPr>
            </a:lvl1pPr>
          </a:lstStyle>
          <a:p>
            <a:endParaRPr lang="nb-NO" dirty="0"/>
          </a:p>
        </p:txBody>
      </p:sp>
      <p:sp>
        <p:nvSpPr>
          <p:cNvPr id="6" name="Plassholder for lysbildenummer 5">
            <a:extLst>
              <a:ext uri="{FF2B5EF4-FFF2-40B4-BE49-F238E27FC236}">
                <a16:creationId xmlns:a16="http://schemas.microsoft.com/office/drawing/2014/main" id="{0CC53508-45F5-FD67-843B-07A3977F6A5D}"/>
              </a:ext>
            </a:extLst>
          </p:cNvPr>
          <p:cNvSpPr>
            <a:spLocks noGrp="1"/>
          </p:cNvSpPr>
          <p:nvPr>
            <p:ph type="sldNum" sz="quarter" idx="12"/>
          </p:nvPr>
        </p:nvSpPr>
        <p:spPr/>
        <p:txBody>
          <a:bodyPr/>
          <a:lstStyle>
            <a:lvl1pPr>
              <a:defRPr>
                <a:solidFill>
                  <a:schemeClr val="bg2"/>
                </a:solidFill>
              </a:defRPr>
            </a:lvl1pPr>
          </a:lstStyle>
          <a:p>
            <a:fld id="{D0CFEC11-77BE-49F9-9264-115C93F53507}" type="slidenum">
              <a:rPr lang="nb-NO" smtClean="0"/>
              <a:pPr/>
              <a:t>‹#›</a:t>
            </a:fld>
            <a:endParaRPr lang="nb-NO"/>
          </a:p>
        </p:txBody>
      </p:sp>
      <p:pic>
        <p:nvPicPr>
          <p:cNvPr id="3" name="Logo">
            <a:extLst>
              <a:ext uri="{FF2B5EF4-FFF2-40B4-BE49-F238E27FC236}">
                <a16:creationId xmlns:a16="http://schemas.microsoft.com/office/drawing/2014/main" id="{7DD0B85E-13E8-C189-7094-1BC31202681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5004" y="6208235"/>
            <a:ext cx="1104012" cy="264002"/>
          </a:xfrm>
          <a:prstGeom prst="rect">
            <a:avLst/>
          </a:prstGeom>
        </p:spPr>
      </p:pic>
    </p:spTree>
    <p:extLst>
      <p:ext uri="{BB962C8B-B14F-4D97-AF65-F5344CB8AC3E}">
        <p14:creationId xmlns:p14="http://schemas.microsoft.com/office/powerpoint/2010/main" val="4252925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329FAC-70E3-FA56-D541-35016385259A}"/>
              </a:ext>
            </a:extLst>
          </p:cNvPr>
          <p:cNvSpPr>
            <a:spLocks noGrp="1"/>
          </p:cNvSpPr>
          <p:nvPr>
            <p:ph type="title" hasCustomPrompt="1"/>
          </p:nvPr>
        </p:nvSpPr>
        <p:spPr>
          <a:xfrm>
            <a:off x="535961" y="-819151"/>
            <a:ext cx="11120078" cy="713913"/>
          </a:xfrm>
        </p:spPr>
        <p:txBody>
          <a:bodyPr/>
          <a:lstStyle>
            <a:lvl1pPr>
              <a:defRPr/>
            </a:lvl1pPr>
          </a:lstStyle>
          <a:p>
            <a:r>
              <a:rPr lang="nb-NO" dirty="0"/>
              <a:t>Skjult tittel for universell utforming</a:t>
            </a:r>
          </a:p>
        </p:txBody>
      </p:sp>
      <p:sp>
        <p:nvSpPr>
          <p:cNvPr id="4" name="Plassholder for bunntekst 3">
            <a:extLst>
              <a:ext uri="{FF2B5EF4-FFF2-40B4-BE49-F238E27FC236}">
                <a16:creationId xmlns:a16="http://schemas.microsoft.com/office/drawing/2014/main" id="{07EAC8C7-019B-2CEC-07C2-FB5B2172748A}"/>
              </a:ext>
            </a:extLst>
          </p:cNvPr>
          <p:cNvSpPr>
            <a:spLocks noGrp="1"/>
          </p:cNvSpPr>
          <p:nvPr>
            <p:ph type="ftr" sz="quarter" idx="11"/>
          </p:nvPr>
        </p:nvSpPr>
        <p:spPr/>
        <p:txBody>
          <a:bodyPr/>
          <a:lstStyle>
            <a:lvl1pPr>
              <a:defRPr>
                <a:noFill/>
              </a:defRPr>
            </a:lvl1pPr>
          </a:lstStyle>
          <a:p>
            <a:r>
              <a:rPr lang="nb-NO"/>
              <a:t>Present</a:t>
            </a:r>
            <a:endParaRPr lang="nb-NO" dirty="0"/>
          </a:p>
        </p:txBody>
      </p:sp>
      <p:sp>
        <p:nvSpPr>
          <p:cNvPr id="5" name="Plassholder for lysbildenummer 4">
            <a:extLst>
              <a:ext uri="{FF2B5EF4-FFF2-40B4-BE49-F238E27FC236}">
                <a16:creationId xmlns:a16="http://schemas.microsoft.com/office/drawing/2014/main" id="{CC587F62-FCDA-3BDC-5D0B-ACE6913543C4}"/>
              </a:ext>
            </a:extLst>
          </p:cNvPr>
          <p:cNvSpPr>
            <a:spLocks noGrp="1"/>
          </p:cNvSpPr>
          <p:nvPr>
            <p:ph type="sldNum" sz="quarter" idx="12"/>
          </p:nvPr>
        </p:nvSpPr>
        <p:spPr/>
        <p:txBody>
          <a:bodyPr/>
          <a:lstStyle>
            <a:lvl1pPr>
              <a:defRPr>
                <a:noFill/>
              </a:defRPr>
            </a:lvl1pPr>
          </a:lstStyle>
          <a:p>
            <a:fld id="{D0CFEC11-77BE-49F9-9264-115C93F53507}" type="slidenum">
              <a:rPr lang="nb-NO" smtClean="0"/>
              <a:pPr/>
              <a:t>‹#›</a:t>
            </a:fld>
            <a:endParaRPr lang="nb-NO" dirty="0"/>
          </a:p>
        </p:txBody>
      </p:sp>
      <p:sp>
        <p:nvSpPr>
          <p:cNvPr id="8" name="Plassholder for bilde">
            <a:extLst>
              <a:ext uri="{FF2B5EF4-FFF2-40B4-BE49-F238E27FC236}">
                <a16:creationId xmlns:a16="http://schemas.microsoft.com/office/drawing/2014/main" id="{4FBFD7D5-788B-758B-EEDD-97E3F97B25A2}"/>
              </a:ext>
            </a:extLst>
          </p:cNvPr>
          <p:cNvSpPr>
            <a:spLocks noGrp="1"/>
          </p:cNvSpPr>
          <p:nvPr>
            <p:ph type="pic" sz="quarter" idx="14" hasCustomPrompt="1"/>
          </p:nvPr>
        </p:nvSpPr>
        <p:spPr>
          <a:xfrm>
            <a:off x="0" y="0"/>
            <a:ext cx="12192000" cy="6858000"/>
          </a:xfrm>
          <a:prstGeom prst="rect">
            <a:avLst/>
          </a:prstGeom>
          <a:solidFill>
            <a:schemeClr val="bg1">
              <a:lumMod val="75000"/>
            </a:schemeClr>
          </a:solidFill>
        </p:spPr>
        <p:txBody>
          <a:bodyPr wrap="square">
            <a:noAutofit/>
          </a:bodyPr>
          <a:lstStyle>
            <a:lvl1pPr marL="0" indent="0">
              <a:buNone/>
              <a:defRPr sz="1200">
                <a:solidFill>
                  <a:schemeClr val="tx1">
                    <a:lumMod val="50000"/>
                    <a:lumOff val="50000"/>
                  </a:schemeClr>
                </a:solidFill>
              </a:defRPr>
            </a:lvl1pPr>
          </a:lstStyle>
          <a:p>
            <a:r>
              <a:rPr lang="nb-NO" sz="1200" noProof="0" dirty="0"/>
              <a:t>Trykk på ikonet eller dra inn en bildefil for å legge til et bilde. Juster utsnittet på Bildeformat-fanen &gt; Beskjær.</a:t>
            </a:r>
            <a:endParaRPr lang="nb-NO" noProof="0" dirty="0"/>
          </a:p>
        </p:txBody>
      </p:sp>
      <p:sp>
        <p:nvSpPr>
          <p:cNvPr id="11" name="Plassholder for tekst 10">
            <a:extLst>
              <a:ext uri="{FF2B5EF4-FFF2-40B4-BE49-F238E27FC236}">
                <a16:creationId xmlns:a16="http://schemas.microsoft.com/office/drawing/2014/main" id="{6A20AD28-7C19-8E04-AD27-3FEF263999A1}"/>
              </a:ext>
              <a:ext uri="{C183D7F6-B498-43B3-948B-1728B52AA6E4}">
                <adec:decorative xmlns:adec="http://schemas.microsoft.com/office/drawing/2017/decorative" val="1"/>
              </a:ext>
            </a:extLst>
          </p:cNvPr>
          <p:cNvSpPr>
            <a:spLocks noGrp="1"/>
          </p:cNvSpPr>
          <p:nvPr>
            <p:ph type="body" sz="quarter" idx="15"/>
          </p:nvPr>
        </p:nvSpPr>
        <p:spPr>
          <a:xfrm>
            <a:off x="635004" y="6208235"/>
            <a:ext cx="1104012" cy="264002"/>
          </a:xfrm>
          <a:blipFill>
            <a:blip r:embed="rId2">
              <a:extLst>
                <a:ext uri="{96DAC541-7B7A-43D3-8B79-37D633B846F1}">
                  <asvg:svgBlip xmlns:asvg="http://schemas.microsoft.com/office/drawing/2016/SVG/main" r:embed="rId3"/>
                </a:ext>
              </a:extLst>
            </a:blip>
            <a:stretch>
              <a:fillRect/>
            </a:stretch>
          </a:blipFill>
        </p:spPr>
        <p:txBody>
          <a:bodyPr/>
          <a:lstStyle>
            <a:lvl2pPr marL="0" indent="0">
              <a:buNone/>
              <a:defRPr>
                <a:noFill/>
              </a:defRPr>
            </a:lvl2pPr>
          </a:lstStyle>
          <a:p>
            <a:pPr lvl="0"/>
            <a:r>
              <a:rPr lang="nb-NO"/>
              <a:t>Klikk for å redigere tekststiler i malen</a:t>
            </a:r>
          </a:p>
        </p:txBody>
      </p:sp>
    </p:spTree>
    <p:extLst>
      <p:ext uri="{BB962C8B-B14F-4D97-AF65-F5344CB8AC3E}">
        <p14:creationId xmlns:p14="http://schemas.microsoft.com/office/powerpoint/2010/main" val="1073024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54F970-37A0-0AB6-0973-DC48998496B8}"/>
              </a:ext>
            </a:extLst>
          </p:cNvPr>
          <p:cNvSpPr>
            <a:spLocks noGrp="1"/>
          </p:cNvSpPr>
          <p:nvPr>
            <p:ph type="title"/>
          </p:nvPr>
        </p:nvSpPr>
        <p:spPr/>
        <p:txBody>
          <a:bodyPr/>
          <a:lstStyle/>
          <a:p>
            <a:r>
              <a:rPr lang="nb-NO"/>
              <a:t>Klikk for å redigere tittelstil</a:t>
            </a:r>
          </a:p>
        </p:txBody>
      </p:sp>
      <p:sp>
        <p:nvSpPr>
          <p:cNvPr id="10" name="Plassholder for tekst 9">
            <a:extLst>
              <a:ext uri="{FF2B5EF4-FFF2-40B4-BE49-F238E27FC236}">
                <a16:creationId xmlns:a16="http://schemas.microsoft.com/office/drawing/2014/main" id="{1087F89F-46C4-8A20-13A9-743AE12AC900}"/>
              </a:ext>
            </a:extLst>
          </p:cNvPr>
          <p:cNvSpPr>
            <a:spLocks noGrp="1"/>
          </p:cNvSpPr>
          <p:nvPr>
            <p:ph type="body" sz="quarter" idx="13"/>
          </p:nvPr>
        </p:nvSpPr>
        <p:spPr>
          <a:xfrm>
            <a:off x="535960" y="1700419"/>
            <a:ext cx="5482800" cy="4351338"/>
          </a:xfrm>
        </p:spPr>
        <p:txBody>
          <a:bodyPr vert="horz" lIns="91440" tIns="50400" rIns="91440" bIns="45720" rtlCol="0">
            <a:normAutofit/>
          </a:bodyPr>
          <a:lstStyle>
            <a:lvl1pPr>
              <a:defRPr lang="nb-NO" sz="2200" smtClean="0">
                <a:solidFill>
                  <a:schemeClr val="tx2"/>
                </a:solidFill>
              </a:defRPr>
            </a:lvl1pPr>
            <a:lvl2pPr>
              <a:defRPr lang="nb-NO" sz="2000" smtClean="0">
                <a:solidFill>
                  <a:schemeClr val="tx2"/>
                </a:solidFill>
              </a:defRPr>
            </a:lvl2pPr>
            <a:lvl3pPr>
              <a:defRPr lang="nb-NO" sz="2000" smtClean="0">
                <a:solidFill>
                  <a:schemeClr val="tx2"/>
                </a:solidFill>
              </a:defRPr>
            </a:lvl3pPr>
            <a:lvl4pPr>
              <a:defRPr lang="nb-NO" sz="2200" smtClean="0">
                <a:solidFill>
                  <a:schemeClr val="tx2"/>
                </a:solidFill>
              </a:defRPr>
            </a:lvl4pPr>
            <a:lvl5pPr>
              <a:defRPr lang="nb-NO" sz="2000">
                <a:solidFill>
                  <a:schemeClr val="tx2"/>
                </a:solidFill>
              </a:defRPr>
            </a:lvl5pPr>
          </a:lstStyle>
          <a:p>
            <a:pPr marL="254000" lvl="0" indent="-254000">
              <a:spcBef>
                <a:spcPts val="600"/>
              </a:spcBef>
              <a:buFont typeface="+mj-lt"/>
              <a:buAutoNum type="arabicPeriod"/>
            </a:pPr>
            <a:r>
              <a:rPr lang="nb-NO"/>
              <a:t>Klikk for å redigere tekststiler i malen</a:t>
            </a:r>
          </a:p>
          <a:p>
            <a:pPr marL="254000" lvl="1" indent="-254000">
              <a:spcBef>
                <a:spcPts val="600"/>
              </a:spcBef>
              <a:buFont typeface="+mj-lt"/>
              <a:buAutoNum type="arabicPeriod"/>
            </a:pPr>
            <a:r>
              <a:rPr lang="nb-NO"/>
              <a:t>Andre nivå</a:t>
            </a:r>
          </a:p>
          <a:p>
            <a:pPr marL="254000" lvl="2" indent="-254000">
              <a:spcBef>
                <a:spcPts val="600"/>
              </a:spcBef>
              <a:buFont typeface="+mj-lt"/>
              <a:buAutoNum type="arabicPeriod"/>
            </a:pPr>
            <a:r>
              <a:rPr lang="nb-NO"/>
              <a:t>Tredje nivå</a:t>
            </a:r>
          </a:p>
          <a:p>
            <a:pPr marL="254000" lvl="3" indent="-254000">
              <a:spcBef>
                <a:spcPts val="600"/>
              </a:spcBef>
              <a:buFont typeface="+mj-lt"/>
              <a:buAutoNum type="arabicPeriod"/>
            </a:pPr>
            <a:r>
              <a:rPr lang="nb-NO"/>
              <a:t>Fjerde nivå</a:t>
            </a:r>
          </a:p>
          <a:p>
            <a:pPr marL="254000" lvl="4" indent="-254000">
              <a:spcBef>
                <a:spcPts val="600"/>
              </a:spcBef>
              <a:buFont typeface="+mj-lt"/>
              <a:buAutoNum type="arabicPeriod"/>
            </a:pPr>
            <a:r>
              <a:rPr lang="nb-NO"/>
              <a:t>Femte nivå</a:t>
            </a:r>
            <a:endParaRPr lang="nb-NO" dirty="0"/>
          </a:p>
        </p:txBody>
      </p:sp>
      <p:sp>
        <p:nvSpPr>
          <p:cNvPr id="6" name="Plassholder for bunntekst 5">
            <a:extLst>
              <a:ext uri="{FF2B5EF4-FFF2-40B4-BE49-F238E27FC236}">
                <a16:creationId xmlns:a16="http://schemas.microsoft.com/office/drawing/2014/main" id="{806F38E0-CBA0-354D-7AD7-2EC2919DCC4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50D349-44A2-F949-B2A7-AD6D18F4B9DE}"/>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2553319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tat med bilde">
    <p:bg>
      <p:bgPr>
        <a:solidFill>
          <a:schemeClr val="bg2"/>
        </a:solidFill>
        <a:effectLst/>
      </p:bgPr>
    </p:bg>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E76A4D5F-0D64-92AB-54BD-24658926B55F}"/>
              </a:ext>
            </a:extLst>
          </p:cNvPr>
          <p:cNvSpPr>
            <a:spLocks noGrp="1"/>
          </p:cNvSpPr>
          <p:nvPr>
            <p:ph type="ftr" sz="quarter" idx="11"/>
          </p:nvPr>
        </p:nvSpPr>
        <p:spPr/>
        <p:txBody>
          <a:bodyPr/>
          <a:lstStyle/>
          <a:p>
            <a:r>
              <a:rPr lang="nb-NO"/>
              <a:t>Present</a:t>
            </a:r>
            <a:endParaRPr lang="nb-NO" dirty="0"/>
          </a:p>
        </p:txBody>
      </p:sp>
      <p:sp>
        <p:nvSpPr>
          <p:cNvPr id="5" name="Plassholder for lysbildenummer 4">
            <a:extLst>
              <a:ext uri="{FF2B5EF4-FFF2-40B4-BE49-F238E27FC236}">
                <a16:creationId xmlns:a16="http://schemas.microsoft.com/office/drawing/2014/main" id="{9DD8FA9D-D1CF-E364-6379-A87C325CEFFD}"/>
              </a:ext>
            </a:extLst>
          </p:cNvPr>
          <p:cNvSpPr>
            <a:spLocks noGrp="1"/>
          </p:cNvSpPr>
          <p:nvPr>
            <p:ph type="sldNum" sz="quarter" idx="12"/>
          </p:nvPr>
        </p:nvSpPr>
        <p:spPr/>
        <p:txBody>
          <a:bodyPr/>
          <a:lstStyle/>
          <a:p>
            <a:fld id="{D0CFEC11-77BE-49F9-9264-115C93F53507}" type="slidenum">
              <a:rPr lang="nb-NO" smtClean="0"/>
              <a:pPr/>
              <a:t>‹#›</a:t>
            </a:fld>
            <a:endParaRPr lang="nb-NO" dirty="0"/>
          </a:p>
        </p:txBody>
      </p:sp>
      <p:sp>
        <p:nvSpPr>
          <p:cNvPr id="8" name="Tittel 1">
            <a:extLst>
              <a:ext uri="{FF2B5EF4-FFF2-40B4-BE49-F238E27FC236}">
                <a16:creationId xmlns:a16="http://schemas.microsoft.com/office/drawing/2014/main" id="{9B869DBA-368F-7E15-F369-22C587DDA278}"/>
              </a:ext>
            </a:extLst>
          </p:cNvPr>
          <p:cNvSpPr>
            <a:spLocks noGrp="1"/>
          </p:cNvSpPr>
          <p:nvPr>
            <p:ph type="title" hasCustomPrompt="1"/>
          </p:nvPr>
        </p:nvSpPr>
        <p:spPr>
          <a:xfrm>
            <a:off x="535961" y="-819151"/>
            <a:ext cx="11120078" cy="713913"/>
          </a:xfrm>
        </p:spPr>
        <p:txBody>
          <a:bodyPr/>
          <a:lstStyle>
            <a:lvl1pPr>
              <a:defRPr/>
            </a:lvl1pPr>
          </a:lstStyle>
          <a:p>
            <a:r>
              <a:rPr lang="nb-NO" dirty="0"/>
              <a:t>Skjult tittel for universell utforming</a:t>
            </a:r>
          </a:p>
        </p:txBody>
      </p:sp>
      <p:sp>
        <p:nvSpPr>
          <p:cNvPr id="10" name="Plassholder for tekst 9">
            <a:extLst>
              <a:ext uri="{FF2B5EF4-FFF2-40B4-BE49-F238E27FC236}">
                <a16:creationId xmlns:a16="http://schemas.microsoft.com/office/drawing/2014/main" id="{2578A1CF-D607-196F-D478-AC053007EB15}"/>
              </a:ext>
            </a:extLst>
          </p:cNvPr>
          <p:cNvSpPr>
            <a:spLocks noGrp="1"/>
          </p:cNvSpPr>
          <p:nvPr>
            <p:ph type="body" sz="quarter" idx="13"/>
          </p:nvPr>
        </p:nvSpPr>
        <p:spPr>
          <a:xfrm>
            <a:off x="535959" y="1717674"/>
            <a:ext cx="6102966" cy="2781300"/>
          </a:xfrm>
        </p:spPr>
        <p:txBody>
          <a:bodyPr lIns="97200">
            <a:normAutofit/>
          </a:bodyPr>
          <a:lstStyle>
            <a:lvl1pPr marL="0" indent="0">
              <a:lnSpc>
                <a:spcPct val="97000"/>
              </a:lnSpc>
              <a:spcBef>
                <a:spcPts val="0"/>
              </a:spcBef>
              <a:buNone/>
              <a:defRPr sz="3000">
                <a:solidFill>
                  <a:schemeClr val="tx2"/>
                </a:solidFill>
              </a:defRPr>
            </a:lvl1pPr>
            <a:lvl2pPr marL="12" indent="0">
              <a:spcBef>
                <a:spcPts val="2000"/>
              </a:spcBef>
              <a:buNone/>
              <a:defRPr sz="1800">
                <a:solidFill>
                  <a:schemeClr val="tx2"/>
                </a:solidFill>
              </a:defRPr>
            </a:lvl2pPr>
          </a:lstStyle>
          <a:p>
            <a:pPr lvl="0"/>
            <a:r>
              <a:rPr lang="nb-NO"/>
              <a:t>Klikk for å redigere tekststiler i malen</a:t>
            </a:r>
          </a:p>
          <a:p>
            <a:pPr lvl="1"/>
            <a:r>
              <a:rPr lang="nb-NO"/>
              <a:t>Andre nivå</a:t>
            </a:r>
          </a:p>
        </p:txBody>
      </p:sp>
      <p:sp>
        <p:nvSpPr>
          <p:cNvPr id="11" name="Plassholder for bilde 13">
            <a:extLst>
              <a:ext uri="{FF2B5EF4-FFF2-40B4-BE49-F238E27FC236}">
                <a16:creationId xmlns:a16="http://schemas.microsoft.com/office/drawing/2014/main" id="{2E6E865D-AF29-2C16-752D-E5F8E610618B}"/>
              </a:ext>
            </a:extLst>
          </p:cNvPr>
          <p:cNvSpPr>
            <a:spLocks noGrp="1"/>
          </p:cNvSpPr>
          <p:nvPr>
            <p:ph type="pic" sz="quarter" idx="14" hasCustomPrompt="1"/>
          </p:nvPr>
        </p:nvSpPr>
        <p:spPr>
          <a:xfrm>
            <a:off x="7017544" y="1751014"/>
            <a:ext cx="4550113" cy="4348558"/>
          </a:xfrm>
        </p:spPr>
        <p:txBody>
          <a:bodyPr>
            <a:normAutofit/>
          </a:bodyPr>
          <a:lstStyle>
            <a:lvl1pPr marL="0" indent="0">
              <a:buNone/>
              <a:defRPr sz="1200">
                <a:solidFill>
                  <a:schemeClr val="tx1">
                    <a:lumMod val="50000"/>
                    <a:lumOff val="50000"/>
                  </a:schemeClr>
                </a:solidFill>
              </a:defRPr>
            </a:lvl1pPr>
          </a:lstStyle>
          <a:p>
            <a:r>
              <a:rPr lang="nb-NO" sz="1200" noProof="0" dirty="0"/>
              <a:t>Trykk på ikonet eller dra inn en bildefil for å legge til et bilde. Juster utsnittet på Bildeformat-fanen &gt; Beskjær.</a:t>
            </a:r>
            <a:endParaRPr lang="nb-NO" noProof="0" dirty="0"/>
          </a:p>
        </p:txBody>
      </p:sp>
    </p:spTree>
    <p:extLst>
      <p:ext uri="{BB962C8B-B14F-4D97-AF65-F5344CB8AC3E}">
        <p14:creationId xmlns:p14="http://schemas.microsoft.com/office/powerpoint/2010/main" val="704917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tat med illustrasjon">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E76A4D5F-0D64-92AB-54BD-24658926B55F}"/>
              </a:ext>
            </a:extLst>
          </p:cNvPr>
          <p:cNvSpPr>
            <a:spLocks noGrp="1"/>
          </p:cNvSpPr>
          <p:nvPr>
            <p:ph type="ftr" sz="quarter" idx="11"/>
          </p:nvPr>
        </p:nvSpPr>
        <p:spPr/>
        <p:txBody>
          <a:bodyPr/>
          <a:lstStyle/>
          <a:p>
            <a:r>
              <a:rPr lang="nb-NO"/>
              <a:t>Present</a:t>
            </a:r>
            <a:endParaRPr lang="nb-NO" dirty="0"/>
          </a:p>
        </p:txBody>
      </p:sp>
      <p:sp>
        <p:nvSpPr>
          <p:cNvPr id="5" name="Plassholder for lysbildenummer 4">
            <a:extLst>
              <a:ext uri="{FF2B5EF4-FFF2-40B4-BE49-F238E27FC236}">
                <a16:creationId xmlns:a16="http://schemas.microsoft.com/office/drawing/2014/main" id="{9DD8FA9D-D1CF-E364-6379-A87C325CEFFD}"/>
              </a:ext>
            </a:extLst>
          </p:cNvPr>
          <p:cNvSpPr>
            <a:spLocks noGrp="1"/>
          </p:cNvSpPr>
          <p:nvPr>
            <p:ph type="sldNum" sz="quarter" idx="12"/>
          </p:nvPr>
        </p:nvSpPr>
        <p:spPr/>
        <p:txBody>
          <a:bodyPr/>
          <a:lstStyle/>
          <a:p>
            <a:fld id="{D0CFEC11-77BE-49F9-9264-115C93F53507}" type="slidenum">
              <a:rPr lang="nb-NO" smtClean="0"/>
              <a:pPr/>
              <a:t>‹#›</a:t>
            </a:fld>
            <a:endParaRPr lang="nb-NO" dirty="0"/>
          </a:p>
        </p:txBody>
      </p:sp>
      <p:sp>
        <p:nvSpPr>
          <p:cNvPr id="17" name="Tekstplassholder med bilde">
            <a:extLst>
              <a:ext uri="{FF2B5EF4-FFF2-40B4-BE49-F238E27FC236}">
                <a16:creationId xmlns:a16="http://schemas.microsoft.com/office/drawing/2014/main" id="{EE233923-417C-9740-FC3A-0E8B4B2E5699}"/>
              </a:ext>
              <a:ext uri="{C183D7F6-B498-43B3-948B-1728B52AA6E4}">
                <adec:decorative xmlns:adec="http://schemas.microsoft.com/office/drawing/2017/decorative" val="1"/>
              </a:ext>
            </a:extLst>
          </p:cNvPr>
          <p:cNvSpPr>
            <a:spLocks noGrp="1"/>
          </p:cNvSpPr>
          <p:nvPr>
            <p:ph type="body" sz="quarter" idx="14"/>
          </p:nvPr>
        </p:nvSpPr>
        <p:spPr>
          <a:xfrm>
            <a:off x="4591050" y="1590277"/>
            <a:ext cx="8185150" cy="4604147"/>
          </a:xfrm>
          <a:blipFill>
            <a:blip r:embed="rId2"/>
            <a:stretch>
              <a:fillRect/>
            </a:stretch>
          </a:blipFill>
        </p:spPr>
        <p:txBody>
          <a:bodyPr/>
          <a:lstStyle>
            <a:lvl1pPr marL="0" indent="0">
              <a:buNone/>
              <a:defRPr>
                <a:noFill/>
              </a:defRPr>
            </a:lvl1pPr>
          </a:lstStyle>
          <a:p>
            <a:pPr lvl="0"/>
            <a:r>
              <a:rPr lang="nb-NO"/>
              <a:t>Klikk for å redigere tekststiler i malen</a:t>
            </a:r>
          </a:p>
        </p:txBody>
      </p:sp>
      <p:sp>
        <p:nvSpPr>
          <p:cNvPr id="8" name="Tittel 1">
            <a:extLst>
              <a:ext uri="{FF2B5EF4-FFF2-40B4-BE49-F238E27FC236}">
                <a16:creationId xmlns:a16="http://schemas.microsoft.com/office/drawing/2014/main" id="{9B869DBA-368F-7E15-F369-22C587DDA278}"/>
              </a:ext>
            </a:extLst>
          </p:cNvPr>
          <p:cNvSpPr>
            <a:spLocks noGrp="1"/>
          </p:cNvSpPr>
          <p:nvPr>
            <p:ph type="title" hasCustomPrompt="1"/>
          </p:nvPr>
        </p:nvSpPr>
        <p:spPr>
          <a:xfrm>
            <a:off x="535961" y="-819151"/>
            <a:ext cx="11120078" cy="713913"/>
          </a:xfrm>
        </p:spPr>
        <p:txBody>
          <a:bodyPr/>
          <a:lstStyle>
            <a:lvl1pPr>
              <a:defRPr/>
            </a:lvl1pPr>
          </a:lstStyle>
          <a:p>
            <a:r>
              <a:rPr lang="nb-NO" dirty="0"/>
              <a:t>Skjult tittel for universell utforming</a:t>
            </a:r>
          </a:p>
        </p:txBody>
      </p:sp>
      <p:sp>
        <p:nvSpPr>
          <p:cNvPr id="10" name="Plassholder for tekst 9">
            <a:extLst>
              <a:ext uri="{FF2B5EF4-FFF2-40B4-BE49-F238E27FC236}">
                <a16:creationId xmlns:a16="http://schemas.microsoft.com/office/drawing/2014/main" id="{2578A1CF-D607-196F-D478-AC053007EB15}"/>
              </a:ext>
            </a:extLst>
          </p:cNvPr>
          <p:cNvSpPr>
            <a:spLocks noGrp="1"/>
          </p:cNvSpPr>
          <p:nvPr>
            <p:ph type="body" sz="quarter" idx="13"/>
          </p:nvPr>
        </p:nvSpPr>
        <p:spPr>
          <a:xfrm>
            <a:off x="535959" y="1717674"/>
            <a:ext cx="6102966" cy="2781300"/>
          </a:xfrm>
        </p:spPr>
        <p:txBody>
          <a:bodyPr lIns="97200">
            <a:normAutofit/>
          </a:bodyPr>
          <a:lstStyle>
            <a:lvl1pPr marL="0" indent="0">
              <a:lnSpc>
                <a:spcPct val="97000"/>
              </a:lnSpc>
              <a:spcBef>
                <a:spcPts val="0"/>
              </a:spcBef>
              <a:buNone/>
              <a:defRPr sz="3000">
                <a:solidFill>
                  <a:schemeClr val="tx2"/>
                </a:solidFill>
              </a:defRPr>
            </a:lvl1pPr>
            <a:lvl2pPr marL="12" indent="0">
              <a:spcBef>
                <a:spcPts val="2000"/>
              </a:spcBef>
              <a:buNone/>
              <a:defRPr sz="1800">
                <a:solidFill>
                  <a:schemeClr val="tx2"/>
                </a:solidFill>
              </a:defRPr>
            </a:lvl2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768587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9D4605-BA9A-836B-89A7-F75AA4F953B8}"/>
              </a:ext>
            </a:extLst>
          </p:cNvPr>
          <p:cNvSpPr>
            <a:spLocks noGrp="1"/>
          </p:cNvSpPr>
          <p:nvPr>
            <p:ph type="title"/>
          </p:nvPr>
        </p:nvSpPr>
        <p:spPr>
          <a:xfrm>
            <a:off x="535961" y="866775"/>
            <a:ext cx="11120078" cy="443866"/>
          </a:xfrm>
        </p:spPr>
        <p:txBody>
          <a:bodyPr/>
          <a:lstStyle/>
          <a:p>
            <a:r>
              <a:rPr lang="nb-NO"/>
              <a:t>Klikk for å redigere tittelstil</a:t>
            </a:r>
            <a:endParaRPr lang="nb-NO" dirty="0"/>
          </a:p>
        </p:txBody>
      </p:sp>
      <p:sp>
        <p:nvSpPr>
          <p:cNvPr id="4" name="Plassholder for bunntekst 3">
            <a:extLst>
              <a:ext uri="{FF2B5EF4-FFF2-40B4-BE49-F238E27FC236}">
                <a16:creationId xmlns:a16="http://schemas.microsoft.com/office/drawing/2014/main" id="{37C7F06E-166F-6751-6CC9-C895E707E492}"/>
              </a:ext>
            </a:extLst>
          </p:cNvPr>
          <p:cNvSpPr>
            <a:spLocks noGrp="1"/>
          </p:cNvSpPr>
          <p:nvPr>
            <p:ph type="ftr" sz="quarter" idx="11"/>
          </p:nvPr>
        </p:nvSpPr>
        <p:spPr/>
        <p:txBody>
          <a:bodyPr/>
          <a:lstStyle/>
          <a:p>
            <a:r>
              <a:rPr lang="nb-NO"/>
              <a:t>Present</a:t>
            </a:r>
            <a:endParaRPr lang="nb-NO" dirty="0"/>
          </a:p>
        </p:txBody>
      </p:sp>
      <p:sp>
        <p:nvSpPr>
          <p:cNvPr id="5" name="Plassholder for lysbildenummer 4">
            <a:extLst>
              <a:ext uri="{FF2B5EF4-FFF2-40B4-BE49-F238E27FC236}">
                <a16:creationId xmlns:a16="http://schemas.microsoft.com/office/drawing/2014/main" id="{952CACD5-F315-E45F-C2C0-8CDBD7FFF15D}"/>
              </a:ext>
            </a:extLst>
          </p:cNvPr>
          <p:cNvSpPr>
            <a:spLocks noGrp="1"/>
          </p:cNvSpPr>
          <p:nvPr>
            <p:ph type="sldNum" sz="quarter" idx="12"/>
          </p:nvPr>
        </p:nvSpPr>
        <p:spPr/>
        <p:txBody>
          <a:bodyPr/>
          <a:lstStyle/>
          <a:p>
            <a:fld id="{D0CFEC11-77BE-49F9-9264-115C93F53507}" type="slidenum">
              <a:rPr lang="nb-NO" smtClean="0"/>
              <a:pPr/>
              <a:t>‹#›</a:t>
            </a:fld>
            <a:endParaRPr lang="nb-NO" dirty="0"/>
          </a:p>
        </p:txBody>
      </p:sp>
      <p:sp>
        <p:nvSpPr>
          <p:cNvPr id="10" name="Plassholder for tekst 9">
            <a:extLst>
              <a:ext uri="{FF2B5EF4-FFF2-40B4-BE49-F238E27FC236}">
                <a16:creationId xmlns:a16="http://schemas.microsoft.com/office/drawing/2014/main" id="{0633CF53-D86A-CE4F-6603-50347EEE9763}"/>
              </a:ext>
            </a:extLst>
          </p:cNvPr>
          <p:cNvSpPr>
            <a:spLocks noGrp="1"/>
          </p:cNvSpPr>
          <p:nvPr>
            <p:ph type="body" sz="quarter" idx="14" hasCustomPrompt="1"/>
          </p:nvPr>
        </p:nvSpPr>
        <p:spPr>
          <a:xfrm>
            <a:off x="635004" y="1458912"/>
            <a:ext cx="5343525" cy="608113"/>
          </a:xfrm>
          <a:solidFill>
            <a:schemeClr val="bg2"/>
          </a:solidFill>
        </p:spPr>
        <p:txBody>
          <a:bodyPr lIns="637200" tIns="111600" bIns="111600">
            <a:noAutofit/>
          </a:bodyPr>
          <a:lstStyle>
            <a:lvl1pPr marL="0" indent="0">
              <a:spcBef>
                <a:spcPts val="0"/>
              </a:spcBef>
              <a:buNone/>
              <a:defRPr sz="1200">
                <a:solidFill>
                  <a:schemeClr val="tx2"/>
                </a:solidFill>
              </a:defRPr>
            </a:lvl1pPr>
            <a:lvl2pPr>
              <a:defRPr sz="1200"/>
            </a:lvl2pPr>
            <a:lvl3pPr>
              <a:defRPr sz="1200"/>
            </a:lvl3pPr>
            <a:lvl4pPr>
              <a:defRPr sz="1200"/>
            </a:lvl4pPr>
            <a:lvl5pPr>
              <a:defRPr sz="1200"/>
            </a:lvl5pPr>
          </a:lstStyle>
          <a:p>
            <a:pPr lvl="0"/>
            <a:r>
              <a:rPr lang="nb-NO" dirty="0"/>
              <a:t>Klikk for å legge til tekst. Legg ikon inn i kvadratet til venstre. Velg ikon og tekstboks og kopier denne for å lage flere bokser.  </a:t>
            </a:r>
          </a:p>
        </p:txBody>
      </p:sp>
      <p:sp>
        <p:nvSpPr>
          <p:cNvPr id="7" name="Plassholder for innhold 6">
            <a:extLst>
              <a:ext uri="{FF2B5EF4-FFF2-40B4-BE49-F238E27FC236}">
                <a16:creationId xmlns:a16="http://schemas.microsoft.com/office/drawing/2014/main" id="{EC3ECB92-2894-F937-8E95-FD60D2A0705D}"/>
              </a:ext>
            </a:extLst>
          </p:cNvPr>
          <p:cNvSpPr>
            <a:spLocks noGrp="1"/>
          </p:cNvSpPr>
          <p:nvPr>
            <p:ph sz="quarter" idx="13" hasCustomPrompt="1"/>
          </p:nvPr>
        </p:nvSpPr>
        <p:spPr>
          <a:xfrm>
            <a:off x="798275" y="1609696"/>
            <a:ext cx="297100" cy="297100"/>
          </a:xfrm>
          <a:ln w="12700">
            <a:solidFill>
              <a:schemeClr val="accent2">
                <a:lumMod val="75000"/>
              </a:schemeClr>
            </a:solidFill>
          </a:ln>
        </p:spPr>
        <p:txBody>
          <a:bodyPr lIns="0" tIns="0" rIns="0" bIns="0" anchor="ctr" anchorCtr="1">
            <a:noAutofit/>
          </a:bodyPr>
          <a:lstStyle>
            <a:lvl1pPr marL="0" indent="0">
              <a:spcBef>
                <a:spcPts val="0"/>
              </a:spcBef>
              <a:buNone/>
              <a:defRPr sz="900"/>
            </a:lvl1pPr>
          </a:lstStyle>
          <a:p>
            <a:pPr lvl="0"/>
            <a:r>
              <a:rPr lang="nb-NO" dirty="0"/>
              <a:t>Ikon</a:t>
            </a:r>
          </a:p>
        </p:txBody>
      </p:sp>
      <p:sp>
        <p:nvSpPr>
          <p:cNvPr id="11" name="Plassholder for tekst 9">
            <a:extLst>
              <a:ext uri="{FF2B5EF4-FFF2-40B4-BE49-F238E27FC236}">
                <a16:creationId xmlns:a16="http://schemas.microsoft.com/office/drawing/2014/main" id="{4AF833F7-2E16-8656-0BF1-39D3558C1618}"/>
              </a:ext>
            </a:extLst>
          </p:cNvPr>
          <p:cNvSpPr>
            <a:spLocks noGrp="1"/>
          </p:cNvSpPr>
          <p:nvPr>
            <p:ph type="body" sz="quarter" idx="15" hasCustomPrompt="1"/>
          </p:nvPr>
        </p:nvSpPr>
        <p:spPr>
          <a:xfrm>
            <a:off x="635004" y="2067025"/>
            <a:ext cx="5343525" cy="608113"/>
          </a:xfrm>
          <a:solidFill>
            <a:schemeClr val="bg2"/>
          </a:solidFill>
        </p:spPr>
        <p:txBody>
          <a:bodyPr lIns="637200" tIns="111600" bIns="111600">
            <a:noAutofit/>
          </a:bodyPr>
          <a:lstStyle>
            <a:lvl1pPr marL="0" indent="0">
              <a:spcBef>
                <a:spcPts val="0"/>
              </a:spcBef>
              <a:buNone/>
              <a:defRPr sz="1200">
                <a:solidFill>
                  <a:schemeClr val="tx2"/>
                </a:solidFill>
              </a:defRPr>
            </a:lvl1pPr>
            <a:lvl2pPr>
              <a:defRPr sz="1200"/>
            </a:lvl2pPr>
            <a:lvl3pPr>
              <a:defRPr sz="1200"/>
            </a:lvl3pPr>
            <a:lvl4pPr>
              <a:defRPr sz="1200"/>
            </a:lvl4pPr>
            <a:lvl5pPr>
              <a:defRPr sz="1200"/>
            </a:lvl5pPr>
          </a:lstStyle>
          <a:p>
            <a:pPr lvl="0"/>
            <a:r>
              <a:rPr lang="nb-NO" dirty="0"/>
              <a:t>Klikk for å legge til tekst. Legg ikon inn i kvadratet til venstre. Velg ikon og tekstboks og kopier denne for å lage flere bokser.  </a:t>
            </a:r>
          </a:p>
        </p:txBody>
      </p:sp>
      <p:sp>
        <p:nvSpPr>
          <p:cNvPr id="12" name="Plassholder for innhold 6">
            <a:extLst>
              <a:ext uri="{FF2B5EF4-FFF2-40B4-BE49-F238E27FC236}">
                <a16:creationId xmlns:a16="http://schemas.microsoft.com/office/drawing/2014/main" id="{9650A5E2-FF3A-AEA4-7805-09F6C3F4DAED}"/>
              </a:ext>
            </a:extLst>
          </p:cNvPr>
          <p:cNvSpPr>
            <a:spLocks noGrp="1"/>
          </p:cNvSpPr>
          <p:nvPr>
            <p:ph sz="quarter" idx="16" hasCustomPrompt="1"/>
          </p:nvPr>
        </p:nvSpPr>
        <p:spPr>
          <a:xfrm>
            <a:off x="798275" y="2217809"/>
            <a:ext cx="297100" cy="297100"/>
          </a:xfrm>
          <a:ln w="12700">
            <a:solidFill>
              <a:schemeClr val="accent2">
                <a:lumMod val="75000"/>
              </a:schemeClr>
            </a:solidFill>
          </a:ln>
        </p:spPr>
        <p:txBody>
          <a:bodyPr lIns="0" tIns="0" rIns="0" bIns="0" anchor="ctr" anchorCtr="1">
            <a:noAutofit/>
          </a:bodyPr>
          <a:lstStyle>
            <a:lvl1pPr marL="0" indent="0">
              <a:spcBef>
                <a:spcPts val="0"/>
              </a:spcBef>
              <a:buNone/>
              <a:defRPr sz="900"/>
            </a:lvl1pPr>
          </a:lstStyle>
          <a:p>
            <a:pPr lvl="0"/>
            <a:r>
              <a:rPr lang="nb-NO" dirty="0"/>
              <a:t>Ikon</a:t>
            </a:r>
          </a:p>
        </p:txBody>
      </p:sp>
      <p:sp>
        <p:nvSpPr>
          <p:cNvPr id="13" name="Plassholder for tekst 9">
            <a:extLst>
              <a:ext uri="{FF2B5EF4-FFF2-40B4-BE49-F238E27FC236}">
                <a16:creationId xmlns:a16="http://schemas.microsoft.com/office/drawing/2014/main" id="{3A202470-8CE0-1EEE-1DEC-502424F3B451}"/>
              </a:ext>
            </a:extLst>
          </p:cNvPr>
          <p:cNvSpPr>
            <a:spLocks noGrp="1"/>
          </p:cNvSpPr>
          <p:nvPr>
            <p:ph type="body" sz="quarter" idx="17" hasCustomPrompt="1"/>
          </p:nvPr>
        </p:nvSpPr>
        <p:spPr>
          <a:xfrm>
            <a:off x="635004" y="2665693"/>
            <a:ext cx="5343525" cy="608113"/>
          </a:xfrm>
          <a:solidFill>
            <a:schemeClr val="bg2"/>
          </a:solidFill>
        </p:spPr>
        <p:txBody>
          <a:bodyPr lIns="637200" tIns="111600" bIns="111600">
            <a:noAutofit/>
          </a:bodyPr>
          <a:lstStyle>
            <a:lvl1pPr marL="0" indent="0">
              <a:spcBef>
                <a:spcPts val="0"/>
              </a:spcBef>
              <a:buNone/>
              <a:defRPr sz="1200">
                <a:solidFill>
                  <a:schemeClr val="tx2"/>
                </a:solidFill>
              </a:defRPr>
            </a:lvl1pPr>
            <a:lvl2pPr>
              <a:defRPr sz="1200"/>
            </a:lvl2pPr>
            <a:lvl3pPr>
              <a:defRPr sz="1200"/>
            </a:lvl3pPr>
            <a:lvl4pPr>
              <a:defRPr sz="1200"/>
            </a:lvl4pPr>
            <a:lvl5pPr>
              <a:defRPr sz="1200"/>
            </a:lvl5pPr>
          </a:lstStyle>
          <a:p>
            <a:pPr lvl="0"/>
            <a:r>
              <a:rPr lang="nb-NO" dirty="0"/>
              <a:t>Klikk for å legge til tekst. Legg ikon inn i kvadratet til venstre. Velg ikon og tekstboks og kopier denne for å lage flere bokser.  </a:t>
            </a:r>
          </a:p>
        </p:txBody>
      </p:sp>
      <p:sp>
        <p:nvSpPr>
          <p:cNvPr id="14" name="Plassholder for innhold 6">
            <a:extLst>
              <a:ext uri="{FF2B5EF4-FFF2-40B4-BE49-F238E27FC236}">
                <a16:creationId xmlns:a16="http://schemas.microsoft.com/office/drawing/2014/main" id="{BA4750F2-67C3-4C6C-F5C5-4AD5275C01C8}"/>
              </a:ext>
            </a:extLst>
          </p:cNvPr>
          <p:cNvSpPr>
            <a:spLocks noGrp="1"/>
          </p:cNvSpPr>
          <p:nvPr>
            <p:ph sz="quarter" idx="18" hasCustomPrompt="1"/>
          </p:nvPr>
        </p:nvSpPr>
        <p:spPr>
          <a:xfrm>
            <a:off x="798275" y="2816477"/>
            <a:ext cx="297100" cy="297100"/>
          </a:xfrm>
          <a:ln w="12700">
            <a:solidFill>
              <a:schemeClr val="accent2">
                <a:lumMod val="75000"/>
              </a:schemeClr>
            </a:solidFill>
          </a:ln>
        </p:spPr>
        <p:txBody>
          <a:bodyPr lIns="0" tIns="0" rIns="0" bIns="0" anchor="ctr" anchorCtr="1">
            <a:noAutofit/>
          </a:bodyPr>
          <a:lstStyle>
            <a:lvl1pPr marL="0" indent="0">
              <a:spcBef>
                <a:spcPts val="0"/>
              </a:spcBef>
              <a:buNone/>
              <a:defRPr sz="900"/>
            </a:lvl1pPr>
          </a:lstStyle>
          <a:p>
            <a:pPr lvl="0"/>
            <a:r>
              <a:rPr lang="nb-NO" dirty="0"/>
              <a:t>Ikon</a:t>
            </a:r>
          </a:p>
        </p:txBody>
      </p:sp>
      <p:sp>
        <p:nvSpPr>
          <p:cNvPr id="15" name="Plassholder for tekst 9">
            <a:extLst>
              <a:ext uri="{FF2B5EF4-FFF2-40B4-BE49-F238E27FC236}">
                <a16:creationId xmlns:a16="http://schemas.microsoft.com/office/drawing/2014/main" id="{C3AA7C4E-6DBB-D667-0B8B-8A98E8CE64CC}"/>
              </a:ext>
            </a:extLst>
          </p:cNvPr>
          <p:cNvSpPr>
            <a:spLocks noGrp="1"/>
          </p:cNvSpPr>
          <p:nvPr>
            <p:ph type="body" sz="quarter" idx="19" hasCustomPrompt="1"/>
          </p:nvPr>
        </p:nvSpPr>
        <p:spPr>
          <a:xfrm>
            <a:off x="635004" y="3273806"/>
            <a:ext cx="5343525" cy="608113"/>
          </a:xfrm>
          <a:solidFill>
            <a:schemeClr val="bg2"/>
          </a:solidFill>
        </p:spPr>
        <p:txBody>
          <a:bodyPr lIns="637200" tIns="111600" bIns="111600">
            <a:noAutofit/>
          </a:bodyPr>
          <a:lstStyle>
            <a:lvl1pPr marL="0" indent="0">
              <a:spcBef>
                <a:spcPts val="0"/>
              </a:spcBef>
              <a:buNone/>
              <a:defRPr sz="1200">
                <a:solidFill>
                  <a:schemeClr val="tx2"/>
                </a:solidFill>
              </a:defRPr>
            </a:lvl1pPr>
            <a:lvl2pPr>
              <a:defRPr sz="1200"/>
            </a:lvl2pPr>
            <a:lvl3pPr>
              <a:defRPr sz="1200"/>
            </a:lvl3pPr>
            <a:lvl4pPr>
              <a:defRPr sz="1200"/>
            </a:lvl4pPr>
            <a:lvl5pPr>
              <a:defRPr sz="1200"/>
            </a:lvl5pPr>
          </a:lstStyle>
          <a:p>
            <a:pPr lvl="0"/>
            <a:r>
              <a:rPr lang="nb-NO" dirty="0"/>
              <a:t>Klikk for å legge til tekst. Legg ikon inn i kvadratet til venstre. Velg ikon og tekstboks og kopier denne for å lage flere bokser.  </a:t>
            </a:r>
          </a:p>
        </p:txBody>
      </p:sp>
      <p:sp>
        <p:nvSpPr>
          <p:cNvPr id="16" name="Plassholder for innhold 6">
            <a:extLst>
              <a:ext uri="{FF2B5EF4-FFF2-40B4-BE49-F238E27FC236}">
                <a16:creationId xmlns:a16="http://schemas.microsoft.com/office/drawing/2014/main" id="{7B12397E-710C-7F03-C454-44F6BC852776}"/>
              </a:ext>
            </a:extLst>
          </p:cNvPr>
          <p:cNvSpPr>
            <a:spLocks noGrp="1"/>
          </p:cNvSpPr>
          <p:nvPr>
            <p:ph sz="quarter" idx="20" hasCustomPrompt="1"/>
          </p:nvPr>
        </p:nvSpPr>
        <p:spPr>
          <a:xfrm>
            <a:off x="798275" y="3424590"/>
            <a:ext cx="297100" cy="297100"/>
          </a:xfrm>
          <a:ln w="12700">
            <a:solidFill>
              <a:schemeClr val="accent2">
                <a:lumMod val="75000"/>
              </a:schemeClr>
            </a:solidFill>
          </a:ln>
        </p:spPr>
        <p:txBody>
          <a:bodyPr lIns="0" tIns="0" rIns="0" bIns="0" anchor="ctr" anchorCtr="1">
            <a:noAutofit/>
          </a:bodyPr>
          <a:lstStyle>
            <a:lvl1pPr marL="0" indent="0">
              <a:spcBef>
                <a:spcPts val="0"/>
              </a:spcBef>
              <a:buNone/>
              <a:defRPr sz="900"/>
            </a:lvl1pPr>
          </a:lstStyle>
          <a:p>
            <a:pPr lvl="0"/>
            <a:r>
              <a:rPr lang="nb-NO" dirty="0"/>
              <a:t>Ikon</a:t>
            </a:r>
          </a:p>
        </p:txBody>
      </p:sp>
      <p:sp>
        <p:nvSpPr>
          <p:cNvPr id="19" name="Plassholder for innhold 2">
            <a:extLst>
              <a:ext uri="{FF2B5EF4-FFF2-40B4-BE49-F238E27FC236}">
                <a16:creationId xmlns:a16="http://schemas.microsoft.com/office/drawing/2014/main" id="{719CF256-CF40-5C0A-7A58-DA0C7B9DA77D}"/>
              </a:ext>
            </a:extLst>
          </p:cNvPr>
          <p:cNvSpPr>
            <a:spLocks noGrp="1"/>
          </p:cNvSpPr>
          <p:nvPr>
            <p:ph sz="half" idx="1"/>
          </p:nvPr>
        </p:nvSpPr>
        <p:spPr>
          <a:xfrm>
            <a:off x="536400" y="4122420"/>
            <a:ext cx="5483400" cy="193171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0" name="Plassholder for innhold 3">
            <a:extLst>
              <a:ext uri="{FF2B5EF4-FFF2-40B4-BE49-F238E27FC236}">
                <a16:creationId xmlns:a16="http://schemas.microsoft.com/office/drawing/2014/main" id="{EBC51FBA-9EDD-8D52-0CAD-82F44E271B6B}"/>
              </a:ext>
            </a:extLst>
          </p:cNvPr>
          <p:cNvSpPr>
            <a:spLocks noGrp="1"/>
          </p:cNvSpPr>
          <p:nvPr>
            <p:ph sz="half" idx="2"/>
          </p:nvPr>
        </p:nvSpPr>
        <p:spPr>
          <a:xfrm>
            <a:off x="6172200" y="1702800"/>
            <a:ext cx="54834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187770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vslutning">
    <p:bg>
      <p:bgPr>
        <a:solidFill>
          <a:schemeClr val="bg2"/>
        </a:solidFill>
        <a:effectLst/>
      </p:bgPr>
    </p:bg>
    <p:spTree>
      <p:nvGrpSpPr>
        <p:cNvPr id="1" name=""/>
        <p:cNvGrpSpPr/>
        <p:nvPr/>
      </p:nvGrpSpPr>
      <p:grpSpPr>
        <a:xfrm>
          <a:off x="0" y="0"/>
          <a:ext cx="0" cy="0"/>
          <a:chOff x="0" y="0"/>
          <a:chExt cx="0" cy="0"/>
        </a:xfrm>
      </p:grpSpPr>
      <p:grpSp>
        <p:nvGrpSpPr>
          <p:cNvPr id="23" name="Grafikk">
            <a:extLst>
              <a:ext uri="{FF2B5EF4-FFF2-40B4-BE49-F238E27FC236}">
                <a16:creationId xmlns:a16="http://schemas.microsoft.com/office/drawing/2014/main" id="{CE460F3C-6AB3-B7D3-CA95-3C4E1BB8EB7C}"/>
              </a:ext>
              <a:ext uri="{C183D7F6-B498-43B3-948B-1728B52AA6E4}">
                <adec:decorative xmlns:adec="http://schemas.microsoft.com/office/drawing/2017/decorative" val="1"/>
              </a:ext>
            </a:extLst>
          </p:cNvPr>
          <p:cNvGrpSpPr>
            <a:grpSpLocks noGrp="1" noUngrp="1" noRot="1" noMove="1" noResize="1"/>
          </p:cNvGrpSpPr>
          <p:nvPr userDrawn="1"/>
        </p:nvGrpSpPr>
        <p:grpSpPr>
          <a:xfrm>
            <a:off x="2561961" y="0"/>
            <a:ext cx="9630040" cy="6857999"/>
            <a:chOff x="2561961" y="0"/>
            <a:chExt cx="9630040" cy="6857999"/>
          </a:xfrm>
        </p:grpSpPr>
        <p:sp>
          <p:nvSpPr>
            <p:cNvPr id="22" name="Frihåndsform: figur 21">
              <a:extLst>
                <a:ext uri="{FF2B5EF4-FFF2-40B4-BE49-F238E27FC236}">
                  <a16:creationId xmlns:a16="http://schemas.microsoft.com/office/drawing/2014/main" id="{97D2563B-67D6-5B84-DCF4-7DC276A38C7D}"/>
                </a:ext>
              </a:extLst>
            </p:cNvPr>
            <p:cNvSpPr>
              <a:spLocks noGrp="1" noRot="1" noMove="1" noResize="1" noEditPoints="1" noAdjustHandles="1" noChangeArrowheads="1" noChangeShapeType="1"/>
            </p:cNvSpPr>
            <p:nvPr/>
          </p:nvSpPr>
          <p:spPr>
            <a:xfrm>
              <a:off x="4088990" y="0"/>
              <a:ext cx="8103011" cy="5390388"/>
            </a:xfrm>
            <a:custGeom>
              <a:avLst/>
              <a:gdLst>
                <a:gd name="connsiteX0" fmla="*/ 43346 w 8103011"/>
                <a:gd name="connsiteY0" fmla="*/ 0 h 5390388"/>
                <a:gd name="connsiteX1" fmla="*/ 8103011 w 8103011"/>
                <a:gd name="connsiteY1" fmla="*/ 0 h 5390388"/>
                <a:gd name="connsiteX2" fmla="*/ 8103011 w 8103011"/>
                <a:gd name="connsiteY2" fmla="*/ 2685851 h 5390388"/>
                <a:gd name="connsiteX3" fmla="*/ 8059531 w 8103011"/>
                <a:gd name="connsiteY3" fmla="*/ 2706808 h 5390388"/>
                <a:gd name="connsiteX4" fmla="*/ 7328705 w 8103011"/>
                <a:gd name="connsiteY4" fmla="*/ 2854438 h 5390388"/>
                <a:gd name="connsiteX5" fmla="*/ 6522720 w 8103011"/>
                <a:gd name="connsiteY5" fmla="*/ 2670216 h 5390388"/>
                <a:gd name="connsiteX6" fmla="*/ 6204542 w 8103011"/>
                <a:gd name="connsiteY6" fmla="*/ 2471019 h 5390388"/>
                <a:gd name="connsiteX7" fmla="*/ 6203658 w 8103011"/>
                <a:gd name="connsiteY7" fmla="*/ 2473284 h 5390388"/>
                <a:gd name="connsiteX8" fmla="*/ 6176775 w 8103011"/>
                <a:gd name="connsiteY8" fmla="*/ 2456800 h 5390388"/>
                <a:gd name="connsiteX9" fmla="*/ 6172106 w 8103011"/>
                <a:gd name="connsiteY9" fmla="*/ 2453403 h 5390388"/>
                <a:gd name="connsiteX10" fmla="*/ 6170591 w 8103011"/>
                <a:gd name="connsiteY10" fmla="*/ 2453403 h 5390388"/>
                <a:gd name="connsiteX11" fmla="*/ 5994779 w 8103011"/>
                <a:gd name="connsiteY11" fmla="*/ 2409738 h 5390388"/>
                <a:gd name="connsiteX12" fmla="*/ 5605039 w 8103011"/>
                <a:gd name="connsiteY12" fmla="*/ 2799700 h 5390388"/>
                <a:gd name="connsiteX13" fmla="*/ 5609330 w 8103011"/>
                <a:gd name="connsiteY13" fmla="*/ 3516707 h 5390388"/>
                <a:gd name="connsiteX14" fmla="*/ 5608446 w 8103011"/>
                <a:gd name="connsiteY14" fmla="*/ 3518343 h 5390388"/>
                <a:gd name="connsiteX15" fmla="*/ 3720707 w 8103011"/>
                <a:gd name="connsiteY15" fmla="*/ 5390388 h 5390388"/>
                <a:gd name="connsiteX16" fmla="*/ 1832082 w 8103011"/>
                <a:gd name="connsiteY16" fmla="*/ 3500726 h 5390388"/>
                <a:gd name="connsiteX17" fmla="*/ 2369489 w 8103011"/>
                <a:gd name="connsiteY17" fmla="*/ 2181977 h 5390388"/>
                <a:gd name="connsiteX18" fmla="*/ 2663183 w 8103011"/>
                <a:gd name="connsiteY18" fmla="*/ 1861224 h 5390388"/>
                <a:gd name="connsiteX19" fmla="*/ 2860324 w 8103011"/>
                <a:gd name="connsiteY19" fmla="*/ 949424 h 5390388"/>
                <a:gd name="connsiteX20" fmla="*/ 2384257 w 8103011"/>
                <a:gd name="connsiteY20" fmla="*/ 769984 h 5390388"/>
                <a:gd name="connsiteX21" fmla="*/ 2177269 w 8103011"/>
                <a:gd name="connsiteY21" fmla="*/ 912806 h 5390388"/>
                <a:gd name="connsiteX22" fmla="*/ 1965740 w 8103011"/>
                <a:gd name="connsiteY22" fmla="*/ 1126348 h 5390388"/>
                <a:gd name="connsiteX23" fmla="*/ 1964982 w 8103011"/>
                <a:gd name="connsiteY23" fmla="*/ 1125593 h 5390388"/>
                <a:gd name="connsiteX24" fmla="*/ 1467710 w 8103011"/>
                <a:gd name="connsiteY24" fmla="*/ 1417781 h 5390388"/>
                <a:gd name="connsiteX25" fmla="*/ 1310703 w 8103011"/>
                <a:gd name="connsiteY25" fmla="*/ 1450247 h 5390388"/>
                <a:gd name="connsiteX26" fmla="*/ 1153949 w 8103011"/>
                <a:gd name="connsiteY26" fmla="*/ 1462075 h 5390388"/>
                <a:gd name="connsiteX27" fmla="*/ 805354 w 8103011"/>
                <a:gd name="connsiteY27" fmla="*/ 1408092 h 5390388"/>
                <a:gd name="connsiteX28" fmla="*/ 0 w 8103011"/>
                <a:gd name="connsiteY28" fmla="*/ 331072 h 5390388"/>
                <a:gd name="connsiteX29" fmla="*/ 505 w 8103011"/>
                <a:gd name="connsiteY29" fmla="*/ 317859 h 5390388"/>
                <a:gd name="connsiteX30" fmla="*/ 0 w 8103011"/>
                <a:gd name="connsiteY30" fmla="*/ 307289 h 5390388"/>
                <a:gd name="connsiteX31" fmla="*/ 12629 w 8103011"/>
                <a:gd name="connsiteY31" fmla="*/ 136558 h 539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03011" h="5390388">
                  <a:moveTo>
                    <a:pt x="43346" y="0"/>
                  </a:moveTo>
                  <a:lnTo>
                    <a:pt x="8103011" y="0"/>
                  </a:lnTo>
                  <a:lnTo>
                    <a:pt x="8103011" y="2685851"/>
                  </a:lnTo>
                  <a:lnTo>
                    <a:pt x="8059531" y="2706808"/>
                  </a:lnTo>
                  <a:cubicBezTo>
                    <a:pt x="7834906" y="2801871"/>
                    <a:pt x="7587943" y="2854438"/>
                    <a:pt x="7328705" y="2854438"/>
                  </a:cubicBezTo>
                  <a:cubicBezTo>
                    <a:pt x="7039681" y="2854438"/>
                    <a:pt x="6766813" y="2787620"/>
                    <a:pt x="6522720" y="2670216"/>
                  </a:cubicBezTo>
                  <a:lnTo>
                    <a:pt x="6204542" y="2471019"/>
                  </a:lnTo>
                  <a:lnTo>
                    <a:pt x="6203658" y="2473284"/>
                  </a:lnTo>
                  <a:cubicBezTo>
                    <a:pt x="6194697" y="2467748"/>
                    <a:pt x="6186115" y="2461833"/>
                    <a:pt x="6176775" y="2456800"/>
                  </a:cubicBezTo>
                  <a:cubicBezTo>
                    <a:pt x="6175261" y="2455542"/>
                    <a:pt x="6173620" y="2454535"/>
                    <a:pt x="6172106" y="2453403"/>
                  </a:cubicBezTo>
                  <a:lnTo>
                    <a:pt x="6170591" y="2453403"/>
                  </a:lnTo>
                  <a:cubicBezTo>
                    <a:pt x="6117582" y="2426474"/>
                    <a:pt x="6058389" y="2409738"/>
                    <a:pt x="5994779" y="2409738"/>
                  </a:cubicBezTo>
                  <a:cubicBezTo>
                    <a:pt x="5779588" y="2409738"/>
                    <a:pt x="5605039" y="2584397"/>
                    <a:pt x="5605039" y="2799700"/>
                  </a:cubicBezTo>
                  <a:lnTo>
                    <a:pt x="5609330" y="3516707"/>
                  </a:lnTo>
                  <a:cubicBezTo>
                    <a:pt x="5609078" y="3517211"/>
                    <a:pt x="5608699" y="3517840"/>
                    <a:pt x="5608446" y="3518343"/>
                  </a:cubicBezTo>
                  <a:cubicBezTo>
                    <a:pt x="5598855" y="4553712"/>
                    <a:pt x="4763715" y="5390388"/>
                    <a:pt x="3720707" y="5390388"/>
                  </a:cubicBezTo>
                  <a:cubicBezTo>
                    <a:pt x="2677697" y="5390388"/>
                    <a:pt x="1832082" y="4544401"/>
                    <a:pt x="1832082" y="3500726"/>
                  </a:cubicBezTo>
                  <a:cubicBezTo>
                    <a:pt x="1832082" y="2987446"/>
                    <a:pt x="2037428" y="2522486"/>
                    <a:pt x="2369489" y="2181977"/>
                  </a:cubicBezTo>
                  <a:cubicBezTo>
                    <a:pt x="2504283" y="2026067"/>
                    <a:pt x="2568524" y="1977117"/>
                    <a:pt x="2663183" y="1861224"/>
                  </a:cubicBezTo>
                  <a:cubicBezTo>
                    <a:pt x="2798985" y="1698142"/>
                    <a:pt x="3028060" y="1273449"/>
                    <a:pt x="2860324" y="949424"/>
                  </a:cubicBezTo>
                  <a:cubicBezTo>
                    <a:pt x="2774374" y="783322"/>
                    <a:pt x="2564359" y="728206"/>
                    <a:pt x="2384257" y="769984"/>
                  </a:cubicBezTo>
                  <a:cubicBezTo>
                    <a:pt x="2341219" y="783196"/>
                    <a:pt x="2263093" y="818304"/>
                    <a:pt x="2177269" y="912806"/>
                  </a:cubicBezTo>
                  <a:lnTo>
                    <a:pt x="1965740" y="1126348"/>
                  </a:lnTo>
                  <a:lnTo>
                    <a:pt x="1964982" y="1125593"/>
                  </a:lnTo>
                  <a:cubicBezTo>
                    <a:pt x="1828169" y="1261369"/>
                    <a:pt x="1658541" y="1363924"/>
                    <a:pt x="1467710" y="1417781"/>
                  </a:cubicBezTo>
                  <a:cubicBezTo>
                    <a:pt x="1412934" y="1437034"/>
                    <a:pt x="1362828" y="1445969"/>
                    <a:pt x="1310703" y="1450247"/>
                  </a:cubicBezTo>
                  <a:cubicBezTo>
                    <a:pt x="1259335" y="1457168"/>
                    <a:pt x="1207210" y="1462075"/>
                    <a:pt x="1153949" y="1462075"/>
                  </a:cubicBezTo>
                  <a:cubicBezTo>
                    <a:pt x="1032407" y="1462075"/>
                    <a:pt x="915410" y="1442948"/>
                    <a:pt x="805354" y="1408092"/>
                  </a:cubicBezTo>
                  <a:cubicBezTo>
                    <a:pt x="340014" y="1271058"/>
                    <a:pt x="0" y="841080"/>
                    <a:pt x="0" y="331072"/>
                  </a:cubicBezTo>
                  <a:cubicBezTo>
                    <a:pt x="0" y="326542"/>
                    <a:pt x="505" y="322263"/>
                    <a:pt x="505" y="317859"/>
                  </a:cubicBezTo>
                  <a:cubicBezTo>
                    <a:pt x="505" y="314336"/>
                    <a:pt x="0" y="310812"/>
                    <a:pt x="0" y="307289"/>
                  </a:cubicBezTo>
                  <a:cubicBezTo>
                    <a:pt x="0" y="249248"/>
                    <a:pt x="4315" y="192244"/>
                    <a:pt x="12629" y="136558"/>
                  </a:cubicBezTo>
                  <a:close/>
                </a:path>
              </a:pathLst>
            </a:custGeom>
            <a:solidFill>
              <a:srgbClr val="B7D89B"/>
            </a:solidFill>
            <a:ln w="12621" cap="flat">
              <a:noFill/>
              <a:prstDash val="solid"/>
              <a:miter/>
            </a:ln>
          </p:spPr>
          <p:txBody>
            <a:bodyPr rtlCol="0" anchor="ctr"/>
            <a:lstStyle/>
            <a:p>
              <a:endParaRPr lang="nb-NO"/>
            </a:p>
          </p:txBody>
        </p:sp>
        <p:sp>
          <p:nvSpPr>
            <p:cNvPr id="19" name="Frihåndsform: figur 18">
              <a:extLst>
                <a:ext uri="{FF2B5EF4-FFF2-40B4-BE49-F238E27FC236}">
                  <a16:creationId xmlns:a16="http://schemas.microsoft.com/office/drawing/2014/main" id="{94168362-F54C-0920-72C4-F5D11E6EDDAF}"/>
                </a:ext>
              </a:extLst>
            </p:cNvPr>
            <p:cNvSpPr>
              <a:spLocks noGrp="1" noRot="1" noMove="1" noResize="1" noEditPoints="1" noAdjustHandles="1" noChangeArrowheads="1" noChangeShapeType="1"/>
            </p:cNvSpPr>
            <p:nvPr/>
          </p:nvSpPr>
          <p:spPr>
            <a:xfrm>
              <a:off x="2561961" y="4610841"/>
              <a:ext cx="4135183" cy="2247158"/>
            </a:xfrm>
            <a:custGeom>
              <a:avLst/>
              <a:gdLst>
                <a:gd name="connsiteX0" fmla="*/ 2321907 w 4135183"/>
                <a:gd name="connsiteY0" fmla="*/ 0 h 2247158"/>
                <a:gd name="connsiteX1" fmla="*/ 3166765 w 4135183"/>
                <a:gd name="connsiteY1" fmla="*/ 842338 h 2247158"/>
                <a:gd name="connsiteX2" fmla="*/ 3078038 w 4135183"/>
                <a:gd name="connsiteY2" fmla="*/ 1211412 h 2247158"/>
                <a:gd name="connsiteX3" fmla="*/ 2902605 w 4135183"/>
                <a:gd name="connsiteY3" fmla="*/ 1451757 h 2247158"/>
                <a:gd name="connsiteX4" fmla="*/ 2784976 w 4135183"/>
                <a:gd name="connsiteY4" fmla="*/ 1878589 h 2247158"/>
                <a:gd name="connsiteX5" fmla="*/ 3098611 w 4135183"/>
                <a:gd name="connsiteY5" fmla="*/ 1897212 h 2247158"/>
                <a:gd name="connsiteX6" fmla="*/ 3234540 w 4135183"/>
                <a:gd name="connsiteY6" fmla="*/ 1767099 h 2247158"/>
                <a:gd name="connsiteX7" fmla="*/ 3603203 w 4135183"/>
                <a:gd name="connsiteY7" fmla="*/ 1637615 h 2247158"/>
                <a:gd name="connsiteX8" fmla="*/ 4135183 w 4135183"/>
                <a:gd name="connsiteY8" fmla="*/ 2099932 h 2247158"/>
                <a:gd name="connsiteX9" fmla="*/ 4120275 w 4135183"/>
                <a:gd name="connsiteY9" fmla="*/ 2208823 h 2247158"/>
                <a:gd name="connsiteX10" fmla="*/ 4103958 w 4135183"/>
                <a:gd name="connsiteY10" fmla="*/ 2247158 h 2247158"/>
                <a:gd name="connsiteX11" fmla="*/ 76585 w 4135183"/>
                <a:gd name="connsiteY11" fmla="*/ 2247158 h 2247158"/>
                <a:gd name="connsiteX12" fmla="*/ 27000 w 4135183"/>
                <a:gd name="connsiteY12" fmla="*/ 2122675 h 2247158"/>
                <a:gd name="connsiteX13" fmla="*/ 0 w 4135183"/>
                <a:gd name="connsiteY13" fmla="*/ 1910928 h 2247158"/>
                <a:gd name="connsiteX14" fmla="*/ 844984 w 4135183"/>
                <a:gd name="connsiteY14" fmla="*/ 1068715 h 2247158"/>
                <a:gd name="connsiteX15" fmla="*/ 1271073 w 4135183"/>
                <a:gd name="connsiteY15" fmla="*/ 1175423 h 2247158"/>
                <a:gd name="connsiteX16" fmla="*/ 1382896 w 4135183"/>
                <a:gd name="connsiteY16" fmla="*/ 1216068 h 2247158"/>
                <a:gd name="connsiteX17" fmla="*/ 1570320 w 4135183"/>
                <a:gd name="connsiteY17" fmla="*/ 1029203 h 2247158"/>
                <a:gd name="connsiteX18" fmla="*/ 1570950 w 4135183"/>
                <a:gd name="connsiteY18" fmla="*/ 748717 h 2247158"/>
                <a:gd name="connsiteX19" fmla="*/ 2321907 w 4135183"/>
                <a:gd name="connsiteY19" fmla="*/ 0 h 224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35183" h="2247158">
                  <a:moveTo>
                    <a:pt x="2321907" y="0"/>
                  </a:moveTo>
                  <a:cubicBezTo>
                    <a:pt x="2788510" y="0"/>
                    <a:pt x="3166765" y="377127"/>
                    <a:pt x="3166765" y="842338"/>
                  </a:cubicBezTo>
                  <a:cubicBezTo>
                    <a:pt x="3166765" y="975346"/>
                    <a:pt x="3133193" y="1099545"/>
                    <a:pt x="3078038" y="1211412"/>
                  </a:cubicBezTo>
                  <a:lnTo>
                    <a:pt x="2902605" y="1451757"/>
                  </a:lnTo>
                  <a:cubicBezTo>
                    <a:pt x="2815898" y="1574068"/>
                    <a:pt x="2721365" y="1730984"/>
                    <a:pt x="2784976" y="1878589"/>
                  </a:cubicBezTo>
                  <a:cubicBezTo>
                    <a:pt x="2845053" y="2017888"/>
                    <a:pt x="3002690" y="1987310"/>
                    <a:pt x="3098611" y="1897212"/>
                  </a:cubicBezTo>
                  <a:cubicBezTo>
                    <a:pt x="3150736" y="1848262"/>
                    <a:pt x="3178251" y="1806485"/>
                    <a:pt x="3234540" y="1767099"/>
                  </a:cubicBezTo>
                  <a:cubicBezTo>
                    <a:pt x="3330208" y="1687068"/>
                    <a:pt x="3459953" y="1637615"/>
                    <a:pt x="3603203" y="1637615"/>
                  </a:cubicBezTo>
                  <a:cubicBezTo>
                    <a:pt x="3897023" y="1637615"/>
                    <a:pt x="4135183" y="1844613"/>
                    <a:pt x="4135183" y="2099932"/>
                  </a:cubicBezTo>
                  <a:cubicBezTo>
                    <a:pt x="4135183" y="2137463"/>
                    <a:pt x="4130017" y="2173923"/>
                    <a:pt x="4120275" y="2208823"/>
                  </a:cubicBezTo>
                  <a:lnTo>
                    <a:pt x="4103958" y="2247158"/>
                  </a:lnTo>
                  <a:lnTo>
                    <a:pt x="76585" y="2247158"/>
                  </a:lnTo>
                  <a:lnTo>
                    <a:pt x="27000" y="2122675"/>
                  </a:lnTo>
                  <a:cubicBezTo>
                    <a:pt x="9379" y="2055025"/>
                    <a:pt x="0" y="1984070"/>
                    <a:pt x="0" y="1910928"/>
                  </a:cubicBezTo>
                  <a:cubicBezTo>
                    <a:pt x="0" y="1445843"/>
                    <a:pt x="397944" y="1066451"/>
                    <a:pt x="844984" y="1068715"/>
                  </a:cubicBezTo>
                  <a:cubicBezTo>
                    <a:pt x="1012340" y="1069470"/>
                    <a:pt x="1134386" y="1093631"/>
                    <a:pt x="1271073" y="1175423"/>
                  </a:cubicBezTo>
                  <a:cubicBezTo>
                    <a:pt x="1305150" y="1195809"/>
                    <a:pt x="1340236" y="1216068"/>
                    <a:pt x="1382896" y="1216068"/>
                  </a:cubicBezTo>
                  <a:cubicBezTo>
                    <a:pt x="1486389" y="1216068"/>
                    <a:pt x="1570320" y="1132388"/>
                    <a:pt x="1570320" y="1029203"/>
                  </a:cubicBezTo>
                  <a:cubicBezTo>
                    <a:pt x="1570320" y="1029203"/>
                    <a:pt x="1570950" y="759288"/>
                    <a:pt x="1570950" y="748717"/>
                  </a:cubicBezTo>
                  <a:cubicBezTo>
                    <a:pt x="1570950" y="283632"/>
                    <a:pt x="1855305" y="0"/>
                    <a:pt x="2321907" y="0"/>
                  </a:cubicBezTo>
                  <a:close/>
                </a:path>
              </a:pathLst>
            </a:custGeom>
            <a:solidFill>
              <a:srgbClr val="B7D89B"/>
            </a:solidFill>
            <a:ln w="12621" cap="flat">
              <a:noFill/>
              <a:prstDash val="solid"/>
              <a:miter/>
            </a:ln>
          </p:spPr>
          <p:txBody>
            <a:bodyPr rtlCol="0" anchor="ctr"/>
            <a:lstStyle/>
            <a:p>
              <a:endParaRPr lang="nb-NO"/>
            </a:p>
          </p:txBody>
        </p:sp>
      </p:grpSp>
      <p:sp>
        <p:nvSpPr>
          <p:cNvPr id="6" name="Tittel 1">
            <a:extLst>
              <a:ext uri="{FF2B5EF4-FFF2-40B4-BE49-F238E27FC236}">
                <a16:creationId xmlns:a16="http://schemas.microsoft.com/office/drawing/2014/main" id="{BDB40459-08BB-85D7-43CB-CB4D51F7E266}"/>
              </a:ext>
            </a:extLst>
          </p:cNvPr>
          <p:cNvSpPr>
            <a:spLocks noGrp="1"/>
          </p:cNvSpPr>
          <p:nvPr>
            <p:ph type="title" hasCustomPrompt="1"/>
          </p:nvPr>
        </p:nvSpPr>
        <p:spPr>
          <a:xfrm>
            <a:off x="535961" y="-819151"/>
            <a:ext cx="11120078" cy="713913"/>
          </a:xfrm>
        </p:spPr>
        <p:txBody>
          <a:bodyPr/>
          <a:lstStyle>
            <a:lvl1pPr>
              <a:defRPr/>
            </a:lvl1pPr>
          </a:lstStyle>
          <a:p>
            <a:r>
              <a:rPr lang="nb-NO" dirty="0"/>
              <a:t>Skjult tittel for universell utforming</a:t>
            </a:r>
          </a:p>
        </p:txBody>
      </p:sp>
      <p:sp>
        <p:nvSpPr>
          <p:cNvPr id="25" name="Plassholder for tekst 24">
            <a:extLst>
              <a:ext uri="{FF2B5EF4-FFF2-40B4-BE49-F238E27FC236}">
                <a16:creationId xmlns:a16="http://schemas.microsoft.com/office/drawing/2014/main" id="{415CFBB1-65DF-E750-1838-AB6BD7A10BA8}"/>
              </a:ext>
            </a:extLst>
          </p:cNvPr>
          <p:cNvSpPr>
            <a:spLocks noGrp="1"/>
          </p:cNvSpPr>
          <p:nvPr>
            <p:ph type="body" sz="quarter" idx="13" hasCustomPrompt="1"/>
          </p:nvPr>
        </p:nvSpPr>
        <p:spPr>
          <a:xfrm>
            <a:off x="541339" y="598095"/>
            <a:ext cx="3328986" cy="905268"/>
          </a:xfrm>
        </p:spPr>
        <p:txBody>
          <a:bodyPr>
            <a:noAutofit/>
          </a:bodyPr>
          <a:lstStyle>
            <a:lvl1pPr marL="0" indent="0">
              <a:lnSpc>
                <a:spcPct val="101000"/>
              </a:lnSpc>
              <a:spcBef>
                <a:spcPts val="0"/>
              </a:spcBef>
              <a:buNone/>
              <a:defRPr sz="1600">
                <a:solidFill>
                  <a:schemeClr val="tx2"/>
                </a:solidFill>
              </a:defRPr>
            </a:lvl1pPr>
            <a:lvl2pPr marL="255587" indent="0">
              <a:buNone/>
              <a:defRPr/>
            </a:lvl2pPr>
          </a:lstStyle>
          <a:p>
            <a:pPr lvl="0"/>
            <a:r>
              <a:rPr lang="nb-NO" dirty="0"/>
              <a:t>Ditt navn, telefon og epost</a:t>
            </a:r>
          </a:p>
        </p:txBody>
      </p:sp>
      <p:sp>
        <p:nvSpPr>
          <p:cNvPr id="28" name="Plassholder for tekst 24">
            <a:extLst>
              <a:ext uri="{FF2B5EF4-FFF2-40B4-BE49-F238E27FC236}">
                <a16:creationId xmlns:a16="http://schemas.microsoft.com/office/drawing/2014/main" id="{A811C732-2338-FD54-F568-9C8A89ACE56A}"/>
              </a:ext>
            </a:extLst>
          </p:cNvPr>
          <p:cNvSpPr>
            <a:spLocks noGrp="1"/>
          </p:cNvSpPr>
          <p:nvPr>
            <p:ph type="body" sz="quarter" idx="14" hasCustomPrompt="1"/>
          </p:nvPr>
        </p:nvSpPr>
        <p:spPr>
          <a:xfrm>
            <a:off x="541339" y="1532338"/>
            <a:ext cx="3328986" cy="690162"/>
          </a:xfrm>
        </p:spPr>
        <p:txBody>
          <a:bodyPr>
            <a:noAutofit/>
          </a:bodyPr>
          <a:lstStyle>
            <a:lvl1pPr marL="0" indent="0">
              <a:lnSpc>
                <a:spcPct val="101000"/>
              </a:lnSpc>
              <a:spcBef>
                <a:spcPts val="0"/>
              </a:spcBef>
              <a:buNone/>
              <a:defRPr sz="1600">
                <a:solidFill>
                  <a:schemeClr val="tx2"/>
                </a:solidFill>
              </a:defRPr>
            </a:lvl1pPr>
            <a:lvl2pPr marL="255587" indent="0">
              <a:buNone/>
              <a:defRPr/>
            </a:lvl2pPr>
          </a:lstStyle>
          <a:p>
            <a:pPr lvl="0"/>
            <a:r>
              <a:rPr lang="nb-NO" dirty="0"/>
              <a:t>Kontoradresse</a:t>
            </a:r>
          </a:p>
        </p:txBody>
      </p:sp>
      <p:sp>
        <p:nvSpPr>
          <p:cNvPr id="29" name="TekstSylinder 28">
            <a:extLst>
              <a:ext uri="{FF2B5EF4-FFF2-40B4-BE49-F238E27FC236}">
                <a16:creationId xmlns:a16="http://schemas.microsoft.com/office/drawing/2014/main" id="{09913CBD-6E5D-3BF0-C4FB-3B7593FC352B}"/>
              </a:ext>
            </a:extLst>
          </p:cNvPr>
          <p:cNvSpPr txBox="1"/>
          <p:nvPr userDrawn="1"/>
        </p:nvSpPr>
        <p:spPr>
          <a:xfrm>
            <a:off x="541339" y="2314575"/>
            <a:ext cx="3299439" cy="440424"/>
          </a:xfrm>
          <a:prstGeom prst="rect">
            <a:avLst/>
          </a:prstGeom>
          <a:noFill/>
          <a:ln>
            <a:noFill/>
          </a:ln>
        </p:spPr>
        <p:txBody>
          <a:bodyPr wrap="square" lIns="90000" tIns="46800" rIns="90000" bIns="46800" rtlCol="0">
            <a:noAutofit/>
          </a:bodyPr>
          <a:lstStyle/>
          <a:p>
            <a:pPr algn="l">
              <a:lnSpc>
                <a:spcPct val="107000"/>
              </a:lnSpc>
              <a:spcBef>
                <a:spcPts val="300"/>
              </a:spcBef>
            </a:pPr>
            <a:r>
              <a:rPr lang="nb-NO" sz="1600" noProof="0" dirty="0">
                <a:solidFill>
                  <a:schemeClr val="tx2"/>
                </a:solidFill>
              </a:rPr>
              <a:t>husbanken.no</a:t>
            </a:r>
          </a:p>
        </p:txBody>
      </p:sp>
    </p:spTree>
    <p:extLst>
      <p:ext uri="{BB962C8B-B14F-4D97-AF65-F5344CB8AC3E}">
        <p14:creationId xmlns:p14="http://schemas.microsoft.com/office/powerpoint/2010/main" val="889024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o innholdsdeler">
    <p:spTree>
      <p:nvGrpSpPr>
        <p:cNvPr id="1" name=""/>
        <p:cNvGrpSpPr/>
        <p:nvPr/>
      </p:nvGrpSpPr>
      <p:grpSpPr>
        <a:xfrm>
          <a:off x="0" y="0"/>
          <a:ext cx="0" cy="0"/>
          <a:chOff x="0" y="0"/>
          <a:chExt cx="0" cy="0"/>
        </a:xfrm>
      </p:grpSpPr>
      <p:sp>
        <p:nvSpPr>
          <p:cNvPr id="11" name="Undertittel 2"/>
          <p:cNvSpPr>
            <a:spLocks noGrp="1"/>
          </p:cNvSpPr>
          <p:nvPr>
            <p:ph type="subTitle" idx="13" hasCustomPrompt="1"/>
          </p:nvPr>
        </p:nvSpPr>
        <p:spPr>
          <a:xfrm>
            <a:off x="609600" y="1508787"/>
            <a:ext cx="10972800" cy="914401"/>
          </a:xfrm>
          <a:prstGeom prst="rect">
            <a:avLst/>
          </a:prstGeom>
          <a:noFill/>
          <a:ln>
            <a:noFill/>
          </a:ln>
          <a:effectLst/>
        </p:spPr>
        <p:txBody>
          <a:bodyPr lIns="0" tIns="36000" rIns="72000" anchor="b" anchorCtr="0"/>
          <a:lstStyle>
            <a:lvl1pPr marL="0" marR="0" indent="0" algn="l" defTabSz="1219170" rtl="0" eaLnBrk="1" fontAlgn="auto" latinLnBrk="0" hangingPunct="1">
              <a:lnSpc>
                <a:spcPts val="4800"/>
              </a:lnSpc>
              <a:spcBef>
                <a:spcPct val="20000"/>
              </a:spcBef>
              <a:spcAft>
                <a:spcPts val="0"/>
              </a:spcAft>
              <a:buClrTx/>
              <a:buSzTx/>
              <a:buFont typeface="Arial" pitchFamily="34" charset="0"/>
              <a:buNone/>
              <a:tabLst/>
              <a:defRPr kumimoji="0" lang="nb-NO" sz="4800" b="1" i="0" kern="1200" baseline="0" dirty="0" smtClean="0">
                <a:solidFill>
                  <a:schemeClr val="tx1"/>
                </a:solidFill>
                <a:latin typeface="Arial"/>
                <a:ea typeface="+mn-ea"/>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nb-NO" dirty="0"/>
              <a:t>Overskriften skrives her</a:t>
            </a:r>
          </a:p>
        </p:txBody>
      </p:sp>
      <p:sp>
        <p:nvSpPr>
          <p:cNvPr id="9" name="Content Placeholder 8"/>
          <p:cNvSpPr>
            <a:spLocks noGrp="1"/>
          </p:cNvSpPr>
          <p:nvPr>
            <p:ph sz="quarter" idx="17" hasCustomPrompt="1"/>
          </p:nvPr>
        </p:nvSpPr>
        <p:spPr>
          <a:xfrm>
            <a:off x="609600" y="2774400"/>
            <a:ext cx="5384800" cy="3208040"/>
          </a:xfrm>
          <a:prstGeom prst="rect">
            <a:avLst/>
          </a:prstGeom>
        </p:spPr>
        <p:txBody>
          <a:bodyPr vert="horz" lIns="0"/>
          <a:lstStyle>
            <a:lvl1pPr marL="0" indent="0">
              <a:buClr>
                <a:schemeClr val="bg2"/>
              </a:buClr>
              <a:buFont typeface="Arial"/>
              <a:buNone/>
              <a:defRPr sz="3333">
                <a:solidFill>
                  <a:schemeClr val="tx1"/>
                </a:solidFill>
                <a:latin typeface="Arial"/>
                <a:cs typeface="Arial"/>
              </a:defRPr>
            </a:lvl1pPr>
            <a:lvl2pPr marL="662501" indent="-296326">
              <a:buClr>
                <a:schemeClr val="bg2"/>
              </a:buClr>
              <a:buFont typeface="Arial"/>
              <a:buChar char="•"/>
              <a:defRPr sz="2667">
                <a:solidFill>
                  <a:schemeClr val="tx1"/>
                </a:solidFill>
                <a:latin typeface="Arial"/>
                <a:cs typeface="Arial"/>
              </a:defRPr>
            </a:lvl2pPr>
            <a:lvl3pPr marL="1314418" indent="-304792">
              <a:buClr>
                <a:schemeClr val="bg2"/>
              </a:buClr>
              <a:buFont typeface="Arial"/>
              <a:buChar char="•"/>
              <a:defRPr sz="2667">
                <a:solidFill>
                  <a:schemeClr val="tx1"/>
                </a:solidFill>
                <a:latin typeface="Arial"/>
                <a:cs typeface="Arial"/>
              </a:defRPr>
            </a:lvl3pPr>
            <a:lvl4pPr>
              <a:buClr>
                <a:schemeClr val="bg2"/>
              </a:buClr>
              <a:buFont typeface="Arial"/>
              <a:buChar char="•"/>
              <a:defRPr sz="2667">
                <a:solidFill>
                  <a:schemeClr val="tx1"/>
                </a:solidFill>
                <a:latin typeface="Arial"/>
                <a:cs typeface="Arial"/>
              </a:defRPr>
            </a:lvl4pPr>
            <a:lvl5pPr>
              <a:buClr>
                <a:schemeClr val="bg2"/>
              </a:buClr>
              <a:buFont typeface="Arial"/>
              <a:buChar char="•"/>
              <a:defRPr sz="2667">
                <a:solidFill>
                  <a:schemeClr val="tx1"/>
                </a:solidFill>
                <a:latin typeface="Arial"/>
                <a:cs typeface="Arial"/>
              </a:defRPr>
            </a:lvl5pPr>
          </a:lstStyle>
          <a:p>
            <a:pPr lvl="0"/>
            <a:r>
              <a:rPr lang="nb-NO" dirty="0"/>
              <a:t>Her skal det være lite tekst</a:t>
            </a:r>
            <a:br>
              <a:rPr lang="nb-NO" dirty="0"/>
            </a:br>
            <a:br>
              <a:rPr lang="nb-NO" dirty="0"/>
            </a:br>
            <a:r>
              <a:rPr lang="nb-NO" dirty="0"/>
              <a:t>Det viktigste er det du sier</a:t>
            </a:r>
            <a:br>
              <a:rPr lang="nb-NO" dirty="0"/>
            </a:br>
            <a:br>
              <a:rPr lang="nb-NO" dirty="0"/>
            </a:br>
            <a:r>
              <a:rPr lang="nb-NO" dirty="0"/>
              <a:t>Bruk notatfeltet!</a:t>
            </a:r>
          </a:p>
        </p:txBody>
      </p:sp>
      <p:sp>
        <p:nvSpPr>
          <p:cNvPr id="12" name="Content Placeholder 8"/>
          <p:cNvSpPr>
            <a:spLocks noGrp="1"/>
          </p:cNvSpPr>
          <p:nvPr>
            <p:ph sz="quarter" idx="18" hasCustomPrompt="1"/>
          </p:nvPr>
        </p:nvSpPr>
        <p:spPr>
          <a:xfrm>
            <a:off x="6197600" y="2774400"/>
            <a:ext cx="5384800" cy="3208040"/>
          </a:xfrm>
          <a:prstGeom prst="rect">
            <a:avLst/>
          </a:prstGeom>
        </p:spPr>
        <p:txBody>
          <a:bodyPr vert="horz" lIns="0"/>
          <a:lstStyle>
            <a:lvl1pPr marL="0" indent="0">
              <a:buClr>
                <a:schemeClr val="bg2"/>
              </a:buClr>
              <a:buFont typeface="Arial"/>
              <a:buNone/>
              <a:defRPr sz="3333" baseline="0">
                <a:solidFill>
                  <a:schemeClr val="tx1"/>
                </a:solidFill>
                <a:latin typeface="Arial"/>
                <a:cs typeface="Arial"/>
              </a:defRPr>
            </a:lvl1pPr>
            <a:lvl2pPr marL="717533" indent="-302676">
              <a:buClr>
                <a:schemeClr val="bg2"/>
              </a:buClr>
              <a:buFont typeface="Arial"/>
              <a:buChar char="•"/>
              <a:defRPr sz="2667">
                <a:solidFill>
                  <a:schemeClr val="tx1"/>
                </a:solidFill>
                <a:latin typeface="Arial"/>
                <a:cs typeface="Arial"/>
              </a:defRPr>
            </a:lvl2pPr>
            <a:lvl3pPr>
              <a:buClr>
                <a:schemeClr val="bg2"/>
              </a:buClr>
              <a:buFont typeface="Arial"/>
              <a:buChar char="•"/>
              <a:defRPr sz="2667">
                <a:solidFill>
                  <a:schemeClr val="tx1"/>
                </a:solidFill>
                <a:latin typeface="Arial"/>
                <a:cs typeface="Arial"/>
              </a:defRPr>
            </a:lvl3pPr>
            <a:lvl4pPr>
              <a:buClr>
                <a:schemeClr val="bg2"/>
              </a:buClr>
              <a:buFont typeface="Arial"/>
              <a:buChar char="•"/>
              <a:defRPr sz="2667">
                <a:solidFill>
                  <a:schemeClr val="tx1"/>
                </a:solidFill>
                <a:latin typeface="Arial"/>
                <a:cs typeface="Arial"/>
              </a:defRPr>
            </a:lvl4pPr>
            <a:lvl5pPr>
              <a:buClr>
                <a:schemeClr val="bg2"/>
              </a:buClr>
              <a:buFont typeface="Arial"/>
              <a:buChar char="•"/>
              <a:defRPr sz="2667">
                <a:solidFill>
                  <a:schemeClr val="tx1"/>
                </a:solidFill>
                <a:latin typeface="Arial"/>
                <a:cs typeface="Arial"/>
              </a:defRPr>
            </a:lvl5pPr>
          </a:lstStyle>
          <a:p>
            <a:pPr lvl="0"/>
            <a:r>
              <a:rPr lang="nb-NO" dirty="0"/>
              <a:t>Her kan det også være tekst, eller bilde</a:t>
            </a:r>
          </a:p>
        </p:txBody>
      </p:sp>
      <p:sp>
        <p:nvSpPr>
          <p:cNvPr id="5" name="TekstSylinder 4"/>
          <p:cNvSpPr txBox="1"/>
          <p:nvPr userDrawn="1"/>
        </p:nvSpPr>
        <p:spPr>
          <a:xfrm>
            <a:off x="10896534" y="6310094"/>
            <a:ext cx="976484" cy="256545"/>
          </a:xfrm>
          <a:prstGeom prst="rect">
            <a:avLst/>
          </a:prstGeom>
          <a:noFill/>
        </p:spPr>
        <p:txBody>
          <a:bodyPr wrap="square" rtlCol="0">
            <a:spAutoFit/>
          </a:bodyPr>
          <a:lstStyle/>
          <a:p>
            <a:pPr algn="r"/>
            <a:fld id="{D3CE4322-7539-4FF4-8B73-4EB9DFBED132}" type="slidenum">
              <a:rPr lang="nb-NO" sz="1067" smtClean="0">
                <a:solidFill>
                  <a:srgbClr val="5C707A"/>
                </a:solidFill>
              </a:rPr>
              <a:pPr algn="r"/>
              <a:t>‹#›</a:t>
            </a:fld>
            <a:endParaRPr lang="nb-NO" sz="1067" dirty="0">
              <a:solidFill>
                <a:srgbClr val="5C707A"/>
              </a:solidFill>
            </a:endParaRPr>
          </a:p>
        </p:txBody>
      </p:sp>
    </p:spTree>
    <p:extLst>
      <p:ext uri="{BB962C8B-B14F-4D97-AF65-F5344CB8AC3E}">
        <p14:creationId xmlns:p14="http://schemas.microsoft.com/office/powerpoint/2010/main" val="3261922636"/>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BA77C9-BF05-78A6-336E-A11C51C7AE1F}"/>
              </a:ext>
            </a:extLst>
          </p:cNvPr>
          <p:cNvSpPr>
            <a:spLocks noGrp="1"/>
          </p:cNvSpPr>
          <p:nvPr>
            <p:ph type="title"/>
          </p:nvPr>
        </p:nvSpPr>
        <p:spPr/>
        <p:txBody>
          <a:bodyPr/>
          <a:lstStyle/>
          <a:p>
            <a:r>
              <a:rPr lang="nb-NO"/>
              <a:t>Klikk for å redigere tittelstil</a:t>
            </a:r>
            <a:endParaRPr lang="nb-NO" dirty="0"/>
          </a:p>
        </p:txBody>
      </p:sp>
      <p:sp>
        <p:nvSpPr>
          <p:cNvPr id="3" name="Plassholder for dato 2">
            <a:extLst>
              <a:ext uri="{FF2B5EF4-FFF2-40B4-BE49-F238E27FC236}">
                <a16:creationId xmlns:a16="http://schemas.microsoft.com/office/drawing/2014/main" id="{4FF7DA12-D3BB-BCF2-8D7C-68B4D2A46397}"/>
              </a:ext>
            </a:extLst>
          </p:cNvPr>
          <p:cNvSpPr>
            <a:spLocks noGrp="1"/>
          </p:cNvSpPr>
          <p:nvPr>
            <p:ph type="dt" sz="half" idx="10"/>
          </p:nvPr>
        </p:nvSpPr>
        <p:spPr/>
        <p:txBody>
          <a:bodyPr/>
          <a:lstStyle/>
          <a:p>
            <a:fld id="{9B149379-DB22-4949-8752-F7C0E9FFCD5A}" type="datetimeFigureOut">
              <a:rPr lang="nb-NO" smtClean="0"/>
              <a:pPr/>
              <a:t>09.04.2024</a:t>
            </a:fld>
            <a:endParaRPr lang="nb-NO" dirty="0"/>
          </a:p>
        </p:txBody>
      </p:sp>
      <p:sp>
        <p:nvSpPr>
          <p:cNvPr id="4" name="Plassholder for bunntekst 3">
            <a:extLst>
              <a:ext uri="{FF2B5EF4-FFF2-40B4-BE49-F238E27FC236}">
                <a16:creationId xmlns:a16="http://schemas.microsoft.com/office/drawing/2014/main" id="{6A0C8121-9A5E-23A1-7408-2D833B1CE2E9}"/>
              </a:ext>
            </a:extLst>
          </p:cNvPr>
          <p:cNvSpPr>
            <a:spLocks noGrp="1"/>
          </p:cNvSpPr>
          <p:nvPr>
            <p:ph type="ftr" sz="quarter" idx="11"/>
          </p:nvPr>
        </p:nvSpPr>
        <p:spPr/>
        <p:txBody>
          <a:bodyPr/>
          <a:lstStyle/>
          <a:p>
            <a:r>
              <a:rPr lang="nb-NO"/>
              <a:t>Present</a:t>
            </a:r>
            <a:endParaRPr lang="nb-NO" dirty="0"/>
          </a:p>
        </p:txBody>
      </p:sp>
      <p:sp>
        <p:nvSpPr>
          <p:cNvPr id="5" name="Plassholder for lysbildenummer 4">
            <a:extLst>
              <a:ext uri="{FF2B5EF4-FFF2-40B4-BE49-F238E27FC236}">
                <a16:creationId xmlns:a16="http://schemas.microsoft.com/office/drawing/2014/main" id="{293FC1FE-C2D6-8745-558C-9DF71602E32B}"/>
              </a:ext>
            </a:extLst>
          </p:cNvPr>
          <p:cNvSpPr>
            <a:spLocks noGrp="1"/>
          </p:cNvSpPr>
          <p:nvPr>
            <p:ph type="sldNum" sz="quarter" idx="12"/>
          </p:nvPr>
        </p:nvSpPr>
        <p:spPr/>
        <p:txBody>
          <a:bodyPr/>
          <a:lstStyle/>
          <a:p>
            <a:fld id="{D0CFEC11-77BE-49F9-9264-115C93F53507}" type="slidenum">
              <a:rPr lang="nb-NO" smtClean="0"/>
              <a:pPr/>
              <a:t>‹#›</a:t>
            </a:fld>
            <a:endParaRPr lang="nb-NO" dirty="0"/>
          </a:p>
        </p:txBody>
      </p:sp>
    </p:spTree>
    <p:extLst>
      <p:ext uri="{BB962C8B-B14F-4D97-AF65-F5344CB8AC3E}">
        <p14:creationId xmlns:p14="http://schemas.microsoft.com/office/powerpoint/2010/main" val="4141322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F6F5F3"/>
        </a:solidFill>
        <a:effectLst/>
      </p:bgPr>
    </p:bg>
    <p:spTree>
      <p:nvGrpSpPr>
        <p:cNvPr id="1" name=""/>
        <p:cNvGrpSpPr/>
        <p:nvPr/>
      </p:nvGrpSpPr>
      <p:grpSpPr>
        <a:xfrm>
          <a:off x="0" y="0"/>
          <a:ext cx="0" cy="0"/>
          <a:chOff x="0" y="0"/>
          <a:chExt cx="0" cy="0"/>
        </a:xfrm>
      </p:grpSpPr>
      <p:sp>
        <p:nvSpPr>
          <p:cNvPr id="5" name="Tittel 1"/>
          <p:cNvSpPr>
            <a:spLocks noGrp="1"/>
          </p:cNvSpPr>
          <p:nvPr>
            <p:ph type="ctrTitle" hasCustomPrompt="1"/>
          </p:nvPr>
        </p:nvSpPr>
        <p:spPr>
          <a:xfrm>
            <a:off x="0" y="2802632"/>
            <a:ext cx="12192000" cy="914400"/>
          </a:xfrm>
          <a:prstGeom prst="rect">
            <a:avLst/>
          </a:prstGeom>
        </p:spPr>
        <p:txBody>
          <a:bodyPr anchor="b" anchorCtr="0"/>
          <a:lstStyle>
            <a:lvl1pPr>
              <a:defRPr sz="6400" b="1" i="0" baseline="0">
                <a:solidFill>
                  <a:schemeClr val="tx1"/>
                </a:solidFill>
                <a:latin typeface="Arial"/>
                <a:cs typeface="Arial"/>
              </a:defRPr>
            </a:lvl1pPr>
          </a:lstStyle>
          <a:p>
            <a:r>
              <a:rPr lang="nb-NO" dirty="0"/>
              <a:t>Presentasjonstittel</a:t>
            </a:r>
          </a:p>
        </p:txBody>
      </p:sp>
      <p:sp>
        <p:nvSpPr>
          <p:cNvPr id="6" name="Undertittel 2"/>
          <p:cNvSpPr>
            <a:spLocks noGrp="1"/>
          </p:cNvSpPr>
          <p:nvPr>
            <p:ph type="subTitle" idx="1" hasCustomPrompt="1"/>
          </p:nvPr>
        </p:nvSpPr>
        <p:spPr>
          <a:xfrm>
            <a:off x="0" y="3864835"/>
            <a:ext cx="12192000" cy="1676400"/>
          </a:xfrm>
          <a:prstGeom prst="rect">
            <a:avLst/>
          </a:prstGeom>
        </p:spPr>
        <p:txBody>
          <a:bodyPr/>
          <a:lstStyle>
            <a:lvl1pPr marL="0" indent="0" algn="ctr">
              <a:buNone/>
              <a:defRPr sz="3733">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dirty="0"/>
              <a:t>undertittel</a:t>
            </a:r>
          </a:p>
        </p:txBody>
      </p:sp>
      <p:pic>
        <p:nvPicPr>
          <p:cNvPr id="7" name="Picture 7" descr="logo.png"/>
          <p:cNvPicPr>
            <a:picLocks noChangeAspect="1"/>
          </p:cNvPicPr>
          <p:nvPr userDrawn="1"/>
        </p:nvPicPr>
        <p:blipFill>
          <a:blip r:embed="rId2"/>
          <a:stretch>
            <a:fillRect/>
          </a:stretch>
        </p:blipFill>
        <p:spPr>
          <a:xfrm>
            <a:off x="9282414" y="251617"/>
            <a:ext cx="2557372" cy="621512"/>
          </a:xfrm>
          <a:prstGeom prst="rect">
            <a:avLst/>
          </a:prstGeom>
        </p:spPr>
      </p:pic>
    </p:spTree>
    <p:extLst>
      <p:ext uri="{BB962C8B-B14F-4D97-AF65-F5344CB8AC3E}">
        <p14:creationId xmlns:p14="http://schemas.microsoft.com/office/powerpoint/2010/main" val="154659937"/>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tort bilde - til høyre">
    <p:bg>
      <p:bgRef idx="1001">
        <a:schemeClr val="bg1"/>
      </p:bgRef>
    </p:bg>
    <p:spTree>
      <p:nvGrpSpPr>
        <p:cNvPr id="1" name=""/>
        <p:cNvGrpSpPr/>
        <p:nvPr/>
      </p:nvGrpSpPr>
      <p:grpSpPr>
        <a:xfrm>
          <a:off x="0" y="0"/>
          <a:ext cx="0" cy="0"/>
          <a:chOff x="0" y="0"/>
          <a:chExt cx="0" cy="0"/>
        </a:xfrm>
      </p:grpSpPr>
      <p:sp>
        <p:nvSpPr>
          <p:cNvPr id="2" name="Rektangel 1"/>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10" name="Plassholder for bilde 9"/>
          <p:cNvSpPr>
            <a:spLocks noGrp="1" noChangeAspect="1"/>
          </p:cNvSpPr>
          <p:nvPr>
            <p:ph type="pic" sz="quarter" idx="18" hasCustomPrompt="1"/>
          </p:nvPr>
        </p:nvSpPr>
        <p:spPr>
          <a:xfrm>
            <a:off x="6096000" y="0"/>
            <a:ext cx="6096000" cy="6858000"/>
          </a:xfrm>
          <a:prstGeom prst="rect">
            <a:avLst/>
          </a:prstGeom>
        </p:spPr>
        <p:txBody>
          <a:bodyPr anchor="ctr" anchorCtr="0"/>
          <a:lstStyle>
            <a:lvl1pPr marL="0" indent="0" algn="ctr">
              <a:buNone/>
              <a:defRPr/>
            </a:lvl1pPr>
          </a:lstStyle>
          <a:p>
            <a:r>
              <a:rPr lang="nb-NO" dirty="0"/>
              <a:t>Sett inn bilde her</a:t>
            </a:r>
          </a:p>
        </p:txBody>
      </p:sp>
      <p:sp>
        <p:nvSpPr>
          <p:cNvPr id="11" name="Content Placeholder 8"/>
          <p:cNvSpPr>
            <a:spLocks noGrp="1"/>
          </p:cNvSpPr>
          <p:nvPr>
            <p:ph sz="quarter" idx="17" hasCustomPrompt="1"/>
          </p:nvPr>
        </p:nvSpPr>
        <p:spPr>
          <a:xfrm>
            <a:off x="455712" y="740701"/>
            <a:ext cx="5184576" cy="5568619"/>
          </a:xfrm>
          <a:prstGeom prst="rect">
            <a:avLst/>
          </a:prstGeom>
        </p:spPr>
        <p:txBody>
          <a:bodyPr vert="horz" lIns="0" anchor="ctr" anchorCtr="0"/>
          <a:lstStyle>
            <a:lvl1pPr marL="0" indent="0">
              <a:buClr>
                <a:schemeClr val="bg2"/>
              </a:buClr>
              <a:buFont typeface="Arial"/>
              <a:buNone/>
              <a:defRPr sz="3333" baseline="0">
                <a:solidFill>
                  <a:schemeClr val="tx1"/>
                </a:solidFill>
                <a:latin typeface="Arial"/>
                <a:cs typeface="Arial"/>
              </a:defRPr>
            </a:lvl1pPr>
            <a:lvl2pPr marL="679434" indent="-319609">
              <a:buClr>
                <a:schemeClr val="bg2"/>
              </a:buClr>
              <a:buFont typeface="Arial"/>
              <a:buChar char="•"/>
              <a:defRPr sz="2667">
                <a:solidFill>
                  <a:schemeClr val="tx1"/>
                </a:solidFill>
                <a:latin typeface="Arial"/>
                <a:cs typeface="Arial"/>
              </a:defRPr>
            </a:lvl2pPr>
            <a:lvl3pPr>
              <a:buClr>
                <a:schemeClr val="bg2"/>
              </a:buClr>
              <a:buFont typeface="Arial"/>
              <a:buChar char="•"/>
              <a:defRPr sz="2667">
                <a:solidFill>
                  <a:schemeClr val="tx1"/>
                </a:solidFill>
                <a:latin typeface="Arial"/>
                <a:cs typeface="Arial"/>
              </a:defRPr>
            </a:lvl3pPr>
            <a:lvl4pPr>
              <a:buClr>
                <a:schemeClr val="bg2"/>
              </a:buClr>
              <a:buFont typeface="Arial"/>
              <a:buChar char="•"/>
              <a:defRPr sz="2667">
                <a:solidFill>
                  <a:schemeClr val="tx1"/>
                </a:solidFill>
                <a:latin typeface="Arial"/>
                <a:cs typeface="Arial"/>
              </a:defRPr>
            </a:lvl4pPr>
            <a:lvl5pPr>
              <a:buClr>
                <a:schemeClr val="bg2"/>
              </a:buClr>
              <a:buFont typeface="Arial"/>
              <a:buChar char="•"/>
              <a:defRPr sz="2667">
                <a:solidFill>
                  <a:schemeClr val="tx1"/>
                </a:solidFill>
                <a:latin typeface="Arial"/>
                <a:cs typeface="Arial"/>
              </a:defRPr>
            </a:lvl5pPr>
          </a:lstStyle>
          <a:p>
            <a:pPr lvl="0"/>
            <a:r>
              <a:rPr lang="nb-NO" dirty="0"/>
              <a:t>Her skal det være lite tekst</a:t>
            </a:r>
            <a:br>
              <a:rPr lang="nb-NO" dirty="0"/>
            </a:br>
            <a:br>
              <a:rPr lang="nb-NO" dirty="0"/>
            </a:br>
            <a:r>
              <a:rPr lang="nb-NO" dirty="0"/>
              <a:t>Det viktigste er det du sier</a:t>
            </a:r>
            <a:br>
              <a:rPr lang="nb-NO" dirty="0"/>
            </a:br>
            <a:br>
              <a:rPr lang="nb-NO" dirty="0"/>
            </a:br>
            <a:r>
              <a:rPr lang="nb-NO" dirty="0"/>
              <a:t>Bruk notatfeltet!</a:t>
            </a:r>
          </a:p>
        </p:txBody>
      </p:sp>
      <p:pic>
        <p:nvPicPr>
          <p:cNvPr id="13" name="Picture 11" descr="logo.png"/>
          <p:cNvPicPr>
            <a:picLocks noChangeAspect="1"/>
          </p:cNvPicPr>
          <p:nvPr userDrawn="1"/>
        </p:nvPicPr>
        <p:blipFill>
          <a:blip r:embed="rId2"/>
          <a:stretch>
            <a:fillRect/>
          </a:stretch>
        </p:blipFill>
        <p:spPr>
          <a:xfrm>
            <a:off x="455712" y="274316"/>
            <a:ext cx="1524000" cy="370375"/>
          </a:xfrm>
          <a:prstGeom prst="rect">
            <a:avLst/>
          </a:prstGeom>
        </p:spPr>
      </p:pic>
      <p:sp>
        <p:nvSpPr>
          <p:cNvPr id="3" name="TekstSylinder 2"/>
          <p:cNvSpPr txBox="1"/>
          <p:nvPr userDrawn="1"/>
        </p:nvSpPr>
        <p:spPr>
          <a:xfrm>
            <a:off x="335361" y="6309321"/>
            <a:ext cx="976484" cy="256545"/>
          </a:xfrm>
          <a:prstGeom prst="rect">
            <a:avLst/>
          </a:prstGeom>
          <a:noFill/>
        </p:spPr>
        <p:txBody>
          <a:bodyPr wrap="square" rtlCol="0">
            <a:spAutoFit/>
          </a:bodyPr>
          <a:lstStyle/>
          <a:p>
            <a:fld id="{D3CE4322-7539-4FF4-8B73-4EB9DFBED132}" type="slidenum">
              <a:rPr lang="nb-NO" sz="1067" smtClean="0">
                <a:solidFill>
                  <a:srgbClr val="5C707A"/>
                </a:solidFill>
              </a:rPr>
              <a:t>‹#›</a:t>
            </a:fld>
            <a:endParaRPr lang="nb-NO" sz="1067" dirty="0">
              <a:solidFill>
                <a:srgbClr val="5C707A"/>
              </a:solidFill>
            </a:endParaRPr>
          </a:p>
        </p:txBody>
      </p:sp>
    </p:spTree>
    <p:extLst>
      <p:ext uri="{BB962C8B-B14F-4D97-AF65-F5344CB8AC3E}">
        <p14:creationId xmlns:p14="http://schemas.microsoft.com/office/powerpoint/2010/main" val="2431992352"/>
      </p:ext>
    </p:extLst>
  </p:cSld>
  <p:clrMapOvr>
    <a:overrideClrMapping bg1="lt1" tx1="dk1" bg2="lt2" tx2="dk2" accent1="accent1" accent2="accent2" accent3="accent3" accent4="accent4" accent5="accent5" accent6="accent6" hlink="hlink" folHlink="folHlink"/>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tort bilde - til venstre">
    <p:spTree>
      <p:nvGrpSpPr>
        <p:cNvPr id="1" name=""/>
        <p:cNvGrpSpPr/>
        <p:nvPr/>
      </p:nvGrpSpPr>
      <p:grpSpPr>
        <a:xfrm>
          <a:off x="0" y="0"/>
          <a:ext cx="0" cy="0"/>
          <a:chOff x="0" y="0"/>
          <a:chExt cx="0" cy="0"/>
        </a:xfrm>
      </p:grpSpPr>
      <p:sp>
        <p:nvSpPr>
          <p:cNvPr id="5" name="Rektangel 4"/>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10" name="Plassholder for bilde 9"/>
          <p:cNvSpPr>
            <a:spLocks noGrp="1" noChangeAspect="1"/>
          </p:cNvSpPr>
          <p:nvPr>
            <p:ph type="pic" sz="quarter" idx="18" hasCustomPrompt="1"/>
          </p:nvPr>
        </p:nvSpPr>
        <p:spPr>
          <a:xfrm>
            <a:off x="0" y="0"/>
            <a:ext cx="6096000" cy="6858000"/>
          </a:xfrm>
          <a:prstGeom prst="rect">
            <a:avLst/>
          </a:prstGeom>
        </p:spPr>
        <p:txBody>
          <a:bodyPr anchor="ctr" anchorCtr="0"/>
          <a:lstStyle>
            <a:lvl1pPr marL="0" indent="0" algn="ctr">
              <a:buNone/>
              <a:defRPr/>
            </a:lvl1pPr>
          </a:lstStyle>
          <a:p>
            <a:r>
              <a:rPr lang="nb-NO" dirty="0"/>
              <a:t>Sett inn bilde her</a:t>
            </a:r>
          </a:p>
        </p:txBody>
      </p:sp>
      <p:sp>
        <p:nvSpPr>
          <p:cNvPr id="11" name="Content Placeholder 8"/>
          <p:cNvSpPr>
            <a:spLocks noGrp="1"/>
          </p:cNvSpPr>
          <p:nvPr>
            <p:ph sz="quarter" idx="17" hasCustomPrompt="1"/>
          </p:nvPr>
        </p:nvSpPr>
        <p:spPr>
          <a:xfrm>
            <a:off x="6576053" y="740701"/>
            <a:ext cx="5184576" cy="5568619"/>
          </a:xfrm>
          <a:prstGeom prst="rect">
            <a:avLst/>
          </a:prstGeom>
        </p:spPr>
        <p:txBody>
          <a:bodyPr vert="horz" lIns="0" anchor="ctr" anchorCtr="0"/>
          <a:lstStyle>
            <a:lvl1pPr marL="0" indent="0">
              <a:buClr>
                <a:schemeClr val="bg2"/>
              </a:buClr>
              <a:buFont typeface="Arial"/>
              <a:buNone/>
              <a:defRPr sz="3333">
                <a:solidFill>
                  <a:schemeClr val="tx1"/>
                </a:solidFill>
                <a:latin typeface="Arial"/>
                <a:cs typeface="Arial"/>
              </a:defRPr>
            </a:lvl1pPr>
            <a:lvl2pPr marL="670967" indent="-311143">
              <a:buClr>
                <a:schemeClr val="bg2"/>
              </a:buClr>
              <a:buFont typeface="Arial"/>
              <a:buChar char="•"/>
              <a:defRPr sz="2667">
                <a:solidFill>
                  <a:schemeClr val="tx1"/>
                </a:solidFill>
                <a:latin typeface="Arial"/>
                <a:cs typeface="Arial"/>
              </a:defRPr>
            </a:lvl2pPr>
            <a:lvl3pPr>
              <a:buClr>
                <a:schemeClr val="bg2"/>
              </a:buClr>
              <a:buFont typeface="Arial"/>
              <a:buChar char="•"/>
              <a:defRPr sz="2667">
                <a:solidFill>
                  <a:schemeClr val="tx1"/>
                </a:solidFill>
                <a:latin typeface="Arial"/>
                <a:cs typeface="Arial"/>
              </a:defRPr>
            </a:lvl3pPr>
            <a:lvl4pPr>
              <a:buClr>
                <a:schemeClr val="bg2"/>
              </a:buClr>
              <a:buFont typeface="Arial"/>
              <a:buChar char="•"/>
              <a:defRPr sz="2667">
                <a:solidFill>
                  <a:schemeClr val="tx1"/>
                </a:solidFill>
                <a:latin typeface="Arial"/>
                <a:cs typeface="Arial"/>
              </a:defRPr>
            </a:lvl4pPr>
            <a:lvl5pPr>
              <a:buClr>
                <a:schemeClr val="bg2"/>
              </a:buClr>
              <a:buFont typeface="Arial"/>
              <a:buChar char="•"/>
              <a:defRPr sz="2667">
                <a:solidFill>
                  <a:schemeClr val="tx1"/>
                </a:solidFill>
                <a:latin typeface="Arial"/>
                <a:cs typeface="Arial"/>
              </a:defRPr>
            </a:lvl5pPr>
          </a:lstStyle>
          <a:p>
            <a:pPr lvl="0"/>
            <a:r>
              <a:rPr lang="nb-NO" dirty="0"/>
              <a:t>Her skal det være lite tekst</a:t>
            </a:r>
            <a:br>
              <a:rPr lang="nb-NO" dirty="0"/>
            </a:br>
            <a:br>
              <a:rPr lang="nb-NO" dirty="0"/>
            </a:br>
            <a:r>
              <a:rPr lang="nb-NO" dirty="0"/>
              <a:t>Det viktigste er det du sier</a:t>
            </a:r>
            <a:br>
              <a:rPr lang="nb-NO" dirty="0"/>
            </a:br>
            <a:br>
              <a:rPr lang="nb-NO" dirty="0"/>
            </a:br>
            <a:r>
              <a:rPr lang="nb-NO" dirty="0"/>
              <a:t>Bruk notatfeltet!</a:t>
            </a:r>
          </a:p>
        </p:txBody>
      </p:sp>
      <p:pic>
        <p:nvPicPr>
          <p:cNvPr id="13" name="Picture 11" descr="logo.png"/>
          <p:cNvPicPr>
            <a:picLocks noChangeAspect="1"/>
          </p:cNvPicPr>
          <p:nvPr userDrawn="1"/>
        </p:nvPicPr>
        <p:blipFill>
          <a:blip r:embed="rId2"/>
          <a:stretch>
            <a:fillRect/>
          </a:stretch>
        </p:blipFill>
        <p:spPr>
          <a:xfrm>
            <a:off x="10236629" y="274316"/>
            <a:ext cx="1524000" cy="370375"/>
          </a:xfrm>
          <a:prstGeom prst="rect">
            <a:avLst/>
          </a:prstGeom>
        </p:spPr>
      </p:pic>
      <p:sp>
        <p:nvSpPr>
          <p:cNvPr id="6" name="TekstSylinder 5"/>
          <p:cNvSpPr txBox="1"/>
          <p:nvPr userDrawn="1"/>
        </p:nvSpPr>
        <p:spPr>
          <a:xfrm>
            <a:off x="10908313" y="6309321"/>
            <a:ext cx="976484" cy="256545"/>
          </a:xfrm>
          <a:prstGeom prst="rect">
            <a:avLst/>
          </a:prstGeom>
          <a:noFill/>
        </p:spPr>
        <p:txBody>
          <a:bodyPr wrap="square" rtlCol="0">
            <a:spAutoFit/>
          </a:bodyPr>
          <a:lstStyle/>
          <a:p>
            <a:pPr algn="r"/>
            <a:fld id="{D3CE4322-7539-4FF4-8B73-4EB9DFBED132}" type="slidenum">
              <a:rPr lang="nb-NO" sz="1067" smtClean="0">
                <a:solidFill>
                  <a:srgbClr val="5C707A"/>
                </a:solidFill>
              </a:rPr>
              <a:pPr algn="r"/>
              <a:t>‹#›</a:t>
            </a:fld>
            <a:endParaRPr lang="nb-NO" sz="1067" dirty="0">
              <a:solidFill>
                <a:srgbClr val="5C707A"/>
              </a:solidFill>
            </a:endParaRPr>
          </a:p>
        </p:txBody>
      </p:sp>
    </p:spTree>
    <p:extLst>
      <p:ext uri="{BB962C8B-B14F-4D97-AF65-F5344CB8AC3E}">
        <p14:creationId xmlns:p14="http://schemas.microsoft.com/office/powerpoint/2010/main" val="2715386949"/>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oeng - grønn">
    <p:bg>
      <p:bgPr>
        <a:solidFill>
          <a:schemeClr val="bg2"/>
        </a:solidFill>
        <a:effectLst/>
      </p:bgPr>
    </p:bg>
    <p:spTree>
      <p:nvGrpSpPr>
        <p:cNvPr id="1" name=""/>
        <p:cNvGrpSpPr/>
        <p:nvPr/>
      </p:nvGrpSpPr>
      <p:grpSpPr>
        <a:xfrm>
          <a:off x="0" y="0"/>
          <a:ext cx="0" cy="0"/>
          <a:chOff x="0" y="0"/>
          <a:chExt cx="0" cy="0"/>
        </a:xfrm>
      </p:grpSpPr>
      <p:sp>
        <p:nvSpPr>
          <p:cNvPr id="5" name="Tittel 1"/>
          <p:cNvSpPr>
            <a:spLocks noGrp="1"/>
          </p:cNvSpPr>
          <p:nvPr>
            <p:ph type="ctrTitle" hasCustomPrompt="1"/>
          </p:nvPr>
        </p:nvSpPr>
        <p:spPr>
          <a:xfrm>
            <a:off x="1871531" y="2468893"/>
            <a:ext cx="9505056" cy="914400"/>
          </a:xfrm>
          <a:prstGeom prst="rect">
            <a:avLst/>
          </a:prstGeom>
        </p:spPr>
        <p:txBody>
          <a:bodyPr anchor="b" anchorCtr="0"/>
          <a:lstStyle>
            <a:lvl1pPr algn="l">
              <a:defRPr sz="6400" b="0" i="0" baseline="0">
                <a:solidFill>
                  <a:schemeClr val="bg2">
                    <a:lumMod val="20000"/>
                    <a:lumOff val="80000"/>
                  </a:schemeClr>
                </a:solidFill>
                <a:latin typeface="Arial"/>
                <a:cs typeface="Arial"/>
              </a:defRPr>
            </a:lvl1pPr>
          </a:lstStyle>
          <a:p>
            <a:r>
              <a:rPr lang="nb-NO" dirty="0"/>
              <a:t>Nå kommer</a:t>
            </a:r>
          </a:p>
        </p:txBody>
      </p:sp>
      <p:sp>
        <p:nvSpPr>
          <p:cNvPr id="6" name="Undertittel 2"/>
          <p:cNvSpPr>
            <a:spLocks noGrp="1"/>
          </p:cNvSpPr>
          <p:nvPr>
            <p:ph type="subTitle" idx="1" hasCustomPrompt="1"/>
          </p:nvPr>
        </p:nvSpPr>
        <p:spPr>
          <a:xfrm>
            <a:off x="1871531" y="3236979"/>
            <a:ext cx="9505056" cy="2688299"/>
          </a:xfrm>
          <a:prstGeom prst="rect">
            <a:avLst/>
          </a:prstGeom>
        </p:spPr>
        <p:txBody>
          <a:bodyPr/>
          <a:lstStyle>
            <a:lvl1pPr marL="0" indent="0" algn="l">
              <a:buNone/>
              <a:defRPr sz="64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dirty="0"/>
              <a:t>ETT GODT POENG.</a:t>
            </a:r>
          </a:p>
        </p:txBody>
      </p:sp>
      <p:pic>
        <p:nvPicPr>
          <p:cNvPr id="2" name="Bil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8552" y="-80472"/>
            <a:ext cx="2465851" cy="1232925"/>
          </a:xfrm>
          <a:prstGeom prst="rect">
            <a:avLst/>
          </a:prstGeom>
        </p:spPr>
      </p:pic>
    </p:spTree>
    <p:extLst>
      <p:ext uri="{BB962C8B-B14F-4D97-AF65-F5344CB8AC3E}">
        <p14:creationId xmlns:p14="http://schemas.microsoft.com/office/powerpoint/2010/main" val="581822129"/>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oeng - gråblå">
    <p:bg>
      <p:bgPr>
        <a:solidFill>
          <a:srgbClr val="485865"/>
        </a:solidFill>
        <a:effectLst/>
      </p:bgPr>
    </p:bg>
    <p:spTree>
      <p:nvGrpSpPr>
        <p:cNvPr id="1" name=""/>
        <p:cNvGrpSpPr/>
        <p:nvPr/>
      </p:nvGrpSpPr>
      <p:grpSpPr>
        <a:xfrm>
          <a:off x="0" y="0"/>
          <a:ext cx="0" cy="0"/>
          <a:chOff x="0" y="0"/>
          <a:chExt cx="0" cy="0"/>
        </a:xfrm>
      </p:grpSpPr>
      <p:sp>
        <p:nvSpPr>
          <p:cNvPr id="5" name="Tittel 1"/>
          <p:cNvSpPr>
            <a:spLocks noGrp="1"/>
          </p:cNvSpPr>
          <p:nvPr>
            <p:ph type="ctrTitle" hasCustomPrompt="1"/>
          </p:nvPr>
        </p:nvSpPr>
        <p:spPr>
          <a:xfrm>
            <a:off x="1871531" y="2468893"/>
            <a:ext cx="9505056" cy="914400"/>
          </a:xfrm>
          <a:prstGeom prst="rect">
            <a:avLst/>
          </a:prstGeom>
        </p:spPr>
        <p:txBody>
          <a:bodyPr anchor="b" anchorCtr="0"/>
          <a:lstStyle>
            <a:lvl1pPr algn="l">
              <a:defRPr sz="6400" b="0" i="0" baseline="0">
                <a:solidFill>
                  <a:schemeClr val="bg2">
                    <a:lumMod val="20000"/>
                    <a:lumOff val="80000"/>
                  </a:schemeClr>
                </a:solidFill>
                <a:latin typeface="Arial"/>
                <a:cs typeface="Arial"/>
              </a:defRPr>
            </a:lvl1pPr>
          </a:lstStyle>
          <a:p>
            <a:r>
              <a:rPr lang="nb-NO" dirty="0"/>
              <a:t>Her starter</a:t>
            </a:r>
          </a:p>
        </p:txBody>
      </p:sp>
      <p:sp>
        <p:nvSpPr>
          <p:cNvPr id="6" name="Undertittel 2"/>
          <p:cNvSpPr>
            <a:spLocks noGrp="1"/>
          </p:cNvSpPr>
          <p:nvPr>
            <p:ph type="subTitle" idx="1" hasCustomPrompt="1"/>
          </p:nvPr>
        </p:nvSpPr>
        <p:spPr>
          <a:xfrm>
            <a:off x="1871531" y="3236979"/>
            <a:ext cx="9505056" cy="2688299"/>
          </a:xfrm>
          <a:prstGeom prst="rect">
            <a:avLst/>
          </a:prstGeom>
        </p:spPr>
        <p:txBody>
          <a:bodyPr/>
          <a:lstStyle>
            <a:lvl1pPr marL="0" indent="0" algn="l">
              <a:buNone/>
              <a:defRPr sz="6400" b="1"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dirty="0"/>
              <a:t>ET NYTT TEMA.</a:t>
            </a:r>
          </a:p>
        </p:txBody>
      </p:sp>
      <p:pic>
        <p:nvPicPr>
          <p:cNvPr id="2" name="Bil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8552" y="-80472"/>
            <a:ext cx="2465851" cy="1232925"/>
          </a:xfrm>
          <a:prstGeom prst="rect">
            <a:avLst/>
          </a:prstGeom>
        </p:spPr>
      </p:pic>
    </p:spTree>
    <p:extLst>
      <p:ext uri="{BB962C8B-B14F-4D97-AF65-F5344CB8AC3E}">
        <p14:creationId xmlns:p14="http://schemas.microsoft.com/office/powerpoint/2010/main" val="3248905485"/>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oeng - Oransje">
    <p:bg>
      <p:bgPr>
        <a:solidFill>
          <a:srgbClr val="F47920"/>
        </a:solidFill>
        <a:effectLst/>
      </p:bgPr>
    </p:bg>
    <p:spTree>
      <p:nvGrpSpPr>
        <p:cNvPr id="1" name=""/>
        <p:cNvGrpSpPr/>
        <p:nvPr/>
      </p:nvGrpSpPr>
      <p:grpSpPr>
        <a:xfrm>
          <a:off x="0" y="0"/>
          <a:ext cx="0" cy="0"/>
          <a:chOff x="0" y="0"/>
          <a:chExt cx="0" cy="0"/>
        </a:xfrm>
      </p:grpSpPr>
      <p:sp>
        <p:nvSpPr>
          <p:cNvPr id="5" name="Tittel 1"/>
          <p:cNvSpPr>
            <a:spLocks noGrp="1"/>
          </p:cNvSpPr>
          <p:nvPr>
            <p:ph type="ctrTitle" hasCustomPrompt="1"/>
          </p:nvPr>
        </p:nvSpPr>
        <p:spPr>
          <a:xfrm>
            <a:off x="1871531" y="2468893"/>
            <a:ext cx="9505056" cy="914400"/>
          </a:xfrm>
          <a:prstGeom prst="rect">
            <a:avLst/>
          </a:prstGeom>
        </p:spPr>
        <p:txBody>
          <a:bodyPr anchor="b" anchorCtr="0"/>
          <a:lstStyle>
            <a:lvl1pPr algn="l">
              <a:defRPr sz="6400" b="0" i="0" baseline="0">
                <a:solidFill>
                  <a:srgbClr val="FDE4D2"/>
                </a:solidFill>
                <a:latin typeface="Arial"/>
                <a:cs typeface="Arial"/>
              </a:defRPr>
            </a:lvl1pPr>
          </a:lstStyle>
          <a:p>
            <a:r>
              <a:rPr lang="nb-NO" dirty="0"/>
              <a:t>Nå må dere</a:t>
            </a:r>
          </a:p>
        </p:txBody>
      </p:sp>
      <p:sp>
        <p:nvSpPr>
          <p:cNvPr id="6" name="Undertittel 2"/>
          <p:cNvSpPr>
            <a:spLocks noGrp="1"/>
          </p:cNvSpPr>
          <p:nvPr>
            <p:ph type="subTitle" idx="1" hasCustomPrompt="1"/>
          </p:nvPr>
        </p:nvSpPr>
        <p:spPr>
          <a:xfrm>
            <a:off x="1871531" y="3236979"/>
            <a:ext cx="9505056" cy="2688299"/>
          </a:xfrm>
          <a:prstGeom prst="rect">
            <a:avLst/>
          </a:prstGeom>
        </p:spPr>
        <p:txBody>
          <a:bodyPr/>
          <a:lstStyle>
            <a:lvl1pPr marL="0" indent="0" algn="l">
              <a:buNone/>
              <a:defRPr sz="64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dirty="0"/>
              <a:t>VÅKNE!</a:t>
            </a:r>
          </a:p>
        </p:txBody>
      </p:sp>
      <p:pic>
        <p:nvPicPr>
          <p:cNvPr id="2" name="Bil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8552" y="-80472"/>
            <a:ext cx="2465851" cy="1232925"/>
          </a:xfrm>
          <a:prstGeom prst="rect">
            <a:avLst/>
          </a:prstGeom>
        </p:spPr>
      </p:pic>
    </p:spTree>
    <p:extLst>
      <p:ext uri="{BB962C8B-B14F-4D97-AF65-F5344CB8AC3E}">
        <p14:creationId xmlns:p14="http://schemas.microsoft.com/office/powerpoint/2010/main" val="4294434909"/>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ilde - fullskjerm, med logo">
    <p:spTree>
      <p:nvGrpSpPr>
        <p:cNvPr id="1" name=""/>
        <p:cNvGrpSpPr/>
        <p:nvPr/>
      </p:nvGrpSpPr>
      <p:grpSpPr>
        <a:xfrm>
          <a:off x="0" y="0"/>
          <a:ext cx="0" cy="0"/>
          <a:chOff x="0" y="0"/>
          <a:chExt cx="0" cy="0"/>
        </a:xfrm>
      </p:grpSpPr>
      <p:sp>
        <p:nvSpPr>
          <p:cNvPr id="10" name="Plassholder for bilde 9"/>
          <p:cNvSpPr>
            <a:spLocks noGrp="1" noChangeAspect="1"/>
          </p:cNvSpPr>
          <p:nvPr>
            <p:ph type="pic" sz="quarter" idx="18" hasCustomPrompt="1"/>
          </p:nvPr>
        </p:nvSpPr>
        <p:spPr>
          <a:xfrm>
            <a:off x="0" y="0"/>
            <a:ext cx="12192000" cy="6858000"/>
          </a:xfrm>
          <a:prstGeom prst="rect">
            <a:avLst/>
          </a:prstGeom>
        </p:spPr>
        <p:txBody>
          <a:bodyPr tIns="900000" anchor="ctr" anchorCtr="0"/>
          <a:lstStyle>
            <a:lvl1pPr marL="0" indent="0" algn="ctr">
              <a:buNone/>
              <a:defRPr/>
            </a:lvl1pPr>
          </a:lstStyle>
          <a:p>
            <a:r>
              <a:rPr lang="nb-NO" dirty="0"/>
              <a:t>Sett inn bilde her</a:t>
            </a:r>
          </a:p>
        </p:txBody>
      </p:sp>
      <p:sp>
        <p:nvSpPr>
          <p:cNvPr id="5" name="Plassholder for tekst 8"/>
          <p:cNvSpPr>
            <a:spLocks noGrp="1"/>
          </p:cNvSpPr>
          <p:nvPr>
            <p:ph type="body" sz="quarter" idx="21"/>
          </p:nvPr>
        </p:nvSpPr>
        <p:spPr>
          <a:xfrm>
            <a:off x="0" y="0"/>
            <a:ext cx="12192000" cy="3072805"/>
          </a:xfrm>
          <a:prstGeom prst="rect">
            <a:avLst/>
          </a:prstGeom>
          <a:gradFill>
            <a:gsLst>
              <a:gs pos="16000">
                <a:schemeClr val="bg1"/>
              </a:gs>
              <a:gs pos="100000">
                <a:srgbClr val="FFFFFF">
                  <a:alpha val="0"/>
                </a:srgbClr>
              </a:gs>
            </a:gsLst>
            <a:lin ang="5400000" scaled="1"/>
          </a:gradFill>
        </p:spPr>
        <p:txBody>
          <a:bodyPr/>
          <a:lstStyle>
            <a:lvl1pPr marL="0" indent="0">
              <a:buNone/>
              <a:defRPr>
                <a:noFill/>
              </a:defRPr>
            </a:lvl1pPr>
          </a:lstStyle>
          <a:p>
            <a:pPr lvl="0"/>
            <a:r>
              <a:rPr lang="nb-NO"/>
              <a:t>Klikk for å redigere tekststiler i malen</a:t>
            </a:r>
          </a:p>
        </p:txBody>
      </p:sp>
      <p:sp>
        <p:nvSpPr>
          <p:cNvPr id="3" name="Plassholder for bilde 2"/>
          <p:cNvSpPr>
            <a:spLocks noGrp="1"/>
          </p:cNvSpPr>
          <p:nvPr>
            <p:ph type="pic" sz="quarter" idx="19"/>
          </p:nvPr>
        </p:nvSpPr>
        <p:spPr>
          <a:xfrm>
            <a:off x="10236629" y="273600"/>
            <a:ext cx="1526400" cy="369600"/>
          </a:xfrm>
          <a:prstGeom prst="rect">
            <a:avLst/>
          </a:prstGeom>
          <a:blipFill>
            <a:blip r:embed="rId2"/>
            <a:stretch>
              <a:fillRect/>
            </a:stretch>
          </a:blipFill>
        </p:spPr>
        <p:txBody>
          <a:bodyPr/>
          <a:lstStyle>
            <a:lvl1pPr>
              <a:defRPr>
                <a:noFill/>
              </a:defRPr>
            </a:lvl1pPr>
          </a:lstStyle>
          <a:p>
            <a:r>
              <a:rPr lang="nb-NO"/>
              <a:t>Klikk på ikonet for å legge til et bilde</a:t>
            </a:r>
            <a:endParaRPr lang="nb-NO" dirty="0"/>
          </a:p>
        </p:txBody>
      </p:sp>
    </p:spTree>
    <p:extLst>
      <p:ext uri="{BB962C8B-B14F-4D97-AF65-F5344CB8AC3E}">
        <p14:creationId xmlns:p14="http://schemas.microsoft.com/office/powerpoint/2010/main" val="1714275443"/>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ilde - fullskjerm, mørk2, med logo">
    <p:spTree>
      <p:nvGrpSpPr>
        <p:cNvPr id="1" name=""/>
        <p:cNvGrpSpPr/>
        <p:nvPr/>
      </p:nvGrpSpPr>
      <p:grpSpPr>
        <a:xfrm>
          <a:off x="0" y="0"/>
          <a:ext cx="0" cy="0"/>
          <a:chOff x="0" y="0"/>
          <a:chExt cx="0" cy="0"/>
        </a:xfrm>
      </p:grpSpPr>
      <p:sp>
        <p:nvSpPr>
          <p:cNvPr id="10" name="Plassholder for bilde 9"/>
          <p:cNvSpPr>
            <a:spLocks noGrp="1" noChangeAspect="1"/>
          </p:cNvSpPr>
          <p:nvPr>
            <p:ph type="pic" sz="quarter" idx="18" hasCustomPrompt="1"/>
          </p:nvPr>
        </p:nvSpPr>
        <p:spPr>
          <a:xfrm>
            <a:off x="0" y="0"/>
            <a:ext cx="12192000" cy="6858000"/>
          </a:xfrm>
          <a:prstGeom prst="rect">
            <a:avLst/>
          </a:prstGeom>
        </p:spPr>
        <p:txBody>
          <a:bodyPr tIns="900000" anchor="ctr" anchorCtr="0"/>
          <a:lstStyle>
            <a:lvl1pPr marL="0" indent="0" algn="ctr">
              <a:buNone/>
              <a:defRPr/>
            </a:lvl1pPr>
          </a:lstStyle>
          <a:p>
            <a:r>
              <a:rPr lang="nb-NO" dirty="0"/>
              <a:t>Sett inn bilde her</a:t>
            </a:r>
          </a:p>
        </p:txBody>
      </p:sp>
      <p:sp>
        <p:nvSpPr>
          <p:cNvPr id="9" name="Plassholder for tekst 8"/>
          <p:cNvSpPr>
            <a:spLocks noGrp="1"/>
          </p:cNvSpPr>
          <p:nvPr>
            <p:ph type="body" sz="quarter" idx="21"/>
          </p:nvPr>
        </p:nvSpPr>
        <p:spPr>
          <a:xfrm>
            <a:off x="0" y="0"/>
            <a:ext cx="12192000" cy="3072805"/>
          </a:xfrm>
          <a:prstGeom prst="rect">
            <a:avLst/>
          </a:prstGeom>
          <a:gradFill>
            <a:gsLst>
              <a:gs pos="12000">
                <a:srgbClr val="000000">
                  <a:alpha val="89000"/>
                </a:srgbClr>
              </a:gs>
              <a:gs pos="100000">
                <a:srgbClr val="FFFFFF">
                  <a:alpha val="0"/>
                </a:srgbClr>
              </a:gs>
            </a:gsLst>
            <a:lin ang="5400000" scaled="1"/>
          </a:gradFill>
        </p:spPr>
        <p:txBody>
          <a:bodyPr/>
          <a:lstStyle>
            <a:lvl1pPr marL="0" indent="0">
              <a:buNone/>
              <a:defRPr>
                <a:noFill/>
              </a:defRPr>
            </a:lvl1pPr>
          </a:lstStyle>
          <a:p>
            <a:pPr lvl="0"/>
            <a:r>
              <a:rPr lang="nb-NO"/>
              <a:t>Klikk for å redigere tekststiler i malen</a:t>
            </a:r>
          </a:p>
        </p:txBody>
      </p:sp>
      <p:sp>
        <p:nvSpPr>
          <p:cNvPr id="3" name="Plassholder for bilde 2"/>
          <p:cNvSpPr>
            <a:spLocks noGrp="1"/>
          </p:cNvSpPr>
          <p:nvPr>
            <p:ph type="pic" sz="quarter" idx="19"/>
          </p:nvPr>
        </p:nvSpPr>
        <p:spPr>
          <a:xfrm>
            <a:off x="10236629" y="273600"/>
            <a:ext cx="1526400" cy="369600"/>
          </a:xfrm>
          <a:prstGeom prst="rect">
            <a:avLst/>
          </a:prstGeom>
          <a:blipFill>
            <a:blip r:embed="rId2"/>
            <a:stretch>
              <a:fillRect/>
            </a:stretch>
          </a:blipFill>
        </p:spPr>
        <p:txBody>
          <a:bodyPr/>
          <a:lstStyle>
            <a:lvl1pPr>
              <a:defRPr>
                <a:noFill/>
              </a:defRPr>
            </a:lvl1pPr>
          </a:lstStyle>
          <a:p>
            <a:r>
              <a:rPr lang="nb-NO"/>
              <a:t>Klikk på ikonet for å legge til et bilde</a:t>
            </a:r>
            <a:endParaRPr lang="nb-NO" dirty="0"/>
          </a:p>
        </p:txBody>
      </p:sp>
    </p:spTree>
    <p:extLst>
      <p:ext uri="{BB962C8B-B14F-4D97-AF65-F5344CB8AC3E}">
        <p14:creationId xmlns:p14="http://schemas.microsoft.com/office/powerpoint/2010/main" val="1634613313"/>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Én innholdsdel">
    <p:spTree>
      <p:nvGrpSpPr>
        <p:cNvPr id="1" name=""/>
        <p:cNvGrpSpPr/>
        <p:nvPr/>
      </p:nvGrpSpPr>
      <p:grpSpPr>
        <a:xfrm>
          <a:off x="0" y="0"/>
          <a:ext cx="0" cy="0"/>
          <a:chOff x="0" y="0"/>
          <a:chExt cx="0" cy="0"/>
        </a:xfrm>
      </p:grpSpPr>
      <p:sp>
        <p:nvSpPr>
          <p:cNvPr id="11" name="Undertittel 2"/>
          <p:cNvSpPr>
            <a:spLocks noGrp="1"/>
          </p:cNvSpPr>
          <p:nvPr>
            <p:ph type="subTitle" idx="13" hasCustomPrompt="1"/>
          </p:nvPr>
        </p:nvSpPr>
        <p:spPr>
          <a:xfrm>
            <a:off x="609600" y="1508787"/>
            <a:ext cx="10972800" cy="914400"/>
          </a:xfrm>
          <a:prstGeom prst="rect">
            <a:avLst/>
          </a:prstGeom>
          <a:noFill/>
          <a:ln>
            <a:noFill/>
          </a:ln>
          <a:effectLst/>
        </p:spPr>
        <p:txBody>
          <a:bodyPr lIns="0" tIns="36000" rIns="72000" anchor="b" anchorCtr="0"/>
          <a:lstStyle>
            <a:lvl1pPr marL="0" marR="0" indent="0" algn="l" defTabSz="1219170" rtl="0" eaLnBrk="1" fontAlgn="auto" latinLnBrk="0" hangingPunct="1">
              <a:lnSpc>
                <a:spcPts val="4800"/>
              </a:lnSpc>
              <a:spcBef>
                <a:spcPct val="20000"/>
              </a:spcBef>
              <a:spcAft>
                <a:spcPts val="0"/>
              </a:spcAft>
              <a:buClrTx/>
              <a:buSzTx/>
              <a:buFont typeface="Arial" pitchFamily="34" charset="0"/>
              <a:buNone/>
              <a:tabLst/>
              <a:defRPr kumimoji="0" lang="nb-NO" sz="4800" b="1" i="0" kern="1200" baseline="0" dirty="0" smtClean="0">
                <a:solidFill>
                  <a:schemeClr val="tx1"/>
                </a:solidFill>
                <a:latin typeface="Arial"/>
                <a:ea typeface="+mn-ea"/>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nb-NO" dirty="0"/>
              <a:t>Overskriften skrives her</a:t>
            </a:r>
          </a:p>
        </p:txBody>
      </p:sp>
      <p:sp>
        <p:nvSpPr>
          <p:cNvPr id="12" name="Content Placeholder 8"/>
          <p:cNvSpPr>
            <a:spLocks noGrp="1"/>
          </p:cNvSpPr>
          <p:nvPr>
            <p:ph sz="quarter" idx="17" hasCustomPrompt="1"/>
          </p:nvPr>
        </p:nvSpPr>
        <p:spPr>
          <a:xfrm>
            <a:off x="609600" y="2772206"/>
            <a:ext cx="10972800" cy="3345093"/>
          </a:xfrm>
          <a:prstGeom prst="rect">
            <a:avLst/>
          </a:prstGeom>
        </p:spPr>
        <p:txBody>
          <a:bodyPr vert="horz" lIns="0"/>
          <a:lstStyle>
            <a:lvl1pPr marL="0" indent="0">
              <a:buClr>
                <a:schemeClr val="bg2"/>
              </a:buClr>
              <a:buFont typeface="Arial"/>
              <a:buNone/>
              <a:defRPr sz="3333" baseline="0">
                <a:solidFill>
                  <a:schemeClr val="tx1"/>
                </a:solidFill>
                <a:latin typeface="Arial"/>
                <a:cs typeface="Arial"/>
              </a:defRPr>
            </a:lvl1pPr>
            <a:lvl2pPr>
              <a:buClr>
                <a:schemeClr val="bg2"/>
              </a:buClr>
              <a:buFont typeface="Arial"/>
              <a:buChar char="•"/>
              <a:defRPr sz="2667">
                <a:solidFill>
                  <a:schemeClr val="tx1"/>
                </a:solidFill>
                <a:latin typeface="Arial"/>
                <a:cs typeface="Arial"/>
              </a:defRPr>
            </a:lvl2pPr>
            <a:lvl3pPr>
              <a:buClr>
                <a:schemeClr val="bg2"/>
              </a:buClr>
              <a:buFont typeface="Arial"/>
              <a:buChar char="•"/>
              <a:defRPr sz="2667">
                <a:solidFill>
                  <a:schemeClr val="tx1"/>
                </a:solidFill>
                <a:latin typeface="Arial"/>
                <a:cs typeface="Arial"/>
              </a:defRPr>
            </a:lvl3pPr>
            <a:lvl4pPr>
              <a:buClr>
                <a:schemeClr val="bg2"/>
              </a:buClr>
              <a:buFont typeface="Arial"/>
              <a:buChar char="•"/>
              <a:defRPr sz="2667">
                <a:solidFill>
                  <a:schemeClr val="tx1"/>
                </a:solidFill>
                <a:latin typeface="Arial"/>
                <a:cs typeface="Arial"/>
              </a:defRPr>
            </a:lvl4pPr>
            <a:lvl5pPr>
              <a:buClr>
                <a:schemeClr val="bg2"/>
              </a:buClr>
              <a:buFont typeface="Arial"/>
              <a:buChar char="•"/>
              <a:defRPr sz="2667">
                <a:solidFill>
                  <a:schemeClr val="tx1"/>
                </a:solidFill>
                <a:latin typeface="Arial"/>
                <a:cs typeface="Arial"/>
              </a:defRPr>
            </a:lvl5pPr>
          </a:lstStyle>
          <a:p>
            <a:pPr lvl="0"/>
            <a:r>
              <a:rPr lang="nb-NO" dirty="0"/>
              <a:t>Her skal det være lite tekst</a:t>
            </a:r>
            <a:br>
              <a:rPr lang="nb-NO" dirty="0"/>
            </a:br>
            <a:br>
              <a:rPr lang="nb-NO" dirty="0"/>
            </a:br>
            <a:r>
              <a:rPr lang="nb-NO" dirty="0"/>
              <a:t>Det viktigste er det du sier</a:t>
            </a:r>
            <a:br>
              <a:rPr lang="nb-NO" dirty="0"/>
            </a:br>
            <a:br>
              <a:rPr lang="nb-NO" dirty="0"/>
            </a:br>
            <a:r>
              <a:rPr lang="nb-NO" dirty="0"/>
              <a:t>Bruk notatfeltet!</a:t>
            </a:r>
          </a:p>
        </p:txBody>
      </p:sp>
      <p:sp>
        <p:nvSpPr>
          <p:cNvPr id="4" name="TekstSylinder 3"/>
          <p:cNvSpPr txBox="1"/>
          <p:nvPr userDrawn="1"/>
        </p:nvSpPr>
        <p:spPr>
          <a:xfrm>
            <a:off x="10896534" y="6310094"/>
            <a:ext cx="976484" cy="256545"/>
          </a:xfrm>
          <a:prstGeom prst="rect">
            <a:avLst/>
          </a:prstGeom>
          <a:noFill/>
        </p:spPr>
        <p:txBody>
          <a:bodyPr wrap="square" rtlCol="0">
            <a:spAutoFit/>
          </a:bodyPr>
          <a:lstStyle/>
          <a:p>
            <a:pPr algn="r"/>
            <a:fld id="{D3CE4322-7539-4FF4-8B73-4EB9DFBED132}" type="slidenum">
              <a:rPr lang="nb-NO" sz="1067" smtClean="0">
                <a:solidFill>
                  <a:srgbClr val="5C707A"/>
                </a:solidFill>
              </a:rPr>
              <a:pPr algn="r"/>
              <a:t>‹#›</a:t>
            </a:fld>
            <a:endParaRPr lang="nb-NO" sz="1067" dirty="0">
              <a:solidFill>
                <a:srgbClr val="5C707A"/>
              </a:solidFill>
            </a:endParaRPr>
          </a:p>
        </p:txBody>
      </p:sp>
    </p:spTree>
    <p:extLst>
      <p:ext uri="{BB962C8B-B14F-4D97-AF65-F5344CB8AC3E}">
        <p14:creationId xmlns:p14="http://schemas.microsoft.com/office/powerpoint/2010/main" val="91808193"/>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11" name="Undertittel 2"/>
          <p:cNvSpPr>
            <a:spLocks noGrp="1"/>
          </p:cNvSpPr>
          <p:nvPr>
            <p:ph type="subTitle" idx="13" hasCustomPrompt="1"/>
          </p:nvPr>
        </p:nvSpPr>
        <p:spPr>
          <a:xfrm>
            <a:off x="609600" y="1508787"/>
            <a:ext cx="10972800" cy="914401"/>
          </a:xfrm>
          <a:prstGeom prst="rect">
            <a:avLst/>
          </a:prstGeom>
          <a:noFill/>
          <a:ln>
            <a:noFill/>
          </a:ln>
          <a:effectLst/>
        </p:spPr>
        <p:txBody>
          <a:bodyPr lIns="0" tIns="36000" rIns="72000" anchor="b" anchorCtr="0"/>
          <a:lstStyle>
            <a:lvl1pPr marL="0" marR="0" indent="0" algn="l" defTabSz="1219170" rtl="0" eaLnBrk="1" fontAlgn="auto" latinLnBrk="0" hangingPunct="1">
              <a:lnSpc>
                <a:spcPts val="4800"/>
              </a:lnSpc>
              <a:spcBef>
                <a:spcPct val="20000"/>
              </a:spcBef>
              <a:spcAft>
                <a:spcPts val="0"/>
              </a:spcAft>
              <a:buClrTx/>
              <a:buSzTx/>
              <a:buFont typeface="Arial" pitchFamily="34" charset="0"/>
              <a:buNone/>
              <a:tabLst/>
              <a:defRPr kumimoji="0" lang="nb-NO" sz="4800" b="1" i="0" kern="1200" baseline="0" dirty="0" smtClean="0">
                <a:solidFill>
                  <a:schemeClr val="tx1"/>
                </a:solidFill>
                <a:latin typeface="Arial"/>
                <a:ea typeface="+mn-ea"/>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nb-NO" dirty="0"/>
              <a:t>Overskriften skrives her</a:t>
            </a:r>
          </a:p>
        </p:txBody>
      </p:sp>
      <p:sp>
        <p:nvSpPr>
          <p:cNvPr id="9" name="Content Placeholder 8"/>
          <p:cNvSpPr>
            <a:spLocks noGrp="1"/>
          </p:cNvSpPr>
          <p:nvPr>
            <p:ph sz="quarter" idx="17" hasCustomPrompt="1"/>
          </p:nvPr>
        </p:nvSpPr>
        <p:spPr>
          <a:xfrm>
            <a:off x="609600" y="2774400"/>
            <a:ext cx="5384800" cy="3208040"/>
          </a:xfrm>
          <a:prstGeom prst="rect">
            <a:avLst/>
          </a:prstGeom>
        </p:spPr>
        <p:txBody>
          <a:bodyPr vert="horz" lIns="0"/>
          <a:lstStyle>
            <a:lvl1pPr marL="0" indent="0">
              <a:buClr>
                <a:schemeClr val="bg2"/>
              </a:buClr>
              <a:buFont typeface="Arial"/>
              <a:buNone/>
              <a:defRPr sz="3333">
                <a:solidFill>
                  <a:schemeClr val="tx1"/>
                </a:solidFill>
                <a:latin typeface="Arial"/>
                <a:cs typeface="Arial"/>
              </a:defRPr>
            </a:lvl1pPr>
            <a:lvl2pPr marL="662501" indent="-296326">
              <a:buClr>
                <a:schemeClr val="bg2"/>
              </a:buClr>
              <a:buFont typeface="Arial"/>
              <a:buChar char="•"/>
              <a:defRPr sz="2667">
                <a:solidFill>
                  <a:schemeClr val="tx1"/>
                </a:solidFill>
                <a:latin typeface="Arial"/>
                <a:cs typeface="Arial"/>
              </a:defRPr>
            </a:lvl2pPr>
            <a:lvl3pPr marL="1314418" indent="-304792">
              <a:buClr>
                <a:schemeClr val="bg2"/>
              </a:buClr>
              <a:buFont typeface="Arial"/>
              <a:buChar char="•"/>
              <a:defRPr sz="2667">
                <a:solidFill>
                  <a:schemeClr val="tx1"/>
                </a:solidFill>
                <a:latin typeface="Arial"/>
                <a:cs typeface="Arial"/>
              </a:defRPr>
            </a:lvl3pPr>
            <a:lvl4pPr>
              <a:buClr>
                <a:schemeClr val="bg2"/>
              </a:buClr>
              <a:buFont typeface="Arial"/>
              <a:buChar char="•"/>
              <a:defRPr sz="2667">
                <a:solidFill>
                  <a:schemeClr val="tx1"/>
                </a:solidFill>
                <a:latin typeface="Arial"/>
                <a:cs typeface="Arial"/>
              </a:defRPr>
            </a:lvl4pPr>
            <a:lvl5pPr>
              <a:buClr>
                <a:schemeClr val="bg2"/>
              </a:buClr>
              <a:buFont typeface="Arial"/>
              <a:buChar char="•"/>
              <a:defRPr sz="2667">
                <a:solidFill>
                  <a:schemeClr val="tx1"/>
                </a:solidFill>
                <a:latin typeface="Arial"/>
                <a:cs typeface="Arial"/>
              </a:defRPr>
            </a:lvl5pPr>
          </a:lstStyle>
          <a:p>
            <a:pPr lvl="0"/>
            <a:r>
              <a:rPr lang="nb-NO" dirty="0"/>
              <a:t>Her skal det være lite tekst</a:t>
            </a:r>
            <a:br>
              <a:rPr lang="nb-NO" dirty="0"/>
            </a:br>
            <a:br>
              <a:rPr lang="nb-NO" dirty="0"/>
            </a:br>
            <a:r>
              <a:rPr lang="nb-NO" dirty="0"/>
              <a:t>Det viktigste er det du sier</a:t>
            </a:r>
            <a:br>
              <a:rPr lang="nb-NO" dirty="0"/>
            </a:br>
            <a:br>
              <a:rPr lang="nb-NO" dirty="0"/>
            </a:br>
            <a:r>
              <a:rPr lang="nb-NO" dirty="0"/>
              <a:t>Bruk notatfeltet!</a:t>
            </a:r>
          </a:p>
        </p:txBody>
      </p:sp>
      <p:sp>
        <p:nvSpPr>
          <p:cNvPr id="12" name="Content Placeholder 8"/>
          <p:cNvSpPr>
            <a:spLocks noGrp="1"/>
          </p:cNvSpPr>
          <p:nvPr>
            <p:ph sz="quarter" idx="18" hasCustomPrompt="1"/>
          </p:nvPr>
        </p:nvSpPr>
        <p:spPr>
          <a:xfrm>
            <a:off x="6197600" y="2774400"/>
            <a:ext cx="5384800" cy="3208040"/>
          </a:xfrm>
          <a:prstGeom prst="rect">
            <a:avLst/>
          </a:prstGeom>
        </p:spPr>
        <p:txBody>
          <a:bodyPr vert="horz" lIns="0"/>
          <a:lstStyle>
            <a:lvl1pPr marL="0" indent="0">
              <a:buClr>
                <a:schemeClr val="bg2"/>
              </a:buClr>
              <a:buFont typeface="Arial"/>
              <a:buNone/>
              <a:defRPr sz="3333" baseline="0">
                <a:solidFill>
                  <a:schemeClr val="tx1"/>
                </a:solidFill>
                <a:latin typeface="Arial"/>
                <a:cs typeface="Arial"/>
              </a:defRPr>
            </a:lvl1pPr>
            <a:lvl2pPr marL="717533" indent="-302676">
              <a:buClr>
                <a:schemeClr val="bg2"/>
              </a:buClr>
              <a:buFont typeface="Arial"/>
              <a:buChar char="•"/>
              <a:defRPr sz="2667">
                <a:solidFill>
                  <a:schemeClr val="tx1"/>
                </a:solidFill>
                <a:latin typeface="Arial"/>
                <a:cs typeface="Arial"/>
              </a:defRPr>
            </a:lvl2pPr>
            <a:lvl3pPr>
              <a:buClr>
                <a:schemeClr val="bg2"/>
              </a:buClr>
              <a:buFont typeface="Arial"/>
              <a:buChar char="•"/>
              <a:defRPr sz="2667">
                <a:solidFill>
                  <a:schemeClr val="tx1"/>
                </a:solidFill>
                <a:latin typeface="Arial"/>
                <a:cs typeface="Arial"/>
              </a:defRPr>
            </a:lvl3pPr>
            <a:lvl4pPr>
              <a:buClr>
                <a:schemeClr val="bg2"/>
              </a:buClr>
              <a:buFont typeface="Arial"/>
              <a:buChar char="•"/>
              <a:defRPr sz="2667">
                <a:solidFill>
                  <a:schemeClr val="tx1"/>
                </a:solidFill>
                <a:latin typeface="Arial"/>
                <a:cs typeface="Arial"/>
              </a:defRPr>
            </a:lvl4pPr>
            <a:lvl5pPr>
              <a:buClr>
                <a:schemeClr val="bg2"/>
              </a:buClr>
              <a:buFont typeface="Arial"/>
              <a:buChar char="•"/>
              <a:defRPr sz="2667">
                <a:solidFill>
                  <a:schemeClr val="tx1"/>
                </a:solidFill>
                <a:latin typeface="Arial"/>
                <a:cs typeface="Arial"/>
              </a:defRPr>
            </a:lvl5pPr>
          </a:lstStyle>
          <a:p>
            <a:pPr lvl="0"/>
            <a:r>
              <a:rPr lang="nb-NO" dirty="0"/>
              <a:t>Her kan det også være tekst, eller bilde</a:t>
            </a:r>
          </a:p>
        </p:txBody>
      </p:sp>
      <p:sp>
        <p:nvSpPr>
          <p:cNvPr id="5" name="TekstSylinder 4"/>
          <p:cNvSpPr txBox="1"/>
          <p:nvPr userDrawn="1"/>
        </p:nvSpPr>
        <p:spPr>
          <a:xfrm>
            <a:off x="10896534" y="6310094"/>
            <a:ext cx="976484" cy="256545"/>
          </a:xfrm>
          <a:prstGeom prst="rect">
            <a:avLst/>
          </a:prstGeom>
          <a:noFill/>
        </p:spPr>
        <p:txBody>
          <a:bodyPr wrap="square" rtlCol="0">
            <a:spAutoFit/>
          </a:bodyPr>
          <a:lstStyle/>
          <a:p>
            <a:pPr algn="r"/>
            <a:fld id="{D3CE4322-7539-4FF4-8B73-4EB9DFBED132}" type="slidenum">
              <a:rPr lang="nb-NO" sz="1067" smtClean="0">
                <a:solidFill>
                  <a:srgbClr val="5C707A"/>
                </a:solidFill>
              </a:rPr>
              <a:pPr algn="r"/>
              <a:t>‹#›</a:t>
            </a:fld>
            <a:endParaRPr lang="nb-NO" sz="1067" dirty="0">
              <a:solidFill>
                <a:srgbClr val="5C707A"/>
              </a:solidFill>
            </a:endParaRPr>
          </a:p>
        </p:txBody>
      </p:sp>
    </p:spTree>
    <p:extLst>
      <p:ext uri="{BB962C8B-B14F-4D97-AF65-F5344CB8AC3E}">
        <p14:creationId xmlns:p14="http://schemas.microsoft.com/office/powerpoint/2010/main" val="2989123008"/>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lengre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429071-13C1-5AA4-CE08-9420DA934189}"/>
              </a:ext>
            </a:extLst>
          </p:cNvPr>
          <p:cNvSpPr>
            <a:spLocks noGrp="1"/>
          </p:cNvSpPr>
          <p:nvPr>
            <p:ph type="title"/>
          </p:nvPr>
        </p:nvSpPr>
        <p:spPr/>
        <p:txBody>
          <a:body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5D601754-57DA-D9D7-3FEB-732B689D2EC0}"/>
              </a:ext>
            </a:extLst>
          </p:cNvPr>
          <p:cNvSpPr>
            <a:spLocks noGrp="1"/>
          </p:cNvSpPr>
          <p:nvPr>
            <p:ph idx="1"/>
          </p:nvPr>
        </p:nvSpPr>
        <p:spPr>
          <a:xfrm>
            <a:off x="535959" y="1731168"/>
            <a:ext cx="8394035" cy="4351338"/>
          </a:xfrm>
        </p:spPr>
        <p:txBody>
          <a:bodyPr/>
          <a:lstStyle>
            <a:lvl1pPr marL="0" indent="0">
              <a:lnSpc>
                <a:spcPct val="125000"/>
              </a:lnSpc>
              <a:spcBef>
                <a:spcPts val="0"/>
              </a:spcBef>
              <a:spcAft>
                <a:spcPts val="800"/>
              </a:spcAft>
              <a:buNone/>
              <a:defRPr sz="1800">
                <a:solidFill>
                  <a:schemeClr val="tx2"/>
                </a:solidFill>
              </a:defRPr>
            </a:lvl1pPr>
            <a:lvl2pPr marL="255600" indent="-255588">
              <a:lnSpc>
                <a:spcPct val="125000"/>
              </a:lnSpc>
              <a:spcBef>
                <a:spcPts val="0"/>
              </a:spcBef>
              <a:spcAft>
                <a:spcPts val="200"/>
              </a:spcAft>
              <a:buFont typeface="Calibri" panose="020F0502020204030204" pitchFamily="34" charset="0"/>
              <a:buChar char="●"/>
              <a:defRPr sz="1800">
                <a:solidFill>
                  <a:schemeClr val="tx2"/>
                </a:solidFill>
              </a:defRPr>
            </a:lvl2pPr>
            <a:lvl3pPr marL="519113" indent="-228600">
              <a:defRPr sz="1800">
                <a:solidFill>
                  <a:schemeClr val="tx2"/>
                </a:solidFill>
              </a:defRPr>
            </a:lvl3pPr>
            <a:lvl4pPr>
              <a:lnSpc>
                <a:spcPct val="87000"/>
              </a:lnSpc>
              <a:spcAft>
                <a:spcPts val="600"/>
              </a:spcAft>
              <a:defRPr sz="2000">
                <a:solidFill>
                  <a:schemeClr val="tx2"/>
                </a:solidFill>
              </a:defRPr>
            </a:lvl4pPr>
            <a:lvl5pPr>
              <a:defRPr sz="1800">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bunntekst 4">
            <a:extLst>
              <a:ext uri="{FF2B5EF4-FFF2-40B4-BE49-F238E27FC236}">
                <a16:creationId xmlns:a16="http://schemas.microsoft.com/office/drawing/2014/main" id="{26FBBF42-786F-1702-7BA1-472B12A740E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57555F0-AFE3-74C3-C99B-2E631512BA31}"/>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1390147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omt">
    <p:spTree>
      <p:nvGrpSpPr>
        <p:cNvPr id="1" name=""/>
        <p:cNvGrpSpPr/>
        <p:nvPr/>
      </p:nvGrpSpPr>
      <p:grpSpPr>
        <a:xfrm>
          <a:off x="0" y="0"/>
          <a:ext cx="0" cy="0"/>
          <a:chOff x="0" y="0"/>
          <a:chExt cx="0" cy="0"/>
        </a:xfrm>
      </p:grpSpPr>
      <p:pic>
        <p:nvPicPr>
          <p:cNvPr id="13" name="Picture 11" descr="logo.png"/>
          <p:cNvPicPr>
            <a:picLocks noChangeAspect="1"/>
          </p:cNvPicPr>
          <p:nvPr userDrawn="1"/>
        </p:nvPicPr>
        <p:blipFill>
          <a:blip r:embed="rId2"/>
          <a:stretch>
            <a:fillRect/>
          </a:stretch>
        </p:blipFill>
        <p:spPr>
          <a:xfrm>
            <a:off x="10236629" y="274316"/>
            <a:ext cx="1524000" cy="370375"/>
          </a:xfrm>
          <a:prstGeom prst="rect">
            <a:avLst/>
          </a:prstGeom>
        </p:spPr>
      </p:pic>
      <p:sp>
        <p:nvSpPr>
          <p:cNvPr id="3" name="TekstSylinder 2"/>
          <p:cNvSpPr txBox="1"/>
          <p:nvPr userDrawn="1"/>
        </p:nvSpPr>
        <p:spPr>
          <a:xfrm>
            <a:off x="10908313" y="6309321"/>
            <a:ext cx="976484" cy="256545"/>
          </a:xfrm>
          <a:prstGeom prst="rect">
            <a:avLst/>
          </a:prstGeom>
          <a:noFill/>
        </p:spPr>
        <p:txBody>
          <a:bodyPr wrap="square" rtlCol="0">
            <a:spAutoFit/>
          </a:bodyPr>
          <a:lstStyle/>
          <a:p>
            <a:pPr algn="r"/>
            <a:fld id="{D3CE4322-7539-4FF4-8B73-4EB9DFBED132}" type="slidenum">
              <a:rPr lang="nb-NO" sz="1067" smtClean="0">
                <a:solidFill>
                  <a:srgbClr val="5C707A"/>
                </a:solidFill>
              </a:rPr>
              <a:pPr algn="r"/>
              <a:t>‹#›</a:t>
            </a:fld>
            <a:endParaRPr lang="nb-NO" sz="1067" dirty="0">
              <a:solidFill>
                <a:srgbClr val="5C707A"/>
              </a:solidFill>
            </a:endParaRPr>
          </a:p>
        </p:txBody>
      </p:sp>
    </p:spTree>
    <p:extLst>
      <p:ext uri="{BB962C8B-B14F-4D97-AF65-F5344CB8AC3E}">
        <p14:creationId xmlns:p14="http://schemas.microsoft.com/office/powerpoint/2010/main" val="2306220001"/>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F6F5F3"/>
        </a:solidFill>
        <a:effectLst/>
      </p:bgPr>
    </p:bg>
    <p:spTree>
      <p:nvGrpSpPr>
        <p:cNvPr id="1" name=""/>
        <p:cNvGrpSpPr/>
        <p:nvPr/>
      </p:nvGrpSpPr>
      <p:grpSpPr>
        <a:xfrm>
          <a:off x="0" y="0"/>
          <a:ext cx="0" cy="0"/>
          <a:chOff x="0" y="0"/>
          <a:chExt cx="0" cy="0"/>
        </a:xfrm>
      </p:grpSpPr>
      <p:sp>
        <p:nvSpPr>
          <p:cNvPr id="5" name="Tittel 1"/>
          <p:cNvSpPr>
            <a:spLocks noGrp="1"/>
          </p:cNvSpPr>
          <p:nvPr>
            <p:ph type="ctrTitle" hasCustomPrompt="1"/>
          </p:nvPr>
        </p:nvSpPr>
        <p:spPr>
          <a:xfrm>
            <a:off x="0" y="2802632"/>
            <a:ext cx="12192000" cy="914400"/>
          </a:xfrm>
          <a:prstGeom prst="rect">
            <a:avLst/>
          </a:prstGeom>
        </p:spPr>
        <p:txBody>
          <a:bodyPr anchor="b" anchorCtr="0"/>
          <a:lstStyle>
            <a:lvl1pPr>
              <a:defRPr sz="6400" b="1" i="0" baseline="0">
                <a:solidFill>
                  <a:schemeClr val="tx1"/>
                </a:solidFill>
                <a:latin typeface="Arial"/>
                <a:cs typeface="Arial"/>
              </a:defRPr>
            </a:lvl1pPr>
          </a:lstStyle>
          <a:p>
            <a:r>
              <a:rPr lang="nb-NO"/>
              <a:t>Presentasjonstittel</a:t>
            </a:r>
          </a:p>
        </p:txBody>
      </p:sp>
      <p:sp>
        <p:nvSpPr>
          <p:cNvPr id="6" name="Undertittel 2"/>
          <p:cNvSpPr>
            <a:spLocks noGrp="1"/>
          </p:cNvSpPr>
          <p:nvPr>
            <p:ph type="subTitle" idx="1" hasCustomPrompt="1"/>
          </p:nvPr>
        </p:nvSpPr>
        <p:spPr>
          <a:xfrm>
            <a:off x="0" y="3864835"/>
            <a:ext cx="12192000" cy="1676400"/>
          </a:xfrm>
          <a:prstGeom prst="rect">
            <a:avLst/>
          </a:prstGeom>
        </p:spPr>
        <p:txBody>
          <a:bodyPr/>
          <a:lstStyle>
            <a:lvl1pPr marL="0" indent="0" algn="ctr">
              <a:buNone/>
              <a:defRPr sz="3733">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undertittel</a:t>
            </a:r>
          </a:p>
        </p:txBody>
      </p:sp>
      <p:pic>
        <p:nvPicPr>
          <p:cNvPr id="7" name="Picture 7" descr="logo.png"/>
          <p:cNvPicPr>
            <a:picLocks noChangeAspect="1"/>
          </p:cNvPicPr>
          <p:nvPr userDrawn="1"/>
        </p:nvPicPr>
        <p:blipFill>
          <a:blip r:embed="rId2"/>
          <a:stretch>
            <a:fillRect/>
          </a:stretch>
        </p:blipFill>
        <p:spPr>
          <a:xfrm>
            <a:off x="9282414" y="251617"/>
            <a:ext cx="2557372" cy="621512"/>
          </a:xfrm>
          <a:prstGeom prst="rect">
            <a:avLst/>
          </a:prstGeom>
        </p:spPr>
      </p:pic>
    </p:spTree>
    <p:extLst>
      <p:ext uri="{BB962C8B-B14F-4D97-AF65-F5344CB8AC3E}">
        <p14:creationId xmlns:p14="http://schemas.microsoft.com/office/powerpoint/2010/main" val="837319086"/>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tort bilde - til høyre">
    <p:bg>
      <p:bgRef idx="1001">
        <a:schemeClr val="bg1"/>
      </p:bgRef>
    </p:bg>
    <p:spTree>
      <p:nvGrpSpPr>
        <p:cNvPr id="1" name=""/>
        <p:cNvGrpSpPr/>
        <p:nvPr/>
      </p:nvGrpSpPr>
      <p:grpSpPr>
        <a:xfrm>
          <a:off x="0" y="0"/>
          <a:ext cx="0" cy="0"/>
          <a:chOff x="0" y="0"/>
          <a:chExt cx="0" cy="0"/>
        </a:xfrm>
      </p:grpSpPr>
      <p:sp>
        <p:nvSpPr>
          <p:cNvPr id="2" name="Rektangel 1"/>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10" name="Plassholder for bilde 9"/>
          <p:cNvSpPr>
            <a:spLocks noGrp="1" noChangeAspect="1"/>
          </p:cNvSpPr>
          <p:nvPr>
            <p:ph type="pic" sz="quarter" idx="18" hasCustomPrompt="1"/>
          </p:nvPr>
        </p:nvSpPr>
        <p:spPr>
          <a:xfrm>
            <a:off x="6096000" y="0"/>
            <a:ext cx="6096000" cy="6858000"/>
          </a:xfrm>
          <a:prstGeom prst="rect">
            <a:avLst/>
          </a:prstGeom>
        </p:spPr>
        <p:txBody>
          <a:bodyPr anchor="ctr" anchorCtr="0"/>
          <a:lstStyle>
            <a:lvl1pPr marL="0" indent="0" algn="ctr">
              <a:buNone/>
              <a:defRPr/>
            </a:lvl1pPr>
          </a:lstStyle>
          <a:p>
            <a:r>
              <a:rPr lang="nb-NO"/>
              <a:t>Sett inn bilde her</a:t>
            </a:r>
          </a:p>
        </p:txBody>
      </p:sp>
      <p:sp>
        <p:nvSpPr>
          <p:cNvPr id="11" name="Content Placeholder 8"/>
          <p:cNvSpPr>
            <a:spLocks noGrp="1"/>
          </p:cNvSpPr>
          <p:nvPr>
            <p:ph sz="quarter" idx="17" hasCustomPrompt="1"/>
          </p:nvPr>
        </p:nvSpPr>
        <p:spPr>
          <a:xfrm>
            <a:off x="455712" y="740701"/>
            <a:ext cx="5184576" cy="5568619"/>
          </a:xfrm>
          <a:prstGeom prst="rect">
            <a:avLst/>
          </a:prstGeom>
        </p:spPr>
        <p:txBody>
          <a:bodyPr vert="horz" lIns="0" anchor="ctr" anchorCtr="0"/>
          <a:lstStyle>
            <a:lvl1pPr marL="0" indent="0">
              <a:buClr>
                <a:schemeClr val="bg2"/>
              </a:buClr>
              <a:buFont typeface="Arial"/>
              <a:buNone/>
              <a:defRPr sz="3333" baseline="0">
                <a:solidFill>
                  <a:schemeClr val="tx1"/>
                </a:solidFill>
                <a:latin typeface="Arial"/>
                <a:cs typeface="Arial"/>
              </a:defRPr>
            </a:lvl1pPr>
            <a:lvl2pPr marL="679434" indent="-319609">
              <a:buClr>
                <a:schemeClr val="bg2"/>
              </a:buClr>
              <a:buFont typeface="Arial"/>
              <a:buChar char="•"/>
              <a:defRPr sz="2667">
                <a:solidFill>
                  <a:schemeClr val="tx1"/>
                </a:solidFill>
                <a:latin typeface="Arial"/>
                <a:cs typeface="Arial"/>
              </a:defRPr>
            </a:lvl2pPr>
            <a:lvl3pPr>
              <a:buClr>
                <a:schemeClr val="bg2"/>
              </a:buClr>
              <a:buFont typeface="Arial"/>
              <a:buChar char="•"/>
              <a:defRPr sz="2667">
                <a:solidFill>
                  <a:schemeClr val="tx1"/>
                </a:solidFill>
                <a:latin typeface="Arial"/>
                <a:cs typeface="Arial"/>
              </a:defRPr>
            </a:lvl3pPr>
            <a:lvl4pPr>
              <a:buClr>
                <a:schemeClr val="bg2"/>
              </a:buClr>
              <a:buFont typeface="Arial"/>
              <a:buChar char="•"/>
              <a:defRPr sz="2667">
                <a:solidFill>
                  <a:schemeClr val="tx1"/>
                </a:solidFill>
                <a:latin typeface="Arial"/>
                <a:cs typeface="Arial"/>
              </a:defRPr>
            </a:lvl4pPr>
            <a:lvl5pPr>
              <a:buClr>
                <a:schemeClr val="bg2"/>
              </a:buClr>
              <a:buFont typeface="Arial"/>
              <a:buChar char="•"/>
              <a:defRPr sz="2667">
                <a:solidFill>
                  <a:schemeClr val="tx1"/>
                </a:solidFill>
                <a:latin typeface="Arial"/>
                <a:cs typeface="Arial"/>
              </a:defRPr>
            </a:lvl5pPr>
          </a:lstStyle>
          <a:p>
            <a:pPr lvl="0"/>
            <a:r>
              <a:rPr lang="nb-NO"/>
              <a:t>Her skal det være lite tekst</a:t>
            </a:r>
            <a:br>
              <a:rPr lang="nb-NO"/>
            </a:br>
            <a:br>
              <a:rPr lang="nb-NO"/>
            </a:br>
            <a:r>
              <a:rPr lang="nb-NO"/>
              <a:t>Det viktigste er det du sier</a:t>
            </a:r>
            <a:br>
              <a:rPr lang="nb-NO"/>
            </a:br>
            <a:br>
              <a:rPr lang="nb-NO"/>
            </a:br>
            <a:r>
              <a:rPr lang="nb-NO"/>
              <a:t>Bruk notatfeltet!</a:t>
            </a:r>
          </a:p>
        </p:txBody>
      </p:sp>
      <p:pic>
        <p:nvPicPr>
          <p:cNvPr id="13" name="Picture 11" descr="logo.png"/>
          <p:cNvPicPr>
            <a:picLocks noChangeAspect="1"/>
          </p:cNvPicPr>
          <p:nvPr userDrawn="1"/>
        </p:nvPicPr>
        <p:blipFill>
          <a:blip r:embed="rId2"/>
          <a:stretch>
            <a:fillRect/>
          </a:stretch>
        </p:blipFill>
        <p:spPr>
          <a:xfrm>
            <a:off x="455712" y="274316"/>
            <a:ext cx="1524000" cy="370375"/>
          </a:xfrm>
          <a:prstGeom prst="rect">
            <a:avLst/>
          </a:prstGeom>
        </p:spPr>
      </p:pic>
      <p:sp>
        <p:nvSpPr>
          <p:cNvPr id="3" name="TekstSylinder 2"/>
          <p:cNvSpPr txBox="1"/>
          <p:nvPr userDrawn="1"/>
        </p:nvSpPr>
        <p:spPr>
          <a:xfrm>
            <a:off x="335361" y="6309321"/>
            <a:ext cx="976484" cy="256545"/>
          </a:xfrm>
          <a:prstGeom prst="rect">
            <a:avLst/>
          </a:prstGeom>
          <a:noFill/>
        </p:spPr>
        <p:txBody>
          <a:bodyPr wrap="square" rtlCol="0">
            <a:spAutoFit/>
          </a:bodyPr>
          <a:lstStyle/>
          <a:p>
            <a:fld id="{D3CE4322-7539-4FF4-8B73-4EB9DFBED132}" type="slidenum">
              <a:rPr lang="nb-NO" sz="1067" smtClean="0">
                <a:solidFill>
                  <a:srgbClr val="5C707A"/>
                </a:solidFill>
              </a:rPr>
              <a:t>‹#›</a:t>
            </a:fld>
            <a:endParaRPr lang="nb-NO" sz="1067">
              <a:solidFill>
                <a:srgbClr val="5C707A"/>
              </a:solidFill>
            </a:endParaRPr>
          </a:p>
        </p:txBody>
      </p:sp>
    </p:spTree>
    <p:extLst>
      <p:ext uri="{BB962C8B-B14F-4D97-AF65-F5344CB8AC3E}">
        <p14:creationId xmlns:p14="http://schemas.microsoft.com/office/powerpoint/2010/main" val="301220748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tort bilde - til venstre">
    <p:spTree>
      <p:nvGrpSpPr>
        <p:cNvPr id="1" name=""/>
        <p:cNvGrpSpPr/>
        <p:nvPr/>
      </p:nvGrpSpPr>
      <p:grpSpPr>
        <a:xfrm>
          <a:off x="0" y="0"/>
          <a:ext cx="0" cy="0"/>
          <a:chOff x="0" y="0"/>
          <a:chExt cx="0" cy="0"/>
        </a:xfrm>
      </p:grpSpPr>
      <p:sp>
        <p:nvSpPr>
          <p:cNvPr id="5" name="Rektangel 4"/>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10" name="Plassholder for bilde 9"/>
          <p:cNvSpPr>
            <a:spLocks noGrp="1" noChangeAspect="1"/>
          </p:cNvSpPr>
          <p:nvPr>
            <p:ph type="pic" sz="quarter" idx="18" hasCustomPrompt="1"/>
          </p:nvPr>
        </p:nvSpPr>
        <p:spPr>
          <a:xfrm>
            <a:off x="0" y="0"/>
            <a:ext cx="6096000" cy="6858000"/>
          </a:xfrm>
          <a:prstGeom prst="rect">
            <a:avLst/>
          </a:prstGeom>
        </p:spPr>
        <p:txBody>
          <a:bodyPr anchor="ctr" anchorCtr="0"/>
          <a:lstStyle>
            <a:lvl1pPr marL="0" indent="0" algn="ctr">
              <a:buNone/>
              <a:defRPr/>
            </a:lvl1pPr>
          </a:lstStyle>
          <a:p>
            <a:r>
              <a:rPr lang="nb-NO"/>
              <a:t>Sett inn bilde her</a:t>
            </a:r>
          </a:p>
        </p:txBody>
      </p:sp>
      <p:sp>
        <p:nvSpPr>
          <p:cNvPr id="11" name="Content Placeholder 8"/>
          <p:cNvSpPr>
            <a:spLocks noGrp="1"/>
          </p:cNvSpPr>
          <p:nvPr>
            <p:ph sz="quarter" idx="17" hasCustomPrompt="1"/>
          </p:nvPr>
        </p:nvSpPr>
        <p:spPr>
          <a:xfrm>
            <a:off x="6576053" y="740701"/>
            <a:ext cx="5184576" cy="5568619"/>
          </a:xfrm>
          <a:prstGeom prst="rect">
            <a:avLst/>
          </a:prstGeom>
        </p:spPr>
        <p:txBody>
          <a:bodyPr vert="horz" lIns="0" anchor="ctr" anchorCtr="0"/>
          <a:lstStyle>
            <a:lvl1pPr marL="0" indent="0">
              <a:buClr>
                <a:schemeClr val="bg2"/>
              </a:buClr>
              <a:buFont typeface="Arial"/>
              <a:buNone/>
              <a:defRPr sz="3333">
                <a:solidFill>
                  <a:schemeClr val="tx1"/>
                </a:solidFill>
                <a:latin typeface="Arial"/>
                <a:cs typeface="Arial"/>
              </a:defRPr>
            </a:lvl1pPr>
            <a:lvl2pPr marL="670967" indent="-311143">
              <a:buClr>
                <a:schemeClr val="bg2"/>
              </a:buClr>
              <a:buFont typeface="Arial"/>
              <a:buChar char="•"/>
              <a:defRPr sz="2667">
                <a:solidFill>
                  <a:schemeClr val="tx1"/>
                </a:solidFill>
                <a:latin typeface="Arial"/>
                <a:cs typeface="Arial"/>
              </a:defRPr>
            </a:lvl2pPr>
            <a:lvl3pPr>
              <a:buClr>
                <a:schemeClr val="bg2"/>
              </a:buClr>
              <a:buFont typeface="Arial"/>
              <a:buChar char="•"/>
              <a:defRPr sz="2667">
                <a:solidFill>
                  <a:schemeClr val="tx1"/>
                </a:solidFill>
                <a:latin typeface="Arial"/>
                <a:cs typeface="Arial"/>
              </a:defRPr>
            </a:lvl3pPr>
            <a:lvl4pPr>
              <a:buClr>
                <a:schemeClr val="bg2"/>
              </a:buClr>
              <a:buFont typeface="Arial"/>
              <a:buChar char="•"/>
              <a:defRPr sz="2667">
                <a:solidFill>
                  <a:schemeClr val="tx1"/>
                </a:solidFill>
                <a:latin typeface="Arial"/>
                <a:cs typeface="Arial"/>
              </a:defRPr>
            </a:lvl4pPr>
            <a:lvl5pPr>
              <a:buClr>
                <a:schemeClr val="bg2"/>
              </a:buClr>
              <a:buFont typeface="Arial"/>
              <a:buChar char="•"/>
              <a:defRPr sz="2667">
                <a:solidFill>
                  <a:schemeClr val="tx1"/>
                </a:solidFill>
                <a:latin typeface="Arial"/>
                <a:cs typeface="Arial"/>
              </a:defRPr>
            </a:lvl5pPr>
          </a:lstStyle>
          <a:p>
            <a:pPr lvl="0"/>
            <a:r>
              <a:rPr lang="nb-NO"/>
              <a:t>Her skal det være lite tekst</a:t>
            </a:r>
            <a:br>
              <a:rPr lang="nb-NO"/>
            </a:br>
            <a:br>
              <a:rPr lang="nb-NO"/>
            </a:br>
            <a:r>
              <a:rPr lang="nb-NO"/>
              <a:t>Det viktigste er det du sier</a:t>
            </a:r>
            <a:br>
              <a:rPr lang="nb-NO"/>
            </a:br>
            <a:br>
              <a:rPr lang="nb-NO"/>
            </a:br>
            <a:r>
              <a:rPr lang="nb-NO"/>
              <a:t>Bruk notatfeltet!</a:t>
            </a:r>
          </a:p>
        </p:txBody>
      </p:sp>
      <p:pic>
        <p:nvPicPr>
          <p:cNvPr id="13" name="Picture 11" descr="logo.png"/>
          <p:cNvPicPr>
            <a:picLocks noChangeAspect="1"/>
          </p:cNvPicPr>
          <p:nvPr userDrawn="1"/>
        </p:nvPicPr>
        <p:blipFill>
          <a:blip r:embed="rId2"/>
          <a:stretch>
            <a:fillRect/>
          </a:stretch>
        </p:blipFill>
        <p:spPr>
          <a:xfrm>
            <a:off x="10236629" y="274316"/>
            <a:ext cx="1524000" cy="370375"/>
          </a:xfrm>
          <a:prstGeom prst="rect">
            <a:avLst/>
          </a:prstGeom>
        </p:spPr>
      </p:pic>
      <p:sp>
        <p:nvSpPr>
          <p:cNvPr id="6" name="TekstSylinder 5"/>
          <p:cNvSpPr txBox="1"/>
          <p:nvPr userDrawn="1"/>
        </p:nvSpPr>
        <p:spPr>
          <a:xfrm>
            <a:off x="10908313" y="6309321"/>
            <a:ext cx="976484" cy="256545"/>
          </a:xfrm>
          <a:prstGeom prst="rect">
            <a:avLst/>
          </a:prstGeom>
          <a:noFill/>
        </p:spPr>
        <p:txBody>
          <a:bodyPr wrap="square" rtlCol="0">
            <a:spAutoFit/>
          </a:bodyPr>
          <a:lstStyle/>
          <a:p>
            <a:pPr algn="r"/>
            <a:fld id="{D3CE4322-7539-4FF4-8B73-4EB9DFBED132}" type="slidenum">
              <a:rPr lang="nb-NO" sz="1067" smtClean="0">
                <a:solidFill>
                  <a:srgbClr val="5C707A"/>
                </a:solidFill>
              </a:rPr>
              <a:pPr algn="r"/>
              <a:t>‹#›</a:t>
            </a:fld>
            <a:endParaRPr lang="nb-NO" sz="1067">
              <a:solidFill>
                <a:srgbClr val="5C707A"/>
              </a:solidFill>
            </a:endParaRPr>
          </a:p>
        </p:txBody>
      </p:sp>
    </p:spTree>
    <p:extLst>
      <p:ext uri="{BB962C8B-B14F-4D97-AF65-F5344CB8AC3E}">
        <p14:creationId xmlns:p14="http://schemas.microsoft.com/office/powerpoint/2010/main" val="2790197977"/>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oeng - grønn">
    <p:bg>
      <p:bgPr>
        <a:solidFill>
          <a:schemeClr val="bg2"/>
        </a:solidFill>
        <a:effectLst/>
      </p:bgPr>
    </p:bg>
    <p:spTree>
      <p:nvGrpSpPr>
        <p:cNvPr id="1" name=""/>
        <p:cNvGrpSpPr/>
        <p:nvPr/>
      </p:nvGrpSpPr>
      <p:grpSpPr>
        <a:xfrm>
          <a:off x="0" y="0"/>
          <a:ext cx="0" cy="0"/>
          <a:chOff x="0" y="0"/>
          <a:chExt cx="0" cy="0"/>
        </a:xfrm>
      </p:grpSpPr>
      <p:sp>
        <p:nvSpPr>
          <p:cNvPr id="5" name="Tittel 1"/>
          <p:cNvSpPr>
            <a:spLocks noGrp="1"/>
          </p:cNvSpPr>
          <p:nvPr>
            <p:ph type="ctrTitle" hasCustomPrompt="1"/>
          </p:nvPr>
        </p:nvSpPr>
        <p:spPr>
          <a:xfrm>
            <a:off x="1871531" y="2468893"/>
            <a:ext cx="9505056" cy="914400"/>
          </a:xfrm>
          <a:prstGeom prst="rect">
            <a:avLst/>
          </a:prstGeom>
        </p:spPr>
        <p:txBody>
          <a:bodyPr anchor="b" anchorCtr="0"/>
          <a:lstStyle>
            <a:lvl1pPr algn="l">
              <a:defRPr sz="6400" b="0" i="0" baseline="0">
                <a:solidFill>
                  <a:schemeClr val="bg2">
                    <a:lumMod val="20000"/>
                    <a:lumOff val="80000"/>
                  </a:schemeClr>
                </a:solidFill>
                <a:latin typeface="Arial"/>
                <a:cs typeface="Arial"/>
              </a:defRPr>
            </a:lvl1pPr>
          </a:lstStyle>
          <a:p>
            <a:r>
              <a:rPr lang="nb-NO"/>
              <a:t>Nå kommer</a:t>
            </a:r>
          </a:p>
        </p:txBody>
      </p:sp>
      <p:sp>
        <p:nvSpPr>
          <p:cNvPr id="6" name="Undertittel 2"/>
          <p:cNvSpPr>
            <a:spLocks noGrp="1"/>
          </p:cNvSpPr>
          <p:nvPr>
            <p:ph type="subTitle" idx="1" hasCustomPrompt="1"/>
          </p:nvPr>
        </p:nvSpPr>
        <p:spPr>
          <a:xfrm>
            <a:off x="1871531" y="3236979"/>
            <a:ext cx="9505056" cy="2688299"/>
          </a:xfrm>
          <a:prstGeom prst="rect">
            <a:avLst/>
          </a:prstGeom>
        </p:spPr>
        <p:txBody>
          <a:bodyPr/>
          <a:lstStyle>
            <a:lvl1pPr marL="0" indent="0" algn="l">
              <a:buNone/>
              <a:defRPr sz="64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ETT GODT POENG.</a:t>
            </a:r>
          </a:p>
        </p:txBody>
      </p:sp>
      <p:pic>
        <p:nvPicPr>
          <p:cNvPr id="2" name="Bil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8552" y="-80472"/>
            <a:ext cx="2465851" cy="1232925"/>
          </a:xfrm>
          <a:prstGeom prst="rect">
            <a:avLst/>
          </a:prstGeom>
        </p:spPr>
      </p:pic>
    </p:spTree>
    <p:extLst>
      <p:ext uri="{BB962C8B-B14F-4D97-AF65-F5344CB8AC3E}">
        <p14:creationId xmlns:p14="http://schemas.microsoft.com/office/powerpoint/2010/main" val="2585342899"/>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oeng - gråblå">
    <p:bg>
      <p:bgPr>
        <a:solidFill>
          <a:srgbClr val="485865"/>
        </a:solidFill>
        <a:effectLst/>
      </p:bgPr>
    </p:bg>
    <p:spTree>
      <p:nvGrpSpPr>
        <p:cNvPr id="1" name=""/>
        <p:cNvGrpSpPr/>
        <p:nvPr/>
      </p:nvGrpSpPr>
      <p:grpSpPr>
        <a:xfrm>
          <a:off x="0" y="0"/>
          <a:ext cx="0" cy="0"/>
          <a:chOff x="0" y="0"/>
          <a:chExt cx="0" cy="0"/>
        </a:xfrm>
      </p:grpSpPr>
      <p:sp>
        <p:nvSpPr>
          <p:cNvPr id="5" name="Tittel 1"/>
          <p:cNvSpPr>
            <a:spLocks noGrp="1"/>
          </p:cNvSpPr>
          <p:nvPr>
            <p:ph type="ctrTitle" hasCustomPrompt="1"/>
          </p:nvPr>
        </p:nvSpPr>
        <p:spPr>
          <a:xfrm>
            <a:off x="1871531" y="2468893"/>
            <a:ext cx="9505056" cy="914400"/>
          </a:xfrm>
          <a:prstGeom prst="rect">
            <a:avLst/>
          </a:prstGeom>
        </p:spPr>
        <p:txBody>
          <a:bodyPr anchor="b" anchorCtr="0"/>
          <a:lstStyle>
            <a:lvl1pPr algn="l">
              <a:defRPr sz="6400" b="0" i="0" baseline="0">
                <a:solidFill>
                  <a:schemeClr val="bg2">
                    <a:lumMod val="20000"/>
                    <a:lumOff val="80000"/>
                  </a:schemeClr>
                </a:solidFill>
                <a:latin typeface="Arial"/>
                <a:cs typeface="Arial"/>
              </a:defRPr>
            </a:lvl1pPr>
          </a:lstStyle>
          <a:p>
            <a:r>
              <a:rPr lang="nb-NO"/>
              <a:t>Her starter</a:t>
            </a:r>
          </a:p>
        </p:txBody>
      </p:sp>
      <p:sp>
        <p:nvSpPr>
          <p:cNvPr id="6" name="Undertittel 2"/>
          <p:cNvSpPr>
            <a:spLocks noGrp="1"/>
          </p:cNvSpPr>
          <p:nvPr>
            <p:ph type="subTitle" idx="1" hasCustomPrompt="1"/>
          </p:nvPr>
        </p:nvSpPr>
        <p:spPr>
          <a:xfrm>
            <a:off x="1871531" y="3236979"/>
            <a:ext cx="9505056" cy="2688299"/>
          </a:xfrm>
          <a:prstGeom prst="rect">
            <a:avLst/>
          </a:prstGeom>
        </p:spPr>
        <p:txBody>
          <a:bodyPr/>
          <a:lstStyle>
            <a:lvl1pPr marL="0" indent="0" algn="l">
              <a:buNone/>
              <a:defRPr sz="6400" b="1"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ET NYTT TEMA.</a:t>
            </a:r>
          </a:p>
        </p:txBody>
      </p:sp>
      <p:pic>
        <p:nvPicPr>
          <p:cNvPr id="2" name="Bil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8552" y="-80472"/>
            <a:ext cx="2465851" cy="1232925"/>
          </a:xfrm>
          <a:prstGeom prst="rect">
            <a:avLst/>
          </a:prstGeom>
        </p:spPr>
      </p:pic>
    </p:spTree>
    <p:extLst>
      <p:ext uri="{BB962C8B-B14F-4D97-AF65-F5344CB8AC3E}">
        <p14:creationId xmlns:p14="http://schemas.microsoft.com/office/powerpoint/2010/main" val="3788342152"/>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oeng - Oransje">
    <p:bg>
      <p:bgPr>
        <a:solidFill>
          <a:srgbClr val="F47920"/>
        </a:solidFill>
        <a:effectLst/>
      </p:bgPr>
    </p:bg>
    <p:spTree>
      <p:nvGrpSpPr>
        <p:cNvPr id="1" name=""/>
        <p:cNvGrpSpPr/>
        <p:nvPr/>
      </p:nvGrpSpPr>
      <p:grpSpPr>
        <a:xfrm>
          <a:off x="0" y="0"/>
          <a:ext cx="0" cy="0"/>
          <a:chOff x="0" y="0"/>
          <a:chExt cx="0" cy="0"/>
        </a:xfrm>
      </p:grpSpPr>
      <p:sp>
        <p:nvSpPr>
          <p:cNvPr id="5" name="Tittel 1"/>
          <p:cNvSpPr>
            <a:spLocks noGrp="1"/>
          </p:cNvSpPr>
          <p:nvPr>
            <p:ph type="ctrTitle" hasCustomPrompt="1"/>
          </p:nvPr>
        </p:nvSpPr>
        <p:spPr>
          <a:xfrm>
            <a:off x="1871531" y="2468893"/>
            <a:ext cx="9505056" cy="914400"/>
          </a:xfrm>
          <a:prstGeom prst="rect">
            <a:avLst/>
          </a:prstGeom>
        </p:spPr>
        <p:txBody>
          <a:bodyPr anchor="b" anchorCtr="0"/>
          <a:lstStyle>
            <a:lvl1pPr algn="l">
              <a:defRPr sz="6400" b="0" i="0" baseline="0">
                <a:solidFill>
                  <a:srgbClr val="FDE4D2"/>
                </a:solidFill>
                <a:latin typeface="Arial"/>
                <a:cs typeface="Arial"/>
              </a:defRPr>
            </a:lvl1pPr>
          </a:lstStyle>
          <a:p>
            <a:r>
              <a:rPr lang="nb-NO"/>
              <a:t>Nå må dere</a:t>
            </a:r>
          </a:p>
        </p:txBody>
      </p:sp>
      <p:sp>
        <p:nvSpPr>
          <p:cNvPr id="6" name="Undertittel 2"/>
          <p:cNvSpPr>
            <a:spLocks noGrp="1"/>
          </p:cNvSpPr>
          <p:nvPr>
            <p:ph type="subTitle" idx="1" hasCustomPrompt="1"/>
          </p:nvPr>
        </p:nvSpPr>
        <p:spPr>
          <a:xfrm>
            <a:off x="1871531" y="3236979"/>
            <a:ext cx="9505056" cy="2688299"/>
          </a:xfrm>
          <a:prstGeom prst="rect">
            <a:avLst/>
          </a:prstGeom>
        </p:spPr>
        <p:txBody>
          <a:bodyPr/>
          <a:lstStyle>
            <a:lvl1pPr marL="0" indent="0" algn="l">
              <a:buNone/>
              <a:defRPr sz="64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VÅKNE!</a:t>
            </a:r>
          </a:p>
        </p:txBody>
      </p:sp>
      <p:pic>
        <p:nvPicPr>
          <p:cNvPr id="2" name="Bil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8552" y="-80472"/>
            <a:ext cx="2465851" cy="1232925"/>
          </a:xfrm>
          <a:prstGeom prst="rect">
            <a:avLst/>
          </a:prstGeom>
        </p:spPr>
      </p:pic>
    </p:spTree>
    <p:extLst>
      <p:ext uri="{BB962C8B-B14F-4D97-AF65-F5344CB8AC3E}">
        <p14:creationId xmlns:p14="http://schemas.microsoft.com/office/powerpoint/2010/main" val="111568069"/>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ilde - fullskjerm, med logo">
    <p:spTree>
      <p:nvGrpSpPr>
        <p:cNvPr id="1" name=""/>
        <p:cNvGrpSpPr/>
        <p:nvPr/>
      </p:nvGrpSpPr>
      <p:grpSpPr>
        <a:xfrm>
          <a:off x="0" y="0"/>
          <a:ext cx="0" cy="0"/>
          <a:chOff x="0" y="0"/>
          <a:chExt cx="0" cy="0"/>
        </a:xfrm>
      </p:grpSpPr>
      <p:sp>
        <p:nvSpPr>
          <p:cNvPr id="10" name="Plassholder for bilde 9"/>
          <p:cNvSpPr>
            <a:spLocks noGrp="1" noChangeAspect="1"/>
          </p:cNvSpPr>
          <p:nvPr>
            <p:ph type="pic" sz="quarter" idx="18" hasCustomPrompt="1"/>
          </p:nvPr>
        </p:nvSpPr>
        <p:spPr>
          <a:xfrm>
            <a:off x="0" y="0"/>
            <a:ext cx="12192000" cy="6858000"/>
          </a:xfrm>
          <a:prstGeom prst="rect">
            <a:avLst/>
          </a:prstGeom>
        </p:spPr>
        <p:txBody>
          <a:bodyPr tIns="900000" anchor="ctr" anchorCtr="0"/>
          <a:lstStyle>
            <a:lvl1pPr marL="0" indent="0" algn="ctr">
              <a:buNone/>
              <a:defRPr/>
            </a:lvl1pPr>
          </a:lstStyle>
          <a:p>
            <a:r>
              <a:rPr lang="nb-NO"/>
              <a:t>Sett inn bilde her</a:t>
            </a:r>
          </a:p>
        </p:txBody>
      </p:sp>
      <p:sp>
        <p:nvSpPr>
          <p:cNvPr id="5" name="Plassholder for tekst 8"/>
          <p:cNvSpPr>
            <a:spLocks noGrp="1"/>
          </p:cNvSpPr>
          <p:nvPr>
            <p:ph type="body" sz="quarter" idx="21"/>
          </p:nvPr>
        </p:nvSpPr>
        <p:spPr>
          <a:xfrm>
            <a:off x="0" y="0"/>
            <a:ext cx="12192000" cy="3072805"/>
          </a:xfrm>
          <a:prstGeom prst="rect">
            <a:avLst/>
          </a:prstGeom>
          <a:gradFill>
            <a:gsLst>
              <a:gs pos="16000">
                <a:schemeClr val="bg1"/>
              </a:gs>
              <a:gs pos="100000">
                <a:srgbClr val="FFFFFF">
                  <a:alpha val="0"/>
                </a:srgbClr>
              </a:gs>
            </a:gsLst>
            <a:lin ang="5400000" scaled="1"/>
          </a:gradFill>
        </p:spPr>
        <p:txBody>
          <a:bodyPr/>
          <a:lstStyle>
            <a:lvl1pPr marL="0" indent="0">
              <a:buNone/>
              <a:defRPr>
                <a:noFill/>
              </a:defRPr>
            </a:lvl1pPr>
          </a:lstStyle>
          <a:p>
            <a:pPr lvl="0"/>
            <a:r>
              <a:rPr lang="nb-NO"/>
              <a:t>Klikk for å redigere tekststiler i malen</a:t>
            </a:r>
          </a:p>
        </p:txBody>
      </p:sp>
      <p:sp>
        <p:nvSpPr>
          <p:cNvPr id="3" name="Plassholder for bilde 2"/>
          <p:cNvSpPr>
            <a:spLocks noGrp="1"/>
          </p:cNvSpPr>
          <p:nvPr>
            <p:ph type="pic" sz="quarter" idx="19"/>
          </p:nvPr>
        </p:nvSpPr>
        <p:spPr>
          <a:xfrm>
            <a:off x="10236629" y="273600"/>
            <a:ext cx="1526400" cy="369600"/>
          </a:xfrm>
          <a:prstGeom prst="rect">
            <a:avLst/>
          </a:prstGeom>
          <a:blipFill>
            <a:blip r:embed="rId2"/>
            <a:stretch>
              <a:fillRect/>
            </a:stretch>
          </a:blipFill>
        </p:spPr>
        <p:txBody>
          <a:bodyPr/>
          <a:lstStyle>
            <a:lvl1pPr>
              <a:defRPr>
                <a:noFill/>
              </a:defRPr>
            </a:lvl1pPr>
          </a:lstStyle>
          <a:p>
            <a:r>
              <a:rPr lang="nb-NO"/>
              <a:t>Klikk på ikonet for å legge til et bilde</a:t>
            </a:r>
          </a:p>
        </p:txBody>
      </p:sp>
    </p:spTree>
    <p:extLst>
      <p:ext uri="{BB962C8B-B14F-4D97-AF65-F5344CB8AC3E}">
        <p14:creationId xmlns:p14="http://schemas.microsoft.com/office/powerpoint/2010/main" val="2877429476"/>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ilde - fullskjerm, mørk2, med logo">
    <p:spTree>
      <p:nvGrpSpPr>
        <p:cNvPr id="1" name=""/>
        <p:cNvGrpSpPr/>
        <p:nvPr/>
      </p:nvGrpSpPr>
      <p:grpSpPr>
        <a:xfrm>
          <a:off x="0" y="0"/>
          <a:ext cx="0" cy="0"/>
          <a:chOff x="0" y="0"/>
          <a:chExt cx="0" cy="0"/>
        </a:xfrm>
      </p:grpSpPr>
      <p:sp>
        <p:nvSpPr>
          <p:cNvPr id="10" name="Plassholder for bilde 9"/>
          <p:cNvSpPr>
            <a:spLocks noGrp="1" noChangeAspect="1"/>
          </p:cNvSpPr>
          <p:nvPr>
            <p:ph type="pic" sz="quarter" idx="18" hasCustomPrompt="1"/>
          </p:nvPr>
        </p:nvSpPr>
        <p:spPr>
          <a:xfrm>
            <a:off x="0" y="0"/>
            <a:ext cx="12192000" cy="6858000"/>
          </a:xfrm>
          <a:prstGeom prst="rect">
            <a:avLst/>
          </a:prstGeom>
        </p:spPr>
        <p:txBody>
          <a:bodyPr tIns="900000" anchor="ctr" anchorCtr="0"/>
          <a:lstStyle>
            <a:lvl1pPr marL="0" indent="0" algn="ctr">
              <a:buNone/>
              <a:defRPr/>
            </a:lvl1pPr>
          </a:lstStyle>
          <a:p>
            <a:r>
              <a:rPr lang="nb-NO"/>
              <a:t>Sett inn bilde her</a:t>
            </a:r>
          </a:p>
        </p:txBody>
      </p:sp>
      <p:sp>
        <p:nvSpPr>
          <p:cNvPr id="9" name="Plassholder for tekst 8"/>
          <p:cNvSpPr>
            <a:spLocks noGrp="1"/>
          </p:cNvSpPr>
          <p:nvPr>
            <p:ph type="body" sz="quarter" idx="21"/>
          </p:nvPr>
        </p:nvSpPr>
        <p:spPr>
          <a:xfrm>
            <a:off x="0" y="0"/>
            <a:ext cx="12192000" cy="3072805"/>
          </a:xfrm>
          <a:prstGeom prst="rect">
            <a:avLst/>
          </a:prstGeom>
          <a:gradFill>
            <a:gsLst>
              <a:gs pos="12000">
                <a:srgbClr val="000000">
                  <a:alpha val="89000"/>
                </a:srgbClr>
              </a:gs>
              <a:gs pos="100000">
                <a:srgbClr val="FFFFFF">
                  <a:alpha val="0"/>
                </a:srgbClr>
              </a:gs>
            </a:gsLst>
            <a:lin ang="5400000" scaled="1"/>
          </a:gradFill>
        </p:spPr>
        <p:txBody>
          <a:bodyPr/>
          <a:lstStyle>
            <a:lvl1pPr marL="0" indent="0">
              <a:buNone/>
              <a:defRPr>
                <a:noFill/>
              </a:defRPr>
            </a:lvl1pPr>
          </a:lstStyle>
          <a:p>
            <a:pPr lvl="0"/>
            <a:r>
              <a:rPr lang="nb-NO"/>
              <a:t>Klikk for å redigere tekststiler i malen</a:t>
            </a:r>
          </a:p>
        </p:txBody>
      </p:sp>
      <p:sp>
        <p:nvSpPr>
          <p:cNvPr id="3" name="Plassholder for bilde 2"/>
          <p:cNvSpPr>
            <a:spLocks noGrp="1"/>
          </p:cNvSpPr>
          <p:nvPr>
            <p:ph type="pic" sz="quarter" idx="19"/>
          </p:nvPr>
        </p:nvSpPr>
        <p:spPr>
          <a:xfrm>
            <a:off x="10236629" y="273600"/>
            <a:ext cx="1526400" cy="369600"/>
          </a:xfrm>
          <a:prstGeom prst="rect">
            <a:avLst/>
          </a:prstGeom>
          <a:blipFill>
            <a:blip r:embed="rId2"/>
            <a:stretch>
              <a:fillRect/>
            </a:stretch>
          </a:blipFill>
        </p:spPr>
        <p:txBody>
          <a:bodyPr/>
          <a:lstStyle>
            <a:lvl1pPr>
              <a:defRPr>
                <a:noFill/>
              </a:defRPr>
            </a:lvl1pPr>
          </a:lstStyle>
          <a:p>
            <a:r>
              <a:rPr lang="nb-NO"/>
              <a:t>Klikk på ikonet for å legge til et bilde</a:t>
            </a:r>
          </a:p>
        </p:txBody>
      </p:sp>
    </p:spTree>
    <p:extLst>
      <p:ext uri="{BB962C8B-B14F-4D97-AF65-F5344CB8AC3E}">
        <p14:creationId xmlns:p14="http://schemas.microsoft.com/office/powerpoint/2010/main" val="4241923181"/>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Én innholdsdel">
    <p:spTree>
      <p:nvGrpSpPr>
        <p:cNvPr id="1" name=""/>
        <p:cNvGrpSpPr/>
        <p:nvPr/>
      </p:nvGrpSpPr>
      <p:grpSpPr>
        <a:xfrm>
          <a:off x="0" y="0"/>
          <a:ext cx="0" cy="0"/>
          <a:chOff x="0" y="0"/>
          <a:chExt cx="0" cy="0"/>
        </a:xfrm>
      </p:grpSpPr>
      <p:sp>
        <p:nvSpPr>
          <p:cNvPr id="11" name="Undertittel 2"/>
          <p:cNvSpPr>
            <a:spLocks noGrp="1"/>
          </p:cNvSpPr>
          <p:nvPr>
            <p:ph type="subTitle" idx="13" hasCustomPrompt="1"/>
          </p:nvPr>
        </p:nvSpPr>
        <p:spPr>
          <a:xfrm>
            <a:off x="609600" y="1508787"/>
            <a:ext cx="10972800" cy="914400"/>
          </a:xfrm>
          <a:prstGeom prst="rect">
            <a:avLst/>
          </a:prstGeom>
          <a:noFill/>
          <a:ln>
            <a:noFill/>
          </a:ln>
          <a:effectLst/>
        </p:spPr>
        <p:txBody>
          <a:bodyPr lIns="0" tIns="36000" rIns="72000" anchor="b" anchorCtr="0"/>
          <a:lstStyle>
            <a:lvl1pPr marL="0" marR="0" indent="0" algn="l" defTabSz="1219170" rtl="0" eaLnBrk="1" fontAlgn="auto" latinLnBrk="0" hangingPunct="1">
              <a:lnSpc>
                <a:spcPts val="4800"/>
              </a:lnSpc>
              <a:spcBef>
                <a:spcPct val="20000"/>
              </a:spcBef>
              <a:spcAft>
                <a:spcPts val="0"/>
              </a:spcAft>
              <a:buClrTx/>
              <a:buSzTx/>
              <a:buFont typeface="Arial" pitchFamily="34" charset="0"/>
              <a:buNone/>
              <a:tabLst/>
              <a:defRPr kumimoji="0" lang="nb-NO" sz="4800" b="1" i="0" kern="1200" baseline="0" dirty="0" smtClean="0">
                <a:solidFill>
                  <a:schemeClr val="tx1"/>
                </a:solidFill>
                <a:latin typeface="Arial"/>
                <a:ea typeface="+mn-ea"/>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nb-NO"/>
              <a:t>Overskriften skrives her</a:t>
            </a:r>
          </a:p>
        </p:txBody>
      </p:sp>
      <p:sp>
        <p:nvSpPr>
          <p:cNvPr id="12" name="Content Placeholder 8"/>
          <p:cNvSpPr>
            <a:spLocks noGrp="1"/>
          </p:cNvSpPr>
          <p:nvPr>
            <p:ph sz="quarter" idx="17" hasCustomPrompt="1"/>
          </p:nvPr>
        </p:nvSpPr>
        <p:spPr>
          <a:xfrm>
            <a:off x="609600" y="2772206"/>
            <a:ext cx="10972800" cy="3345093"/>
          </a:xfrm>
          <a:prstGeom prst="rect">
            <a:avLst/>
          </a:prstGeom>
        </p:spPr>
        <p:txBody>
          <a:bodyPr vert="horz" lIns="0"/>
          <a:lstStyle>
            <a:lvl1pPr marL="0" indent="0">
              <a:buClr>
                <a:schemeClr val="bg2"/>
              </a:buClr>
              <a:buFont typeface="Arial"/>
              <a:buNone/>
              <a:defRPr sz="3333" baseline="0">
                <a:solidFill>
                  <a:schemeClr val="tx1"/>
                </a:solidFill>
                <a:latin typeface="Arial"/>
                <a:cs typeface="Arial"/>
              </a:defRPr>
            </a:lvl1pPr>
            <a:lvl2pPr>
              <a:buClr>
                <a:schemeClr val="bg2"/>
              </a:buClr>
              <a:buFont typeface="Arial"/>
              <a:buChar char="•"/>
              <a:defRPr sz="2667">
                <a:solidFill>
                  <a:schemeClr val="tx1"/>
                </a:solidFill>
                <a:latin typeface="Arial"/>
                <a:cs typeface="Arial"/>
              </a:defRPr>
            </a:lvl2pPr>
            <a:lvl3pPr>
              <a:buClr>
                <a:schemeClr val="bg2"/>
              </a:buClr>
              <a:buFont typeface="Arial"/>
              <a:buChar char="•"/>
              <a:defRPr sz="2667">
                <a:solidFill>
                  <a:schemeClr val="tx1"/>
                </a:solidFill>
                <a:latin typeface="Arial"/>
                <a:cs typeface="Arial"/>
              </a:defRPr>
            </a:lvl3pPr>
            <a:lvl4pPr>
              <a:buClr>
                <a:schemeClr val="bg2"/>
              </a:buClr>
              <a:buFont typeface="Arial"/>
              <a:buChar char="•"/>
              <a:defRPr sz="2667">
                <a:solidFill>
                  <a:schemeClr val="tx1"/>
                </a:solidFill>
                <a:latin typeface="Arial"/>
                <a:cs typeface="Arial"/>
              </a:defRPr>
            </a:lvl4pPr>
            <a:lvl5pPr>
              <a:buClr>
                <a:schemeClr val="bg2"/>
              </a:buClr>
              <a:buFont typeface="Arial"/>
              <a:buChar char="•"/>
              <a:defRPr sz="2667">
                <a:solidFill>
                  <a:schemeClr val="tx1"/>
                </a:solidFill>
                <a:latin typeface="Arial"/>
                <a:cs typeface="Arial"/>
              </a:defRPr>
            </a:lvl5pPr>
          </a:lstStyle>
          <a:p>
            <a:pPr lvl="0"/>
            <a:r>
              <a:rPr lang="nb-NO"/>
              <a:t>Her skal det være lite tekst</a:t>
            </a:r>
            <a:br>
              <a:rPr lang="nb-NO"/>
            </a:br>
            <a:br>
              <a:rPr lang="nb-NO"/>
            </a:br>
            <a:r>
              <a:rPr lang="nb-NO"/>
              <a:t>Det viktigste er det du sier</a:t>
            </a:r>
            <a:br>
              <a:rPr lang="nb-NO"/>
            </a:br>
            <a:br>
              <a:rPr lang="nb-NO"/>
            </a:br>
            <a:r>
              <a:rPr lang="nb-NO"/>
              <a:t>Bruk notatfeltet!</a:t>
            </a:r>
          </a:p>
        </p:txBody>
      </p:sp>
      <p:sp>
        <p:nvSpPr>
          <p:cNvPr id="4" name="TekstSylinder 3"/>
          <p:cNvSpPr txBox="1"/>
          <p:nvPr userDrawn="1"/>
        </p:nvSpPr>
        <p:spPr>
          <a:xfrm>
            <a:off x="10896534" y="6310094"/>
            <a:ext cx="976484" cy="256545"/>
          </a:xfrm>
          <a:prstGeom prst="rect">
            <a:avLst/>
          </a:prstGeom>
          <a:noFill/>
        </p:spPr>
        <p:txBody>
          <a:bodyPr wrap="square" rtlCol="0">
            <a:spAutoFit/>
          </a:bodyPr>
          <a:lstStyle/>
          <a:p>
            <a:pPr algn="r"/>
            <a:fld id="{D3CE4322-7539-4FF4-8B73-4EB9DFBED132}" type="slidenum">
              <a:rPr lang="nb-NO" sz="1067" smtClean="0">
                <a:solidFill>
                  <a:srgbClr val="5C707A"/>
                </a:solidFill>
              </a:rPr>
              <a:pPr algn="r"/>
              <a:t>‹#›</a:t>
            </a:fld>
            <a:endParaRPr lang="nb-NO" sz="1067">
              <a:solidFill>
                <a:srgbClr val="5C707A"/>
              </a:solidFill>
            </a:endParaRPr>
          </a:p>
        </p:txBody>
      </p:sp>
    </p:spTree>
    <p:extLst>
      <p:ext uri="{BB962C8B-B14F-4D97-AF65-F5344CB8AC3E}">
        <p14:creationId xmlns:p14="http://schemas.microsoft.com/office/powerpoint/2010/main" val="2418704322"/>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54F970-37A0-0AB6-0973-DC48998496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A06156A-41EB-68DC-00CE-C2F2E3AF6F3D}"/>
              </a:ext>
            </a:extLst>
          </p:cNvPr>
          <p:cNvSpPr>
            <a:spLocks noGrp="1"/>
          </p:cNvSpPr>
          <p:nvPr>
            <p:ph sz="half" idx="1"/>
          </p:nvPr>
        </p:nvSpPr>
        <p:spPr>
          <a:xfrm>
            <a:off x="536400" y="1702800"/>
            <a:ext cx="54834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a:extLst>
              <a:ext uri="{FF2B5EF4-FFF2-40B4-BE49-F238E27FC236}">
                <a16:creationId xmlns:a16="http://schemas.microsoft.com/office/drawing/2014/main" id="{C17E5ADD-8F44-B1E2-BD99-130D77360EBB}"/>
              </a:ext>
            </a:extLst>
          </p:cNvPr>
          <p:cNvSpPr>
            <a:spLocks noGrp="1"/>
          </p:cNvSpPr>
          <p:nvPr>
            <p:ph sz="half" idx="2"/>
          </p:nvPr>
        </p:nvSpPr>
        <p:spPr>
          <a:xfrm>
            <a:off x="6172200" y="1702800"/>
            <a:ext cx="54834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6" name="Plassholder for bunntekst 5">
            <a:extLst>
              <a:ext uri="{FF2B5EF4-FFF2-40B4-BE49-F238E27FC236}">
                <a16:creationId xmlns:a16="http://schemas.microsoft.com/office/drawing/2014/main" id="{806F38E0-CBA0-354D-7AD7-2EC2919DCC4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50D349-44A2-F949-B2A7-AD6D18F4B9DE}"/>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2470921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11" name="Undertittel 2"/>
          <p:cNvSpPr>
            <a:spLocks noGrp="1"/>
          </p:cNvSpPr>
          <p:nvPr>
            <p:ph type="subTitle" idx="13" hasCustomPrompt="1"/>
          </p:nvPr>
        </p:nvSpPr>
        <p:spPr>
          <a:xfrm>
            <a:off x="609600" y="1508787"/>
            <a:ext cx="10972800" cy="914401"/>
          </a:xfrm>
          <a:prstGeom prst="rect">
            <a:avLst/>
          </a:prstGeom>
          <a:noFill/>
          <a:ln>
            <a:noFill/>
          </a:ln>
          <a:effectLst/>
        </p:spPr>
        <p:txBody>
          <a:bodyPr lIns="0" tIns="36000" rIns="72000" anchor="b" anchorCtr="0"/>
          <a:lstStyle>
            <a:lvl1pPr marL="0" marR="0" indent="0" algn="l" defTabSz="1219170" rtl="0" eaLnBrk="1" fontAlgn="auto" latinLnBrk="0" hangingPunct="1">
              <a:lnSpc>
                <a:spcPts val="4800"/>
              </a:lnSpc>
              <a:spcBef>
                <a:spcPct val="20000"/>
              </a:spcBef>
              <a:spcAft>
                <a:spcPts val="0"/>
              </a:spcAft>
              <a:buClrTx/>
              <a:buSzTx/>
              <a:buFont typeface="Arial" pitchFamily="34" charset="0"/>
              <a:buNone/>
              <a:tabLst/>
              <a:defRPr kumimoji="0" lang="nb-NO" sz="4800" b="1" i="0" kern="1200" baseline="0" dirty="0" smtClean="0">
                <a:solidFill>
                  <a:schemeClr val="tx1"/>
                </a:solidFill>
                <a:latin typeface="Arial"/>
                <a:ea typeface="+mn-ea"/>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nb-NO"/>
              <a:t>Overskriften skrives her</a:t>
            </a:r>
          </a:p>
        </p:txBody>
      </p:sp>
      <p:sp>
        <p:nvSpPr>
          <p:cNvPr id="9" name="Content Placeholder 8"/>
          <p:cNvSpPr>
            <a:spLocks noGrp="1"/>
          </p:cNvSpPr>
          <p:nvPr>
            <p:ph sz="quarter" idx="17" hasCustomPrompt="1"/>
          </p:nvPr>
        </p:nvSpPr>
        <p:spPr>
          <a:xfrm>
            <a:off x="609600" y="2774400"/>
            <a:ext cx="5384800" cy="3208040"/>
          </a:xfrm>
          <a:prstGeom prst="rect">
            <a:avLst/>
          </a:prstGeom>
        </p:spPr>
        <p:txBody>
          <a:bodyPr vert="horz" lIns="0"/>
          <a:lstStyle>
            <a:lvl1pPr marL="0" indent="0">
              <a:buClr>
                <a:schemeClr val="bg2"/>
              </a:buClr>
              <a:buFont typeface="Arial"/>
              <a:buNone/>
              <a:defRPr sz="3333">
                <a:solidFill>
                  <a:schemeClr val="tx1"/>
                </a:solidFill>
                <a:latin typeface="Arial"/>
                <a:cs typeface="Arial"/>
              </a:defRPr>
            </a:lvl1pPr>
            <a:lvl2pPr marL="662501" indent="-296326">
              <a:buClr>
                <a:schemeClr val="bg2"/>
              </a:buClr>
              <a:buFont typeface="Arial"/>
              <a:buChar char="•"/>
              <a:defRPr sz="2667">
                <a:solidFill>
                  <a:schemeClr val="tx1"/>
                </a:solidFill>
                <a:latin typeface="Arial"/>
                <a:cs typeface="Arial"/>
              </a:defRPr>
            </a:lvl2pPr>
            <a:lvl3pPr marL="1314418" indent="-304792">
              <a:buClr>
                <a:schemeClr val="bg2"/>
              </a:buClr>
              <a:buFont typeface="Arial"/>
              <a:buChar char="•"/>
              <a:defRPr sz="2667">
                <a:solidFill>
                  <a:schemeClr val="tx1"/>
                </a:solidFill>
                <a:latin typeface="Arial"/>
                <a:cs typeface="Arial"/>
              </a:defRPr>
            </a:lvl3pPr>
            <a:lvl4pPr>
              <a:buClr>
                <a:schemeClr val="bg2"/>
              </a:buClr>
              <a:buFont typeface="Arial"/>
              <a:buChar char="•"/>
              <a:defRPr sz="2667">
                <a:solidFill>
                  <a:schemeClr val="tx1"/>
                </a:solidFill>
                <a:latin typeface="Arial"/>
                <a:cs typeface="Arial"/>
              </a:defRPr>
            </a:lvl4pPr>
            <a:lvl5pPr>
              <a:buClr>
                <a:schemeClr val="bg2"/>
              </a:buClr>
              <a:buFont typeface="Arial"/>
              <a:buChar char="•"/>
              <a:defRPr sz="2667">
                <a:solidFill>
                  <a:schemeClr val="tx1"/>
                </a:solidFill>
                <a:latin typeface="Arial"/>
                <a:cs typeface="Arial"/>
              </a:defRPr>
            </a:lvl5pPr>
          </a:lstStyle>
          <a:p>
            <a:pPr lvl="0"/>
            <a:r>
              <a:rPr lang="nb-NO"/>
              <a:t>Her skal det være lite tekst</a:t>
            </a:r>
            <a:br>
              <a:rPr lang="nb-NO"/>
            </a:br>
            <a:br>
              <a:rPr lang="nb-NO"/>
            </a:br>
            <a:r>
              <a:rPr lang="nb-NO"/>
              <a:t>Det viktigste er det du sier</a:t>
            </a:r>
            <a:br>
              <a:rPr lang="nb-NO"/>
            </a:br>
            <a:br>
              <a:rPr lang="nb-NO"/>
            </a:br>
            <a:r>
              <a:rPr lang="nb-NO"/>
              <a:t>Bruk notatfeltet!</a:t>
            </a:r>
          </a:p>
        </p:txBody>
      </p:sp>
      <p:sp>
        <p:nvSpPr>
          <p:cNvPr id="12" name="Content Placeholder 8"/>
          <p:cNvSpPr>
            <a:spLocks noGrp="1"/>
          </p:cNvSpPr>
          <p:nvPr>
            <p:ph sz="quarter" idx="18" hasCustomPrompt="1"/>
          </p:nvPr>
        </p:nvSpPr>
        <p:spPr>
          <a:xfrm>
            <a:off x="6197600" y="2774400"/>
            <a:ext cx="5384800" cy="3208040"/>
          </a:xfrm>
          <a:prstGeom prst="rect">
            <a:avLst/>
          </a:prstGeom>
        </p:spPr>
        <p:txBody>
          <a:bodyPr vert="horz" lIns="0"/>
          <a:lstStyle>
            <a:lvl1pPr marL="0" indent="0">
              <a:buClr>
                <a:schemeClr val="bg2"/>
              </a:buClr>
              <a:buFont typeface="Arial"/>
              <a:buNone/>
              <a:defRPr sz="3333" baseline="0">
                <a:solidFill>
                  <a:schemeClr val="tx1"/>
                </a:solidFill>
                <a:latin typeface="Arial"/>
                <a:cs typeface="Arial"/>
              </a:defRPr>
            </a:lvl1pPr>
            <a:lvl2pPr marL="717533" indent="-302676">
              <a:buClr>
                <a:schemeClr val="bg2"/>
              </a:buClr>
              <a:buFont typeface="Arial"/>
              <a:buChar char="•"/>
              <a:defRPr sz="2667">
                <a:solidFill>
                  <a:schemeClr val="tx1"/>
                </a:solidFill>
                <a:latin typeface="Arial"/>
                <a:cs typeface="Arial"/>
              </a:defRPr>
            </a:lvl2pPr>
            <a:lvl3pPr>
              <a:buClr>
                <a:schemeClr val="bg2"/>
              </a:buClr>
              <a:buFont typeface="Arial"/>
              <a:buChar char="•"/>
              <a:defRPr sz="2667">
                <a:solidFill>
                  <a:schemeClr val="tx1"/>
                </a:solidFill>
                <a:latin typeface="Arial"/>
                <a:cs typeface="Arial"/>
              </a:defRPr>
            </a:lvl3pPr>
            <a:lvl4pPr>
              <a:buClr>
                <a:schemeClr val="bg2"/>
              </a:buClr>
              <a:buFont typeface="Arial"/>
              <a:buChar char="•"/>
              <a:defRPr sz="2667">
                <a:solidFill>
                  <a:schemeClr val="tx1"/>
                </a:solidFill>
                <a:latin typeface="Arial"/>
                <a:cs typeface="Arial"/>
              </a:defRPr>
            </a:lvl4pPr>
            <a:lvl5pPr>
              <a:buClr>
                <a:schemeClr val="bg2"/>
              </a:buClr>
              <a:buFont typeface="Arial"/>
              <a:buChar char="•"/>
              <a:defRPr sz="2667">
                <a:solidFill>
                  <a:schemeClr val="tx1"/>
                </a:solidFill>
                <a:latin typeface="Arial"/>
                <a:cs typeface="Arial"/>
              </a:defRPr>
            </a:lvl5pPr>
          </a:lstStyle>
          <a:p>
            <a:pPr lvl="0"/>
            <a:r>
              <a:rPr lang="nb-NO"/>
              <a:t>Her kan det også være tekst, eller bilde</a:t>
            </a:r>
          </a:p>
        </p:txBody>
      </p:sp>
      <p:sp>
        <p:nvSpPr>
          <p:cNvPr id="5" name="TekstSylinder 4"/>
          <p:cNvSpPr txBox="1"/>
          <p:nvPr userDrawn="1"/>
        </p:nvSpPr>
        <p:spPr>
          <a:xfrm>
            <a:off x="10896534" y="6310094"/>
            <a:ext cx="976484" cy="256545"/>
          </a:xfrm>
          <a:prstGeom prst="rect">
            <a:avLst/>
          </a:prstGeom>
          <a:noFill/>
        </p:spPr>
        <p:txBody>
          <a:bodyPr wrap="square" rtlCol="0">
            <a:spAutoFit/>
          </a:bodyPr>
          <a:lstStyle/>
          <a:p>
            <a:pPr algn="r"/>
            <a:fld id="{D3CE4322-7539-4FF4-8B73-4EB9DFBED132}" type="slidenum">
              <a:rPr lang="nb-NO" sz="1067" smtClean="0">
                <a:solidFill>
                  <a:srgbClr val="5C707A"/>
                </a:solidFill>
              </a:rPr>
              <a:pPr algn="r"/>
              <a:t>‹#›</a:t>
            </a:fld>
            <a:endParaRPr lang="nb-NO" sz="1067">
              <a:solidFill>
                <a:srgbClr val="5C707A"/>
              </a:solidFill>
            </a:endParaRPr>
          </a:p>
        </p:txBody>
      </p:sp>
    </p:spTree>
    <p:extLst>
      <p:ext uri="{BB962C8B-B14F-4D97-AF65-F5344CB8AC3E}">
        <p14:creationId xmlns:p14="http://schemas.microsoft.com/office/powerpoint/2010/main" val="2738715731"/>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omt">
    <p:spTree>
      <p:nvGrpSpPr>
        <p:cNvPr id="1" name=""/>
        <p:cNvGrpSpPr/>
        <p:nvPr/>
      </p:nvGrpSpPr>
      <p:grpSpPr>
        <a:xfrm>
          <a:off x="0" y="0"/>
          <a:ext cx="0" cy="0"/>
          <a:chOff x="0" y="0"/>
          <a:chExt cx="0" cy="0"/>
        </a:xfrm>
      </p:grpSpPr>
      <p:pic>
        <p:nvPicPr>
          <p:cNvPr id="13" name="Picture 11" descr="logo.png"/>
          <p:cNvPicPr>
            <a:picLocks noChangeAspect="1"/>
          </p:cNvPicPr>
          <p:nvPr userDrawn="1"/>
        </p:nvPicPr>
        <p:blipFill>
          <a:blip r:embed="rId2"/>
          <a:stretch>
            <a:fillRect/>
          </a:stretch>
        </p:blipFill>
        <p:spPr>
          <a:xfrm>
            <a:off x="10236629" y="274316"/>
            <a:ext cx="1524000" cy="370375"/>
          </a:xfrm>
          <a:prstGeom prst="rect">
            <a:avLst/>
          </a:prstGeom>
        </p:spPr>
      </p:pic>
      <p:sp>
        <p:nvSpPr>
          <p:cNvPr id="3" name="TekstSylinder 2"/>
          <p:cNvSpPr txBox="1"/>
          <p:nvPr userDrawn="1"/>
        </p:nvSpPr>
        <p:spPr>
          <a:xfrm>
            <a:off x="10908313" y="6309321"/>
            <a:ext cx="976484" cy="256545"/>
          </a:xfrm>
          <a:prstGeom prst="rect">
            <a:avLst/>
          </a:prstGeom>
          <a:noFill/>
        </p:spPr>
        <p:txBody>
          <a:bodyPr wrap="square" rtlCol="0">
            <a:spAutoFit/>
          </a:bodyPr>
          <a:lstStyle/>
          <a:p>
            <a:pPr algn="r"/>
            <a:fld id="{D3CE4322-7539-4FF4-8B73-4EB9DFBED132}" type="slidenum">
              <a:rPr lang="nb-NO" sz="1067" smtClean="0">
                <a:solidFill>
                  <a:srgbClr val="5C707A"/>
                </a:solidFill>
              </a:rPr>
              <a:pPr algn="r"/>
              <a:t>‹#›</a:t>
            </a:fld>
            <a:endParaRPr lang="nb-NO" sz="1067">
              <a:solidFill>
                <a:srgbClr val="5C707A"/>
              </a:solidFill>
            </a:endParaRPr>
          </a:p>
        </p:txBody>
      </p:sp>
    </p:spTree>
    <p:extLst>
      <p:ext uri="{BB962C8B-B14F-4D97-AF65-F5344CB8AC3E}">
        <p14:creationId xmlns:p14="http://schemas.microsoft.com/office/powerpoint/2010/main" val="4014547947"/>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o innholdsdeler">
    <p:spTree>
      <p:nvGrpSpPr>
        <p:cNvPr id="1" name=""/>
        <p:cNvGrpSpPr/>
        <p:nvPr/>
      </p:nvGrpSpPr>
      <p:grpSpPr>
        <a:xfrm>
          <a:off x="0" y="0"/>
          <a:ext cx="0" cy="0"/>
          <a:chOff x="0" y="0"/>
          <a:chExt cx="0" cy="0"/>
        </a:xfrm>
      </p:grpSpPr>
      <p:sp>
        <p:nvSpPr>
          <p:cNvPr id="11" name="Undertittel 2"/>
          <p:cNvSpPr>
            <a:spLocks noGrp="1"/>
          </p:cNvSpPr>
          <p:nvPr>
            <p:ph type="subTitle" idx="13" hasCustomPrompt="1"/>
          </p:nvPr>
        </p:nvSpPr>
        <p:spPr>
          <a:xfrm>
            <a:off x="609600" y="1508787"/>
            <a:ext cx="10972800" cy="914400"/>
          </a:xfrm>
          <a:prstGeom prst="rect">
            <a:avLst/>
          </a:prstGeom>
          <a:noFill/>
          <a:ln>
            <a:noFill/>
          </a:ln>
          <a:effectLst/>
        </p:spPr>
        <p:txBody>
          <a:bodyPr lIns="0" tIns="36000" rIns="72000" anchor="b" anchorCtr="0"/>
          <a:lstStyle>
            <a:lvl1pPr marL="0" marR="0" indent="0" algn="l" defTabSz="1219170" rtl="0" eaLnBrk="1" fontAlgn="auto" latinLnBrk="0" hangingPunct="1">
              <a:lnSpc>
                <a:spcPts val="4800"/>
              </a:lnSpc>
              <a:spcBef>
                <a:spcPct val="20000"/>
              </a:spcBef>
              <a:spcAft>
                <a:spcPts val="0"/>
              </a:spcAft>
              <a:buClrTx/>
              <a:buSzTx/>
              <a:buFont typeface="Arial" pitchFamily="34" charset="0"/>
              <a:buNone/>
              <a:tabLst/>
              <a:defRPr kumimoji="0" lang="nb-NO" sz="4800" b="1" i="0" kern="1200" baseline="0" dirty="0" smtClean="0">
                <a:solidFill>
                  <a:schemeClr val="tx1"/>
                </a:solidFill>
                <a:latin typeface="Arial"/>
                <a:ea typeface="+mn-ea"/>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nb-NO"/>
              <a:t>Overskriften skrives her</a:t>
            </a:r>
          </a:p>
        </p:txBody>
      </p:sp>
      <p:sp>
        <p:nvSpPr>
          <p:cNvPr id="12" name="Content Placeholder 8"/>
          <p:cNvSpPr>
            <a:spLocks noGrp="1"/>
          </p:cNvSpPr>
          <p:nvPr>
            <p:ph sz="quarter" idx="17" hasCustomPrompt="1"/>
          </p:nvPr>
        </p:nvSpPr>
        <p:spPr>
          <a:xfrm>
            <a:off x="609600" y="2772206"/>
            <a:ext cx="10972800" cy="3345093"/>
          </a:xfrm>
          <a:prstGeom prst="rect">
            <a:avLst/>
          </a:prstGeom>
        </p:spPr>
        <p:txBody>
          <a:bodyPr vert="horz" lIns="0"/>
          <a:lstStyle>
            <a:lvl1pPr>
              <a:buClr>
                <a:schemeClr val="bg2"/>
              </a:buClr>
              <a:buFont typeface="Arial"/>
              <a:buChar char="•"/>
              <a:defRPr sz="3333" baseline="0">
                <a:solidFill>
                  <a:schemeClr val="tx1"/>
                </a:solidFill>
                <a:latin typeface="Arial"/>
                <a:cs typeface="Arial"/>
              </a:defRPr>
            </a:lvl1pPr>
            <a:lvl2pPr>
              <a:buClr>
                <a:schemeClr val="bg2"/>
              </a:buClr>
              <a:buFont typeface="Arial"/>
              <a:buChar char="•"/>
              <a:defRPr sz="2667">
                <a:solidFill>
                  <a:schemeClr val="tx1"/>
                </a:solidFill>
                <a:latin typeface="Arial"/>
                <a:cs typeface="Arial"/>
              </a:defRPr>
            </a:lvl2pPr>
            <a:lvl3pPr>
              <a:buClr>
                <a:schemeClr val="bg2"/>
              </a:buClr>
              <a:buFont typeface="Arial"/>
              <a:buChar char="•"/>
              <a:defRPr sz="2667">
                <a:solidFill>
                  <a:schemeClr val="tx1"/>
                </a:solidFill>
                <a:latin typeface="Arial"/>
                <a:cs typeface="Arial"/>
              </a:defRPr>
            </a:lvl3pPr>
            <a:lvl4pPr>
              <a:buClr>
                <a:schemeClr val="bg2"/>
              </a:buClr>
              <a:buFont typeface="Arial"/>
              <a:buChar char="•"/>
              <a:defRPr sz="2667">
                <a:solidFill>
                  <a:schemeClr val="tx1"/>
                </a:solidFill>
                <a:latin typeface="Arial"/>
                <a:cs typeface="Arial"/>
              </a:defRPr>
            </a:lvl4pPr>
            <a:lvl5pPr>
              <a:buClr>
                <a:schemeClr val="bg2"/>
              </a:buClr>
              <a:buFont typeface="Arial"/>
              <a:buChar char="•"/>
              <a:defRPr sz="2667">
                <a:solidFill>
                  <a:schemeClr val="tx1"/>
                </a:solidFill>
                <a:latin typeface="Arial"/>
                <a:cs typeface="Arial"/>
              </a:defRPr>
            </a:lvl5pPr>
          </a:lstStyle>
          <a:p>
            <a:pPr lvl="0"/>
            <a:r>
              <a:rPr lang="nb-NO"/>
              <a:t>Klikk for å legge til tekst</a:t>
            </a:r>
          </a:p>
          <a:p>
            <a:pPr lvl="1"/>
            <a:r>
              <a:rPr lang="nb-NO"/>
              <a:t>Andre nivå</a:t>
            </a:r>
          </a:p>
        </p:txBody>
      </p:sp>
    </p:spTree>
    <p:extLst>
      <p:ext uri="{BB962C8B-B14F-4D97-AF65-F5344CB8AC3E}">
        <p14:creationId xmlns:p14="http://schemas.microsoft.com/office/powerpoint/2010/main" val="3408813093"/>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ående bilde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54F970-37A0-0AB6-0973-DC48998496B8}"/>
              </a:ext>
            </a:extLst>
          </p:cNvPr>
          <p:cNvSpPr>
            <a:spLocks noGrp="1"/>
          </p:cNvSpPr>
          <p:nvPr>
            <p:ph type="title"/>
          </p:nvPr>
        </p:nvSpPr>
        <p:spPr>
          <a:xfrm>
            <a:off x="535961" y="866774"/>
            <a:ext cx="6747538" cy="713913"/>
          </a:xfrm>
        </p:spPr>
        <p:txBody>
          <a:bodyPr/>
          <a:lstStyle/>
          <a:p>
            <a:r>
              <a:rPr lang="nb-NO"/>
              <a:t>Klikk for å redigere tittelstil</a:t>
            </a:r>
            <a:endParaRPr lang="nb-NO" dirty="0"/>
          </a:p>
        </p:txBody>
      </p:sp>
      <p:sp>
        <p:nvSpPr>
          <p:cNvPr id="10" name="Plassholder for tekst 9">
            <a:extLst>
              <a:ext uri="{FF2B5EF4-FFF2-40B4-BE49-F238E27FC236}">
                <a16:creationId xmlns:a16="http://schemas.microsoft.com/office/drawing/2014/main" id="{6848AAA7-429B-4F9E-775F-F79BC480215B}"/>
              </a:ext>
            </a:extLst>
          </p:cNvPr>
          <p:cNvSpPr>
            <a:spLocks noGrp="1"/>
          </p:cNvSpPr>
          <p:nvPr>
            <p:ph type="body" sz="quarter" idx="13"/>
          </p:nvPr>
        </p:nvSpPr>
        <p:spPr>
          <a:xfrm>
            <a:off x="536400" y="1702800"/>
            <a:ext cx="6747538"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4" name="Plassholder for bilde 13">
            <a:extLst>
              <a:ext uri="{FF2B5EF4-FFF2-40B4-BE49-F238E27FC236}">
                <a16:creationId xmlns:a16="http://schemas.microsoft.com/office/drawing/2014/main" id="{ED0C4386-8958-3789-B7E7-FD4680BD6AFF}"/>
              </a:ext>
            </a:extLst>
          </p:cNvPr>
          <p:cNvSpPr>
            <a:spLocks noGrp="1"/>
          </p:cNvSpPr>
          <p:nvPr>
            <p:ph type="pic" sz="quarter" idx="14" hasCustomPrompt="1"/>
          </p:nvPr>
        </p:nvSpPr>
        <p:spPr>
          <a:xfrm>
            <a:off x="8051797" y="906464"/>
            <a:ext cx="3498853" cy="5185964"/>
          </a:xfrm>
        </p:spPr>
        <p:txBody>
          <a:bodyPr>
            <a:normAutofit/>
          </a:bodyPr>
          <a:lstStyle>
            <a:lvl1pPr marL="0" indent="0">
              <a:buNone/>
              <a:defRPr sz="1200">
                <a:solidFill>
                  <a:schemeClr val="tx1">
                    <a:lumMod val="50000"/>
                    <a:lumOff val="50000"/>
                  </a:schemeClr>
                </a:solidFill>
              </a:defRPr>
            </a:lvl1pPr>
          </a:lstStyle>
          <a:p>
            <a:r>
              <a:rPr lang="nb-NO" sz="1200" noProof="0" dirty="0"/>
              <a:t>Trykk på ikonet eller dra inn en bildefil for å legge til et bilde. Juster utsnittet på Bildeformat-fanen &gt; Beskjær.</a:t>
            </a:r>
            <a:endParaRPr lang="nb-NO" noProof="0" dirty="0"/>
          </a:p>
        </p:txBody>
      </p:sp>
      <p:sp>
        <p:nvSpPr>
          <p:cNvPr id="16" name="Plassholder for tekst 15">
            <a:extLst>
              <a:ext uri="{FF2B5EF4-FFF2-40B4-BE49-F238E27FC236}">
                <a16:creationId xmlns:a16="http://schemas.microsoft.com/office/drawing/2014/main" id="{C6E64956-026B-E463-81BC-00AE8D7CB8A3}"/>
              </a:ext>
            </a:extLst>
          </p:cNvPr>
          <p:cNvSpPr>
            <a:spLocks noGrp="1"/>
          </p:cNvSpPr>
          <p:nvPr>
            <p:ph type="body" sz="quarter" idx="15" hasCustomPrompt="1"/>
          </p:nvPr>
        </p:nvSpPr>
        <p:spPr>
          <a:xfrm>
            <a:off x="5194300" y="6338093"/>
            <a:ext cx="6461125" cy="231154"/>
          </a:xfrm>
        </p:spPr>
        <p:txBody>
          <a:bodyPr>
            <a:spAutoFit/>
          </a:bodyPr>
          <a:lstStyle>
            <a:lvl1pPr marL="0" indent="0" algn="r">
              <a:buNone/>
              <a:defRPr sz="900">
                <a:latin typeface="Inter Light" panose="02000503000000020004" pitchFamily="2" charset="0"/>
                <a:ea typeface="Inter Light" panose="02000503000000020004" pitchFamily="2" charset="0"/>
              </a:defRPr>
            </a:lvl1pPr>
            <a:lvl2pPr marL="255587" indent="0">
              <a:buNone/>
              <a:defRPr/>
            </a:lvl2pPr>
          </a:lstStyle>
          <a:p>
            <a:pPr lvl="0"/>
            <a:r>
              <a:rPr lang="nb-NO" dirty="0"/>
              <a:t>Legg inn fotokreditering her om det er relevant. (Foto: … )</a:t>
            </a:r>
          </a:p>
        </p:txBody>
      </p:sp>
      <p:sp>
        <p:nvSpPr>
          <p:cNvPr id="6" name="Plassholder for bunntekst 5">
            <a:extLst>
              <a:ext uri="{FF2B5EF4-FFF2-40B4-BE49-F238E27FC236}">
                <a16:creationId xmlns:a16="http://schemas.microsoft.com/office/drawing/2014/main" id="{806F38E0-CBA0-354D-7AD7-2EC2919DCC4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50D349-44A2-F949-B2A7-AD6D18F4B9DE}"/>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2679835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e på halve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54F970-37A0-0AB6-0973-DC48998496B8}"/>
              </a:ext>
            </a:extLst>
          </p:cNvPr>
          <p:cNvSpPr>
            <a:spLocks noGrp="1"/>
          </p:cNvSpPr>
          <p:nvPr>
            <p:ph type="title"/>
          </p:nvPr>
        </p:nvSpPr>
        <p:spPr>
          <a:xfrm>
            <a:off x="535961" y="866774"/>
            <a:ext cx="5508800" cy="713913"/>
          </a:xfrm>
        </p:spPr>
        <p:txBody>
          <a:bodyPr/>
          <a:lstStyle/>
          <a:p>
            <a:r>
              <a:rPr lang="nb-NO"/>
              <a:t>Klikk for å redigere tittelstil</a:t>
            </a:r>
            <a:endParaRPr lang="nb-NO" dirty="0"/>
          </a:p>
        </p:txBody>
      </p:sp>
      <p:sp>
        <p:nvSpPr>
          <p:cNvPr id="6" name="Plassholder for bunntekst 5">
            <a:extLst>
              <a:ext uri="{FF2B5EF4-FFF2-40B4-BE49-F238E27FC236}">
                <a16:creationId xmlns:a16="http://schemas.microsoft.com/office/drawing/2014/main" id="{806F38E0-CBA0-354D-7AD7-2EC2919DCC4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50D349-44A2-F949-B2A7-AD6D18F4B9DE}"/>
              </a:ext>
            </a:extLst>
          </p:cNvPr>
          <p:cNvSpPr>
            <a:spLocks noGrp="1"/>
          </p:cNvSpPr>
          <p:nvPr>
            <p:ph type="sldNum" sz="quarter" idx="12"/>
          </p:nvPr>
        </p:nvSpPr>
        <p:spPr/>
        <p:txBody>
          <a:bodyPr/>
          <a:lstStyle/>
          <a:p>
            <a:fld id="{D0CFEC11-77BE-49F9-9264-115C93F53507}" type="slidenum">
              <a:rPr lang="nb-NO" smtClean="0"/>
              <a:t>‹#›</a:t>
            </a:fld>
            <a:endParaRPr lang="nb-NO"/>
          </a:p>
        </p:txBody>
      </p:sp>
      <p:sp>
        <p:nvSpPr>
          <p:cNvPr id="10" name="Plassholder for tekst 9">
            <a:extLst>
              <a:ext uri="{FF2B5EF4-FFF2-40B4-BE49-F238E27FC236}">
                <a16:creationId xmlns:a16="http://schemas.microsoft.com/office/drawing/2014/main" id="{6848AAA7-429B-4F9E-775F-F79BC480215B}"/>
              </a:ext>
            </a:extLst>
          </p:cNvPr>
          <p:cNvSpPr>
            <a:spLocks noGrp="1"/>
          </p:cNvSpPr>
          <p:nvPr>
            <p:ph type="body" sz="quarter" idx="13"/>
          </p:nvPr>
        </p:nvSpPr>
        <p:spPr>
          <a:xfrm>
            <a:off x="536400" y="1702800"/>
            <a:ext cx="55088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4" name="Plassholder for bilde 13">
            <a:extLst>
              <a:ext uri="{FF2B5EF4-FFF2-40B4-BE49-F238E27FC236}">
                <a16:creationId xmlns:a16="http://schemas.microsoft.com/office/drawing/2014/main" id="{ED0C4386-8958-3789-B7E7-FD4680BD6AFF}"/>
              </a:ext>
            </a:extLst>
          </p:cNvPr>
          <p:cNvSpPr>
            <a:spLocks noGrp="1"/>
          </p:cNvSpPr>
          <p:nvPr>
            <p:ph type="pic" sz="quarter" idx="14" hasCustomPrompt="1"/>
          </p:nvPr>
        </p:nvSpPr>
        <p:spPr>
          <a:xfrm>
            <a:off x="6253164" y="967186"/>
            <a:ext cx="5314494" cy="5064520"/>
          </a:xfrm>
        </p:spPr>
        <p:txBody>
          <a:bodyPr>
            <a:normAutofit/>
          </a:bodyPr>
          <a:lstStyle>
            <a:lvl1pPr marL="0" indent="0">
              <a:buNone/>
              <a:defRPr sz="1200">
                <a:solidFill>
                  <a:schemeClr val="tx1">
                    <a:lumMod val="50000"/>
                    <a:lumOff val="50000"/>
                  </a:schemeClr>
                </a:solidFill>
              </a:defRPr>
            </a:lvl1pPr>
          </a:lstStyle>
          <a:p>
            <a:r>
              <a:rPr lang="nb-NO" sz="1200" noProof="0" dirty="0"/>
              <a:t>Trykk på ikonet eller dra inn en bildefil for å legge til et bilde. Juster utsnittet på Bildeformat-fanen &gt; Beskjær.</a:t>
            </a:r>
            <a:endParaRPr lang="nb-NO" noProof="0" dirty="0"/>
          </a:p>
        </p:txBody>
      </p:sp>
      <p:sp>
        <p:nvSpPr>
          <p:cNvPr id="16" name="Plassholder for tekst 15">
            <a:extLst>
              <a:ext uri="{FF2B5EF4-FFF2-40B4-BE49-F238E27FC236}">
                <a16:creationId xmlns:a16="http://schemas.microsoft.com/office/drawing/2014/main" id="{C6E64956-026B-E463-81BC-00AE8D7CB8A3}"/>
              </a:ext>
            </a:extLst>
          </p:cNvPr>
          <p:cNvSpPr>
            <a:spLocks noGrp="1"/>
          </p:cNvSpPr>
          <p:nvPr>
            <p:ph type="body" sz="quarter" idx="15" hasCustomPrompt="1"/>
          </p:nvPr>
        </p:nvSpPr>
        <p:spPr>
          <a:xfrm>
            <a:off x="5194300" y="6338093"/>
            <a:ext cx="6461125" cy="231154"/>
          </a:xfrm>
        </p:spPr>
        <p:txBody>
          <a:bodyPr>
            <a:spAutoFit/>
          </a:bodyPr>
          <a:lstStyle>
            <a:lvl1pPr marL="0" indent="0" algn="r">
              <a:buNone/>
              <a:defRPr sz="900">
                <a:latin typeface="Inter Light" panose="02000503000000020004" pitchFamily="2" charset="0"/>
                <a:ea typeface="Inter Light" panose="02000503000000020004" pitchFamily="2" charset="0"/>
              </a:defRPr>
            </a:lvl1pPr>
            <a:lvl2pPr marL="255587" indent="0">
              <a:buNone/>
              <a:defRPr/>
            </a:lvl2pPr>
          </a:lstStyle>
          <a:p>
            <a:pPr lvl="0"/>
            <a:r>
              <a:rPr lang="nb-NO" dirty="0"/>
              <a:t>Legg inn fotokreditering her om det er relevant. (Foto: … )</a:t>
            </a:r>
          </a:p>
        </p:txBody>
      </p:sp>
    </p:spTree>
    <p:extLst>
      <p:ext uri="{BB962C8B-B14F-4D97-AF65-F5344CB8AC3E}">
        <p14:creationId xmlns:p14="http://schemas.microsoft.com/office/powerpoint/2010/main" val="4010069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og graf / tabell">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4DB3D83-725F-78F7-090F-8AE5F8E605CF}"/>
              </a:ext>
              <a:ext uri="{C183D7F6-B498-43B3-948B-1728B52AA6E4}">
                <adec:decorative xmlns:adec="http://schemas.microsoft.com/office/drawing/2017/decorative" val="1"/>
              </a:ext>
            </a:extLst>
          </p:cNvPr>
          <p:cNvSpPr>
            <a:spLocks/>
          </p:cNvSpPr>
          <p:nvPr userDrawn="1"/>
        </p:nvSpPr>
        <p:spPr>
          <a:xfrm>
            <a:off x="6253164" y="967186"/>
            <a:ext cx="5314494" cy="5064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554F970-37A0-0AB6-0973-DC48998496B8}"/>
              </a:ext>
            </a:extLst>
          </p:cNvPr>
          <p:cNvSpPr>
            <a:spLocks noGrp="1"/>
          </p:cNvSpPr>
          <p:nvPr>
            <p:ph type="title"/>
          </p:nvPr>
        </p:nvSpPr>
        <p:spPr>
          <a:xfrm>
            <a:off x="535961" y="866774"/>
            <a:ext cx="5508800" cy="713913"/>
          </a:xfrm>
        </p:spPr>
        <p:txBody>
          <a:bodyPr/>
          <a:lstStyle/>
          <a:p>
            <a:r>
              <a:rPr lang="nb-NO"/>
              <a:t>Klikk for å redigere tittelstil</a:t>
            </a:r>
            <a:endParaRPr lang="nb-NO" dirty="0"/>
          </a:p>
        </p:txBody>
      </p:sp>
      <p:sp>
        <p:nvSpPr>
          <p:cNvPr id="6" name="Plassholder for bunntekst 5">
            <a:extLst>
              <a:ext uri="{FF2B5EF4-FFF2-40B4-BE49-F238E27FC236}">
                <a16:creationId xmlns:a16="http://schemas.microsoft.com/office/drawing/2014/main" id="{806F38E0-CBA0-354D-7AD7-2EC2919DCC4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50D349-44A2-F949-B2A7-AD6D18F4B9DE}"/>
              </a:ext>
            </a:extLst>
          </p:cNvPr>
          <p:cNvSpPr>
            <a:spLocks noGrp="1"/>
          </p:cNvSpPr>
          <p:nvPr>
            <p:ph type="sldNum" sz="quarter" idx="12"/>
          </p:nvPr>
        </p:nvSpPr>
        <p:spPr/>
        <p:txBody>
          <a:bodyPr/>
          <a:lstStyle/>
          <a:p>
            <a:fld id="{D0CFEC11-77BE-49F9-9264-115C93F53507}" type="slidenum">
              <a:rPr lang="nb-NO" smtClean="0"/>
              <a:t>‹#›</a:t>
            </a:fld>
            <a:endParaRPr lang="nb-NO"/>
          </a:p>
        </p:txBody>
      </p:sp>
      <p:sp>
        <p:nvSpPr>
          <p:cNvPr id="10" name="Plassholder for tekst 9">
            <a:extLst>
              <a:ext uri="{FF2B5EF4-FFF2-40B4-BE49-F238E27FC236}">
                <a16:creationId xmlns:a16="http://schemas.microsoft.com/office/drawing/2014/main" id="{6848AAA7-429B-4F9E-775F-F79BC480215B}"/>
              </a:ext>
            </a:extLst>
          </p:cNvPr>
          <p:cNvSpPr>
            <a:spLocks noGrp="1"/>
          </p:cNvSpPr>
          <p:nvPr>
            <p:ph type="body" sz="quarter" idx="13"/>
          </p:nvPr>
        </p:nvSpPr>
        <p:spPr>
          <a:xfrm>
            <a:off x="536400" y="1702800"/>
            <a:ext cx="55088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innhold 4">
            <a:extLst>
              <a:ext uri="{FF2B5EF4-FFF2-40B4-BE49-F238E27FC236}">
                <a16:creationId xmlns:a16="http://schemas.microsoft.com/office/drawing/2014/main" id="{574311A0-6A3A-0052-DF2F-DEDF5BA2093A}"/>
              </a:ext>
            </a:extLst>
          </p:cNvPr>
          <p:cNvSpPr>
            <a:spLocks noGrp="1"/>
          </p:cNvSpPr>
          <p:nvPr>
            <p:ph sz="quarter" idx="16" hasCustomPrompt="1"/>
          </p:nvPr>
        </p:nvSpPr>
        <p:spPr>
          <a:xfrm>
            <a:off x="6634163" y="1297354"/>
            <a:ext cx="4611687" cy="4407877"/>
          </a:xfrm>
        </p:spPr>
        <p:txBody>
          <a:bodyPr/>
          <a:lstStyle>
            <a:lvl1pPr>
              <a:defRPr/>
            </a:lvl1pPr>
          </a:lstStyle>
          <a:p>
            <a:pPr lvl="0"/>
            <a:r>
              <a:rPr lang="nb-NO" dirty="0"/>
              <a:t>Trykk på ikonet for å sette inn graf eller tabell. Eller fjern denne boksen og plasser noe annet selv. </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953412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4161A3-7457-CFAE-9BE7-156622EC697E}"/>
              </a:ext>
            </a:extLst>
          </p:cNvPr>
          <p:cNvSpPr>
            <a:spLocks noGrp="1"/>
          </p:cNvSpPr>
          <p:nvPr>
            <p:ph type="title"/>
          </p:nvPr>
        </p:nvSpPr>
        <p:spPr/>
        <p:txBody>
          <a:bodyPr/>
          <a:lstStyle/>
          <a:p>
            <a:r>
              <a:rPr lang="nb-NO"/>
              <a:t>Klikk for å redigere tittelstil</a:t>
            </a:r>
          </a:p>
        </p:txBody>
      </p:sp>
      <p:sp>
        <p:nvSpPr>
          <p:cNvPr id="4" name="Plassholder for bunntekst 3">
            <a:extLst>
              <a:ext uri="{FF2B5EF4-FFF2-40B4-BE49-F238E27FC236}">
                <a16:creationId xmlns:a16="http://schemas.microsoft.com/office/drawing/2014/main" id="{CD886CBC-1649-F81E-2FD5-124D6776B6E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0C6909F2-8754-AA13-B04D-F377C67B4245}"/>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3428934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F92861B2-9B44-CADC-7FE8-27B4EE12A08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6C4FA0A-9049-B406-CBF8-D79404822317}"/>
              </a:ext>
            </a:extLst>
          </p:cNvPr>
          <p:cNvSpPr>
            <a:spLocks noGrp="1"/>
          </p:cNvSpPr>
          <p:nvPr>
            <p:ph type="sldNum" sz="quarter" idx="12"/>
          </p:nvPr>
        </p:nvSpPr>
        <p:spPr/>
        <p:txBody>
          <a:bodyPr/>
          <a:lstStyle/>
          <a:p>
            <a:fld id="{D0CFEC11-77BE-49F9-9264-115C93F53507}" type="slidenum">
              <a:rPr lang="nb-NO" smtClean="0"/>
              <a:t>‹#›</a:t>
            </a:fld>
            <a:endParaRPr lang="nb-NO"/>
          </a:p>
        </p:txBody>
      </p:sp>
      <p:sp>
        <p:nvSpPr>
          <p:cNvPr id="2" name="Tittel 1">
            <a:extLst>
              <a:ext uri="{FF2B5EF4-FFF2-40B4-BE49-F238E27FC236}">
                <a16:creationId xmlns:a16="http://schemas.microsoft.com/office/drawing/2014/main" id="{1D03849E-9141-2176-CAE9-639E0C9D2762}"/>
              </a:ext>
            </a:extLst>
          </p:cNvPr>
          <p:cNvSpPr>
            <a:spLocks noGrp="1"/>
          </p:cNvSpPr>
          <p:nvPr>
            <p:ph type="title" hasCustomPrompt="1"/>
          </p:nvPr>
        </p:nvSpPr>
        <p:spPr>
          <a:xfrm>
            <a:off x="535961" y="-819151"/>
            <a:ext cx="11120078" cy="713913"/>
          </a:xfrm>
        </p:spPr>
        <p:txBody>
          <a:bodyPr/>
          <a:lstStyle>
            <a:lvl1pPr>
              <a:defRPr/>
            </a:lvl1pPr>
          </a:lstStyle>
          <a:p>
            <a:r>
              <a:rPr lang="nb-NO" dirty="0"/>
              <a:t>Skjult tittel for universell utforming</a:t>
            </a:r>
          </a:p>
        </p:txBody>
      </p:sp>
    </p:spTree>
    <p:extLst>
      <p:ext uri="{BB962C8B-B14F-4D97-AF65-F5344CB8AC3E}">
        <p14:creationId xmlns:p14="http://schemas.microsoft.com/office/powerpoint/2010/main" val="2863817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7.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oolsToo_Slide" descr="ToolsToo_Slide">
            <a:extLst>
              <a:ext uri="{FF2B5EF4-FFF2-40B4-BE49-F238E27FC236}">
                <a16:creationId xmlns:a16="http://schemas.microsoft.com/office/drawing/2014/main" id="{946EA4F0-4986-9AF5-D815-30BB177808B6}"/>
              </a:ext>
            </a:extLst>
          </p:cNvPr>
          <p:cNvSpPr/>
          <p:nvPr userDrawn="1"/>
        </p:nvSpPr>
        <p:spPr>
          <a:xfrm>
            <a:off x="0" y="0"/>
            <a:ext cx="12192000" cy="6858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a:extLst>
              <a:ext uri="{FF2B5EF4-FFF2-40B4-BE49-F238E27FC236}">
                <a16:creationId xmlns:a16="http://schemas.microsoft.com/office/drawing/2014/main" id="{8B5EAFB4-6ADE-2E2A-6A0B-6FE3B0D2D524}"/>
              </a:ext>
            </a:extLst>
          </p:cNvPr>
          <p:cNvSpPr>
            <a:spLocks noGrp="1"/>
          </p:cNvSpPr>
          <p:nvPr>
            <p:ph type="title"/>
          </p:nvPr>
        </p:nvSpPr>
        <p:spPr>
          <a:xfrm>
            <a:off x="535961" y="866774"/>
            <a:ext cx="11120078" cy="713913"/>
          </a:xfrm>
          <a:prstGeom prst="rect">
            <a:avLst/>
          </a:prstGeom>
        </p:spPr>
        <p:txBody>
          <a:bodyPr vert="horz" lIns="91440" tIns="45720" rIns="91440" bIns="45720" rtlCol="0" anchor="t" anchorCtr="0">
            <a:noAutofit/>
          </a:bodyPr>
          <a:lstStyle/>
          <a:p>
            <a:endParaRPr lang="nb-NO" dirty="0"/>
          </a:p>
        </p:txBody>
      </p:sp>
      <p:sp>
        <p:nvSpPr>
          <p:cNvPr id="3" name="Plassholder for tekst 2">
            <a:extLst>
              <a:ext uri="{FF2B5EF4-FFF2-40B4-BE49-F238E27FC236}">
                <a16:creationId xmlns:a16="http://schemas.microsoft.com/office/drawing/2014/main" id="{09291B40-B48B-F151-C08B-6F4AD3EF309E}"/>
              </a:ext>
            </a:extLst>
          </p:cNvPr>
          <p:cNvSpPr>
            <a:spLocks noGrp="1"/>
          </p:cNvSpPr>
          <p:nvPr>
            <p:ph type="body" idx="1"/>
          </p:nvPr>
        </p:nvSpPr>
        <p:spPr>
          <a:xfrm>
            <a:off x="535959" y="1703384"/>
            <a:ext cx="8394035"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0394C2C7-773B-8722-6FF8-1FBF4B0626FF}"/>
              </a:ext>
            </a:extLst>
          </p:cNvPr>
          <p:cNvSpPr>
            <a:spLocks noGrp="1"/>
          </p:cNvSpPr>
          <p:nvPr>
            <p:ph type="dt" sz="half" idx="2"/>
          </p:nvPr>
        </p:nvSpPr>
        <p:spPr>
          <a:xfrm>
            <a:off x="8912836" y="6311027"/>
            <a:ext cx="2743200" cy="246221"/>
          </a:xfrm>
          <a:prstGeom prst="rect">
            <a:avLst/>
          </a:prstGeom>
        </p:spPr>
        <p:txBody>
          <a:bodyPr vert="horz" lIns="91440" tIns="45720" rIns="91440" bIns="45720" rtlCol="0" anchor="ctr">
            <a:noAutofit/>
          </a:bodyPr>
          <a:lstStyle>
            <a:lvl1pPr algn="r">
              <a:defRPr sz="1000">
                <a:solidFill>
                  <a:schemeClr val="accent1"/>
                </a:solidFill>
                <a:latin typeface="+mj-lt"/>
              </a:defRPr>
            </a:lvl1pPr>
          </a:lstStyle>
          <a:p>
            <a:fld id="{9B149379-DB22-4949-8752-F7C0E9FFCD5A}" type="datetimeFigureOut">
              <a:rPr lang="nb-NO" smtClean="0"/>
              <a:pPr/>
              <a:t>09.04.2024</a:t>
            </a:fld>
            <a:endParaRPr lang="nb-NO" dirty="0"/>
          </a:p>
        </p:txBody>
      </p:sp>
      <p:sp>
        <p:nvSpPr>
          <p:cNvPr id="5" name="Plassholder for bunntekst 4">
            <a:extLst>
              <a:ext uri="{FF2B5EF4-FFF2-40B4-BE49-F238E27FC236}">
                <a16:creationId xmlns:a16="http://schemas.microsoft.com/office/drawing/2014/main" id="{9D283C14-25E2-31B6-A594-4960F70D7C71}"/>
              </a:ext>
            </a:extLst>
          </p:cNvPr>
          <p:cNvSpPr>
            <a:spLocks noGrp="1"/>
          </p:cNvSpPr>
          <p:nvPr>
            <p:ph type="ftr" sz="quarter" idx="3"/>
          </p:nvPr>
        </p:nvSpPr>
        <p:spPr>
          <a:xfrm>
            <a:off x="535959" y="469739"/>
            <a:ext cx="6098204" cy="246221"/>
          </a:xfrm>
          <a:prstGeom prst="rect">
            <a:avLst/>
          </a:prstGeom>
        </p:spPr>
        <p:txBody>
          <a:bodyPr vert="horz" wrap="square" lIns="91440" tIns="45720" rIns="91440" bIns="45720" rtlCol="0" anchor="ctr">
            <a:spAutoFit/>
          </a:bodyPr>
          <a:lstStyle>
            <a:lvl1pPr algn="l">
              <a:defRPr sz="1000" kern="1000" baseline="0">
                <a:solidFill>
                  <a:schemeClr val="accent1"/>
                </a:solidFill>
                <a:latin typeface="+mj-lt"/>
              </a:defRPr>
            </a:lvl1pPr>
          </a:lstStyle>
          <a:p>
            <a:r>
              <a:rPr lang="nb-NO" dirty="0"/>
              <a:t>Present</a:t>
            </a:r>
          </a:p>
        </p:txBody>
      </p:sp>
      <p:sp>
        <p:nvSpPr>
          <p:cNvPr id="6" name="Plassholder for lysbildenummer 5">
            <a:extLst>
              <a:ext uri="{FF2B5EF4-FFF2-40B4-BE49-F238E27FC236}">
                <a16:creationId xmlns:a16="http://schemas.microsoft.com/office/drawing/2014/main" id="{2ABFAD59-8FB9-A7E4-A494-13C5094B60B5}"/>
              </a:ext>
            </a:extLst>
          </p:cNvPr>
          <p:cNvSpPr>
            <a:spLocks noGrp="1"/>
          </p:cNvSpPr>
          <p:nvPr>
            <p:ph type="sldNum" sz="quarter" idx="4"/>
          </p:nvPr>
        </p:nvSpPr>
        <p:spPr>
          <a:xfrm>
            <a:off x="8912836" y="469739"/>
            <a:ext cx="2743200" cy="246221"/>
          </a:xfrm>
          <a:prstGeom prst="rect">
            <a:avLst/>
          </a:prstGeom>
        </p:spPr>
        <p:txBody>
          <a:bodyPr vert="horz" lIns="91440" tIns="45720" rIns="91440" bIns="45720" rtlCol="0" anchor="ctr">
            <a:spAutoFit/>
          </a:bodyPr>
          <a:lstStyle>
            <a:lvl1pPr algn="r">
              <a:defRPr sz="1000">
                <a:solidFill>
                  <a:schemeClr val="accent1"/>
                </a:solidFill>
                <a:latin typeface="+mj-lt"/>
              </a:defRPr>
            </a:lvl1pPr>
          </a:lstStyle>
          <a:p>
            <a:fld id="{D0CFEC11-77BE-49F9-9264-115C93F53507}" type="slidenum">
              <a:rPr lang="nb-NO" smtClean="0"/>
              <a:pPr/>
              <a:t>‹#›</a:t>
            </a:fld>
            <a:endParaRPr lang="nb-NO" dirty="0"/>
          </a:p>
        </p:txBody>
      </p:sp>
      <p:pic>
        <p:nvPicPr>
          <p:cNvPr id="12" name="Logo">
            <a:extLst>
              <a:ext uri="{FF2B5EF4-FFF2-40B4-BE49-F238E27FC236}">
                <a16:creationId xmlns:a16="http://schemas.microsoft.com/office/drawing/2014/main" id="{E45DC126-AC55-E04F-838B-3FC0314A08BE}"/>
              </a:ext>
              <a:ext uri="{C183D7F6-B498-43B3-948B-1728B52AA6E4}">
                <adec:decorative xmlns:adec="http://schemas.microsoft.com/office/drawing/2017/decorative" val="1"/>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5004" y="6208235"/>
            <a:ext cx="1104012" cy="264003"/>
          </a:xfrm>
          <a:prstGeom prst="rect">
            <a:avLst/>
          </a:prstGeom>
        </p:spPr>
      </p:pic>
    </p:spTree>
    <p:extLst>
      <p:ext uri="{BB962C8B-B14F-4D97-AF65-F5344CB8AC3E}">
        <p14:creationId xmlns:p14="http://schemas.microsoft.com/office/powerpoint/2010/main" val="4266357345"/>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50" r:id="rId3"/>
    <p:sldLayoutId id="2147483652" r:id="rId4"/>
    <p:sldLayoutId id="2147483658" r:id="rId5"/>
    <p:sldLayoutId id="2147483659" r:id="rId6"/>
    <p:sldLayoutId id="2147483660" r:id="rId7"/>
    <p:sldLayoutId id="2147483654" r:id="rId8"/>
    <p:sldLayoutId id="2147483655" r:id="rId9"/>
    <p:sldLayoutId id="2147483651" r:id="rId10"/>
    <p:sldLayoutId id="2147483662" r:id="rId11"/>
    <p:sldLayoutId id="2147483663" r:id="rId12"/>
    <p:sldLayoutId id="2147483661" r:id="rId13"/>
    <p:sldLayoutId id="2147483657" r:id="rId14"/>
    <p:sldLayoutId id="2147483665" r:id="rId15"/>
    <p:sldLayoutId id="2147483667" r:id="rId16"/>
    <p:sldLayoutId id="2147483668" r:id="rId17"/>
    <p:sldLayoutId id="2147483664" r:id="rId18"/>
    <p:sldLayoutId id="2147483695" r:id="rId19"/>
  </p:sldLayoutIdLst>
  <p:txStyles>
    <p:titleStyle>
      <a:lvl1pPr algn="l" defTabSz="914400" rtl="0" eaLnBrk="1" latinLnBrk="0" hangingPunct="1">
        <a:lnSpc>
          <a:spcPct val="104000"/>
        </a:lnSpc>
        <a:spcBef>
          <a:spcPct val="0"/>
        </a:spcBef>
        <a:buNone/>
        <a:defRPr sz="2800" kern="1200">
          <a:solidFill>
            <a:schemeClr val="tx2"/>
          </a:solidFill>
          <a:latin typeface="+mj-lt"/>
          <a:ea typeface="+mj-ea"/>
          <a:cs typeface="+mj-cs"/>
        </a:defRPr>
      </a:lvl1pPr>
    </p:titleStyle>
    <p:bodyStyle>
      <a:lvl1pPr marL="255588" indent="-255588" algn="l" defTabSz="914400" rtl="0" eaLnBrk="1" latinLnBrk="0" hangingPunct="1">
        <a:lnSpc>
          <a:spcPct val="107000"/>
        </a:lnSpc>
        <a:spcBef>
          <a:spcPts val="750"/>
        </a:spcBef>
        <a:buFont typeface="Calibri" panose="020F0502020204030204" pitchFamily="34" charset="0"/>
        <a:buChar char="●"/>
        <a:defRPr sz="1800" kern="1200">
          <a:solidFill>
            <a:schemeClr val="tx2"/>
          </a:solidFill>
          <a:latin typeface="+mn-lt"/>
          <a:ea typeface="+mn-ea"/>
          <a:cs typeface="+mn-cs"/>
        </a:defRPr>
      </a:lvl1pPr>
      <a:lvl2pPr marL="511175" indent="-255588" algn="l" defTabSz="914400" rtl="0" eaLnBrk="1" latinLnBrk="0" hangingPunct="1">
        <a:lnSpc>
          <a:spcPct val="107000"/>
        </a:lnSpc>
        <a:spcBef>
          <a:spcPts val="0"/>
        </a:spcBef>
        <a:buFont typeface="Inter" panose="02000503000000020004" pitchFamily="2" charset="0"/>
        <a:buChar char="–"/>
        <a:defRPr sz="1800" kern="1200">
          <a:solidFill>
            <a:schemeClr val="tx2"/>
          </a:solidFill>
          <a:latin typeface="+mn-lt"/>
          <a:ea typeface="+mn-ea"/>
          <a:cs typeface="+mn-cs"/>
        </a:defRPr>
      </a:lvl2pPr>
      <a:lvl3pPr marL="788988" indent="-228600" algn="l" defTabSz="914400" rtl="0" eaLnBrk="1" latinLnBrk="0" hangingPunct="1">
        <a:lnSpc>
          <a:spcPct val="71000"/>
        </a:lnSpc>
        <a:spcBef>
          <a:spcPts val="500"/>
        </a:spcBef>
        <a:buFont typeface="Inter" panose="02000503000000020004" pitchFamily="2" charset="0"/>
        <a:buChar char="–"/>
        <a:defRPr sz="1800" kern="1200">
          <a:solidFill>
            <a:schemeClr val="tx2"/>
          </a:solidFill>
          <a:latin typeface="+mn-lt"/>
          <a:ea typeface="+mn-ea"/>
          <a:cs typeface="+mn-cs"/>
        </a:defRPr>
      </a:lvl3pPr>
      <a:lvl4pPr marL="0" indent="0" algn="l" defTabSz="914400" rtl="0" eaLnBrk="1" latinLnBrk="0" hangingPunct="1">
        <a:lnSpc>
          <a:spcPct val="107000"/>
        </a:lnSpc>
        <a:spcBef>
          <a:spcPts val="700"/>
        </a:spcBef>
        <a:buFont typeface="Arial" panose="020B0604020202020204" pitchFamily="34" charset="0"/>
        <a:buNone/>
        <a:defRPr sz="2000" kern="1200">
          <a:solidFill>
            <a:schemeClr val="tx2"/>
          </a:solidFill>
          <a:latin typeface="+mj-lt"/>
          <a:ea typeface="+mn-ea"/>
          <a:cs typeface="+mn-cs"/>
        </a:defRPr>
      </a:lvl4pPr>
      <a:lvl5pPr marL="0" indent="0" algn="l" defTabSz="914400" rtl="0" eaLnBrk="1" latinLnBrk="0" hangingPunct="1">
        <a:lnSpc>
          <a:spcPct val="107000"/>
        </a:lnSpc>
        <a:spcBef>
          <a:spcPts val="7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15"/>
          <p:cNvSpPr txBox="1">
            <a:spLocks/>
          </p:cNvSpPr>
          <p:nvPr/>
        </p:nvSpPr>
        <p:spPr>
          <a:xfrm>
            <a:off x="9555909" y="6109561"/>
            <a:ext cx="1361440" cy="304800"/>
          </a:xfrm>
          <a:prstGeom prst="rect">
            <a:avLst/>
          </a:prstGeom>
        </p:spPr>
        <p:txBody>
          <a:bodyPr anchor="ct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nb-NO" sz="2400" dirty="0">
              <a:solidFill>
                <a:schemeClr val="tx2"/>
              </a:solidFill>
            </a:endParaRPr>
          </a:p>
        </p:txBody>
      </p:sp>
      <p:pic>
        <p:nvPicPr>
          <p:cNvPr id="12" name="Picture 11" descr="logo.png"/>
          <p:cNvPicPr>
            <a:picLocks noChangeAspect="1"/>
          </p:cNvPicPr>
          <p:nvPr/>
        </p:nvPicPr>
        <p:blipFill>
          <a:blip r:embed="rId13"/>
          <a:stretch>
            <a:fillRect/>
          </a:stretch>
        </p:blipFill>
        <p:spPr>
          <a:xfrm>
            <a:off x="10236629" y="274316"/>
            <a:ext cx="1524000" cy="370375"/>
          </a:xfrm>
          <a:prstGeom prst="rect">
            <a:avLst/>
          </a:prstGeom>
        </p:spPr>
      </p:pic>
    </p:spTree>
    <p:extLst>
      <p:ext uri="{BB962C8B-B14F-4D97-AF65-F5344CB8AC3E}">
        <p14:creationId xmlns:p14="http://schemas.microsoft.com/office/powerpoint/2010/main" val="58427729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spd="slow"/>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nb-NO"/>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15"/>
          <p:cNvSpPr txBox="1">
            <a:spLocks/>
          </p:cNvSpPr>
          <p:nvPr/>
        </p:nvSpPr>
        <p:spPr>
          <a:xfrm>
            <a:off x="9555909" y="6109561"/>
            <a:ext cx="1361440" cy="304800"/>
          </a:xfrm>
          <a:prstGeom prst="rect">
            <a:avLst/>
          </a:prstGeom>
        </p:spPr>
        <p:txBody>
          <a:bodyPr anchor="ct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nb-NO" sz="2400">
              <a:solidFill>
                <a:schemeClr val="tx2"/>
              </a:solidFill>
            </a:endParaRPr>
          </a:p>
        </p:txBody>
      </p:sp>
      <p:pic>
        <p:nvPicPr>
          <p:cNvPr id="12" name="Picture 11" descr="logo.png"/>
          <p:cNvPicPr>
            <a:picLocks noChangeAspect="1"/>
          </p:cNvPicPr>
          <p:nvPr/>
        </p:nvPicPr>
        <p:blipFill>
          <a:blip r:embed="rId14"/>
          <a:stretch>
            <a:fillRect/>
          </a:stretch>
        </p:blipFill>
        <p:spPr>
          <a:xfrm>
            <a:off x="10236629" y="274316"/>
            <a:ext cx="1524000" cy="370375"/>
          </a:xfrm>
          <a:prstGeom prst="rect">
            <a:avLst/>
          </a:prstGeom>
        </p:spPr>
      </p:pic>
    </p:spTree>
    <p:extLst>
      <p:ext uri="{BB962C8B-B14F-4D97-AF65-F5344CB8AC3E}">
        <p14:creationId xmlns:p14="http://schemas.microsoft.com/office/powerpoint/2010/main" val="290505229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ransition spd="slow"/>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nb-NO"/>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hyperlink" Target="mailto:mvakompensasjon@skatteetaten.no" TargetMode="External"/><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8.xml"/><Relationship Id="rId1" Type="http://schemas.openxmlformats.org/officeDocument/2006/relationships/tags" Target="../tags/tag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0.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85BF7F34-20B8-32EE-541F-83BE0D73351A}"/>
              </a:ext>
            </a:extLst>
          </p:cNvPr>
          <p:cNvSpPr>
            <a:spLocks noGrp="1"/>
          </p:cNvSpPr>
          <p:nvPr>
            <p:ph type="ctrTitle"/>
          </p:nvPr>
        </p:nvSpPr>
        <p:spPr>
          <a:xfrm>
            <a:off x="180474" y="3233281"/>
            <a:ext cx="8394038" cy="1655762"/>
          </a:xfrm>
        </p:spPr>
        <p:txBody>
          <a:bodyPr/>
          <a:lstStyle/>
          <a:p>
            <a:r>
              <a:rPr lang="nb-NO" dirty="0"/>
              <a:t>Husbanken - lån og tilskuddsordninger</a:t>
            </a:r>
            <a:br>
              <a:rPr lang="nb-NO" dirty="0"/>
            </a:br>
            <a:r>
              <a:rPr lang="nb-NO" dirty="0"/>
              <a:t>                           &amp;</a:t>
            </a:r>
            <a:br>
              <a:rPr lang="nb-NO" dirty="0"/>
            </a:br>
            <a:r>
              <a:rPr kumimoji="0" lang="nb-NO" sz="3765" b="0" i="0" u="none" strike="noStrike" kern="1200" cap="none" spc="0" normalizeH="0" baseline="0" noProof="0" dirty="0">
                <a:ln>
                  <a:noFill/>
                </a:ln>
                <a:solidFill>
                  <a:srgbClr val="2C4656"/>
                </a:solidFill>
                <a:effectLst/>
                <a:uLnTx/>
                <a:uFillTx/>
                <a:latin typeface="Inter"/>
                <a:ea typeface="+mj-ea"/>
                <a:cs typeface="+mj-cs"/>
              </a:rPr>
              <a:t>Eldreboligprogrammet 2024-2028</a:t>
            </a:r>
            <a:br>
              <a:rPr kumimoji="0" lang="nb-NO" sz="3765" b="0" i="0" u="none" strike="noStrike" kern="1200" cap="none" spc="0" normalizeH="0" baseline="0" noProof="0" dirty="0">
                <a:ln>
                  <a:noFill/>
                </a:ln>
                <a:solidFill>
                  <a:srgbClr val="2C4656"/>
                </a:solidFill>
                <a:effectLst/>
                <a:uLnTx/>
                <a:uFillTx/>
                <a:latin typeface="Inter"/>
                <a:ea typeface="+mj-ea"/>
                <a:cs typeface="+mj-cs"/>
              </a:rPr>
            </a:br>
            <a:r>
              <a:rPr kumimoji="0" lang="nb-NO" sz="1800" b="0" i="0" u="none" strike="noStrike" kern="1200" cap="none" spc="0" normalizeH="0" baseline="0" noProof="0" dirty="0">
                <a:ln>
                  <a:noFill/>
                </a:ln>
                <a:solidFill>
                  <a:srgbClr val="2C4656"/>
                </a:solidFill>
                <a:effectLst/>
                <a:uLnTx/>
                <a:uFillTx/>
                <a:latin typeface="Arial" panose="020B0604020202020204" pitchFamily="34" charset="0"/>
                <a:ea typeface="Calibri" panose="020F0502020204030204" pitchFamily="34" charset="0"/>
                <a:cs typeface="+mj-cs"/>
              </a:rPr>
              <a:t>Meld. St. 24 (2022–2023) Fellesskap og </a:t>
            </a:r>
            <a:r>
              <a:rPr kumimoji="0" lang="nb-NO" sz="1800" b="0" i="0" u="none" strike="noStrike" kern="1200" cap="none" spc="0" normalizeH="0" baseline="0" noProof="0" dirty="0" err="1">
                <a:ln>
                  <a:noFill/>
                </a:ln>
                <a:solidFill>
                  <a:srgbClr val="2C4656"/>
                </a:solidFill>
                <a:effectLst/>
                <a:uLnTx/>
                <a:uFillTx/>
                <a:latin typeface="Arial" panose="020B0604020202020204" pitchFamily="34" charset="0"/>
                <a:ea typeface="Calibri" panose="020F0502020204030204" pitchFamily="34" charset="0"/>
                <a:cs typeface="+mj-cs"/>
              </a:rPr>
              <a:t>meistring</a:t>
            </a:r>
            <a:r>
              <a:rPr kumimoji="0" lang="nb-NO" sz="1800" b="0" i="0" u="none" strike="noStrike" kern="1200" cap="none" spc="0" normalizeH="0" baseline="0" noProof="0" dirty="0">
                <a:ln>
                  <a:noFill/>
                </a:ln>
                <a:solidFill>
                  <a:srgbClr val="2C4656"/>
                </a:solidFill>
                <a:effectLst/>
                <a:uLnTx/>
                <a:uFillTx/>
                <a:latin typeface="Arial" panose="020B0604020202020204" pitchFamily="34" charset="0"/>
                <a:ea typeface="Calibri" panose="020F0502020204030204" pitchFamily="34" charset="0"/>
                <a:cs typeface="+mj-cs"/>
              </a:rPr>
              <a:t> – Bu trygt heime</a:t>
            </a:r>
            <a:br>
              <a:rPr lang="nb-NO" dirty="0"/>
            </a:br>
            <a:endParaRPr lang="nb-NO" dirty="0"/>
          </a:p>
        </p:txBody>
      </p:sp>
      <p:sp>
        <p:nvSpPr>
          <p:cNvPr id="8" name="Undertittel 7">
            <a:extLst>
              <a:ext uri="{FF2B5EF4-FFF2-40B4-BE49-F238E27FC236}">
                <a16:creationId xmlns:a16="http://schemas.microsoft.com/office/drawing/2014/main" id="{D22E9982-34F6-5303-333D-48BBB27ABF69}"/>
              </a:ext>
            </a:extLst>
          </p:cNvPr>
          <p:cNvSpPr>
            <a:spLocks noGrp="1"/>
          </p:cNvSpPr>
          <p:nvPr>
            <p:ph type="subTitle" idx="1"/>
          </p:nvPr>
        </p:nvSpPr>
        <p:spPr>
          <a:xfrm>
            <a:off x="2121743" y="5971181"/>
            <a:ext cx="6538804" cy="556261"/>
          </a:xfrm>
        </p:spPr>
        <p:txBody>
          <a:bodyPr/>
          <a:lstStyle/>
          <a:p>
            <a:r>
              <a:rPr lang="nb-NO" dirty="0"/>
              <a:t>Hodan Adan, Seniorrådgiver </a:t>
            </a:r>
          </a:p>
        </p:txBody>
      </p:sp>
      <p:sp>
        <p:nvSpPr>
          <p:cNvPr id="9" name="Plassholder for tekst 8">
            <a:extLst>
              <a:ext uri="{FF2B5EF4-FFF2-40B4-BE49-F238E27FC236}">
                <a16:creationId xmlns:a16="http://schemas.microsoft.com/office/drawing/2014/main" id="{76308F19-1584-74F3-2454-0D2F4C34990D}"/>
              </a:ext>
            </a:extLst>
          </p:cNvPr>
          <p:cNvSpPr>
            <a:spLocks noGrp="1"/>
          </p:cNvSpPr>
          <p:nvPr>
            <p:ph type="body" sz="quarter" idx="10"/>
          </p:nvPr>
        </p:nvSpPr>
        <p:spPr>
          <a:xfrm>
            <a:off x="180474" y="5971182"/>
            <a:ext cx="1651000" cy="556261"/>
          </a:xfrm>
        </p:spPr>
        <p:txBody>
          <a:bodyPr/>
          <a:lstStyle/>
          <a:p>
            <a:r>
              <a:rPr lang="nb-NO" dirty="0"/>
              <a:t>15.April 2024</a:t>
            </a:r>
          </a:p>
        </p:txBody>
      </p:sp>
    </p:spTree>
    <p:extLst>
      <p:ext uri="{BB962C8B-B14F-4D97-AF65-F5344CB8AC3E}">
        <p14:creationId xmlns:p14="http://schemas.microsoft.com/office/powerpoint/2010/main" val="3226378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91F15-640D-EA65-9CFA-1FDB22F3867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35DC7A42-95F9-22A2-7A68-A9166321E20C}"/>
              </a:ext>
            </a:extLst>
          </p:cNvPr>
          <p:cNvSpPr>
            <a:spLocks noGrp="1"/>
          </p:cNvSpPr>
          <p:nvPr>
            <p:ph type="title"/>
          </p:nvPr>
        </p:nvSpPr>
        <p:spPr>
          <a:xfrm>
            <a:off x="535961" y="866774"/>
            <a:ext cx="11120078" cy="713913"/>
          </a:xfrm>
        </p:spPr>
        <p:txBody>
          <a:bodyPr anchor="t">
            <a:normAutofit/>
          </a:bodyPr>
          <a:lstStyle/>
          <a:p>
            <a:r>
              <a:rPr lang="nb-NO" dirty="0">
                <a:latin typeface="Arial" panose="020B0604020202020204" pitchFamily="34" charset="0"/>
                <a:cs typeface="Arial" panose="020B0604020202020204" pitchFamily="34" charset="0"/>
              </a:rPr>
              <a:t>Låne- og tilskuddsordninger – avhenger av boligvalg</a:t>
            </a:r>
          </a:p>
        </p:txBody>
      </p:sp>
      <p:pic>
        <p:nvPicPr>
          <p:cNvPr id="4" name="Bilde 3">
            <a:extLst>
              <a:ext uri="{FF2B5EF4-FFF2-40B4-BE49-F238E27FC236}">
                <a16:creationId xmlns:a16="http://schemas.microsoft.com/office/drawing/2014/main" id="{1CECCA53-E4FF-DEBC-A9DD-D7C9AB194ECF}"/>
              </a:ext>
            </a:extLst>
          </p:cNvPr>
          <p:cNvPicPr>
            <a:picLocks noChangeAspect="1"/>
          </p:cNvPicPr>
          <p:nvPr/>
        </p:nvPicPr>
        <p:blipFill>
          <a:blip r:embed="rId3"/>
          <a:stretch>
            <a:fillRect/>
          </a:stretch>
        </p:blipFill>
        <p:spPr>
          <a:xfrm>
            <a:off x="5514875" y="1465146"/>
            <a:ext cx="6239232" cy="4695022"/>
          </a:xfrm>
          <a:prstGeom prst="rect">
            <a:avLst/>
          </a:prstGeom>
          <a:noFill/>
        </p:spPr>
      </p:pic>
      <p:sp>
        <p:nvSpPr>
          <p:cNvPr id="3" name="TekstSylinder 2">
            <a:extLst>
              <a:ext uri="{FF2B5EF4-FFF2-40B4-BE49-F238E27FC236}">
                <a16:creationId xmlns:a16="http://schemas.microsoft.com/office/drawing/2014/main" id="{5BE6B608-FE5F-90C1-74A9-0E24A2C44F4D}"/>
              </a:ext>
            </a:extLst>
          </p:cNvPr>
          <p:cNvSpPr txBox="1"/>
          <p:nvPr/>
        </p:nvSpPr>
        <p:spPr>
          <a:xfrm>
            <a:off x="744279" y="2137144"/>
            <a:ext cx="4412512" cy="3420022"/>
          </a:xfrm>
          <a:prstGeom prst="rect">
            <a:avLst/>
          </a:prstGeom>
          <a:solidFill>
            <a:schemeClr val="bg1"/>
          </a:solidFill>
        </p:spPr>
        <p:txBody>
          <a:bodyPr wrap="square" lIns="144000" tIns="129600" rIns="144000" bIns="108000" rtlCol="0">
            <a:spAutoFit/>
          </a:bodyPr>
          <a:lstStyle/>
          <a:p>
            <a:pPr marL="171450" indent="-171450" algn="l">
              <a:lnSpc>
                <a:spcPct val="107000"/>
              </a:lnSpc>
              <a:spcBef>
                <a:spcPts val="300"/>
              </a:spcBef>
              <a:buFont typeface="Arial" panose="020B0604020202020204" pitchFamily="34" charset="0"/>
              <a:buChar char="•"/>
            </a:pPr>
            <a:r>
              <a:rPr lang="nb-NO" sz="2000" noProof="0" dirty="0">
                <a:solidFill>
                  <a:schemeClr val="tx2"/>
                </a:solidFill>
              </a:rPr>
              <a:t>Startlån fra kommunen</a:t>
            </a:r>
          </a:p>
          <a:p>
            <a:pPr marL="171450" indent="-171450" algn="l">
              <a:lnSpc>
                <a:spcPct val="107000"/>
              </a:lnSpc>
              <a:spcBef>
                <a:spcPts val="300"/>
              </a:spcBef>
              <a:buFont typeface="Arial" panose="020B0604020202020204" pitchFamily="34" charset="0"/>
              <a:buChar char="•"/>
            </a:pPr>
            <a:r>
              <a:rPr lang="nb-NO" sz="2000" dirty="0">
                <a:solidFill>
                  <a:schemeClr val="tx2"/>
                </a:solidFill>
              </a:rPr>
              <a:t>Tilskudd fra kommunen </a:t>
            </a:r>
          </a:p>
          <a:p>
            <a:pPr algn="l">
              <a:lnSpc>
                <a:spcPct val="107000"/>
              </a:lnSpc>
              <a:spcBef>
                <a:spcPts val="300"/>
              </a:spcBef>
            </a:pPr>
            <a:r>
              <a:rPr lang="nb-NO" sz="2000" dirty="0">
                <a:solidFill>
                  <a:schemeClr val="tx2"/>
                </a:solidFill>
              </a:rPr>
              <a:t> (ikke alle kommuner har)</a:t>
            </a:r>
          </a:p>
          <a:p>
            <a:pPr marL="171450" indent="-171450" algn="l">
              <a:lnSpc>
                <a:spcPct val="107000"/>
              </a:lnSpc>
              <a:spcBef>
                <a:spcPts val="300"/>
              </a:spcBef>
              <a:buFont typeface="Arial" panose="020B0604020202020204" pitchFamily="34" charset="0"/>
              <a:buChar char="•"/>
            </a:pPr>
            <a:r>
              <a:rPr lang="nb-NO" sz="2000" noProof="0" dirty="0">
                <a:solidFill>
                  <a:schemeClr val="tx2"/>
                </a:solidFill>
              </a:rPr>
              <a:t>Investeringstilskudd fra Husbanken</a:t>
            </a:r>
          </a:p>
          <a:p>
            <a:pPr marL="171450" indent="-171450" algn="l">
              <a:lnSpc>
                <a:spcPct val="107000"/>
              </a:lnSpc>
              <a:spcBef>
                <a:spcPts val="300"/>
              </a:spcBef>
              <a:buFont typeface="Arial" panose="020B0604020202020204" pitchFamily="34" charset="0"/>
              <a:buChar char="•"/>
            </a:pPr>
            <a:r>
              <a:rPr lang="nb-NO" sz="2000" dirty="0">
                <a:solidFill>
                  <a:schemeClr val="tx2"/>
                </a:solidFill>
              </a:rPr>
              <a:t>Kompensasjon for merverdiavgift fra Skatteetaten</a:t>
            </a:r>
          </a:p>
          <a:p>
            <a:pPr marL="171450" indent="-171450">
              <a:lnSpc>
                <a:spcPct val="107000"/>
              </a:lnSpc>
              <a:spcBef>
                <a:spcPts val="300"/>
              </a:spcBef>
              <a:buFont typeface="Arial" panose="020B0604020202020204" pitchFamily="34" charset="0"/>
              <a:buChar char="•"/>
            </a:pPr>
            <a:r>
              <a:rPr lang="nb-NO" sz="2000" noProof="0" dirty="0">
                <a:solidFill>
                  <a:schemeClr val="tx2"/>
                </a:solidFill>
              </a:rPr>
              <a:t>Lån fra Husbanken – Lån til boligkvalitet</a:t>
            </a:r>
          </a:p>
          <a:p>
            <a:pPr algn="l">
              <a:lnSpc>
                <a:spcPct val="107000"/>
              </a:lnSpc>
              <a:spcBef>
                <a:spcPts val="300"/>
              </a:spcBef>
            </a:pPr>
            <a:endParaRPr lang="nb-NO" sz="2000" noProof="0" dirty="0">
              <a:solidFill>
                <a:schemeClr val="tx2"/>
              </a:solidFill>
            </a:endParaRPr>
          </a:p>
        </p:txBody>
      </p:sp>
    </p:spTree>
    <p:extLst>
      <p:ext uri="{BB962C8B-B14F-4D97-AF65-F5344CB8AC3E}">
        <p14:creationId xmlns:p14="http://schemas.microsoft.com/office/powerpoint/2010/main" val="1838385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descr="Tre barn som leker i et to etasjers lekestue i en hage">
            <a:extLst>
              <a:ext uri="{FF2B5EF4-FFF2-40B4-BE49-F238E27FC236}">
                <a16:creationId xmlns:a16="http://schemas.microsoft.com/office/drawing/2014/main" id="{961F630C-57EA-4863-B8D6-3EA7CCCB66D2}"/>
              </a:ext>
            </a:extLst>
          </p:cNvPr>
          <p:cNvSpPr>
            <a:spLocks noGrp="1"/>
          </p:cNvSpPr>
          <p:nvPr>
            <p:ph sz="quarter" idx="17"/>
          </p:nvPr>
        </p:nvSpPr>
        <p:spPr>
          <a:xfrm>
            <a:off x="382232" y="1071061"/>
            <a:ext cx="5713768" cy="5472608"/>
          </a:xfrm>
        </p:spPr>
        <p:txBody>
          <a:bodyPr/>
          <a:lstStyle/>
          <a:p>
            <a:endParaRPr lang="nb-NO" sz="2133" dirty="0"/>
          </a:p>
          <a:p>
            <a:endParaRPr lang="nb-NO" sz="2133" dirty="0"/>
          </a:p>
          <a:p>
            <a:endParaRPr lang="nb-NO" sz="2133" dirty="0"/>
          </a:p>
          <a:p>
            <a:endParaRPr lang="nb-NO" sz="2133" dirty="0"/>
          </a:p>
          <a:p>
            <a:endParaRPr lang="nb-NO" sz="2133" dirty="0"/>
          </a:p>
          <a:p>
            <a:r>
              <a:rPr lang="nb-NO" sz="2800" b="1" dirty="0">
                <a:latin typeface="+mj-lt"/>
                <a:ea typeface="Open Sans Light" panose="020B0306030504020204" pitchFamily="34" charset="0"/>
                <a:cs typeface="Open Sans Light" panose="020B0306030504020204" pitchFamily="34" charset="0"/>
              </a:rPr>
              <a:t>Etablering av borettslag – Borettslagsmodellen</a:t>
            </a:r>
          </a:p>
          <a:p>
            <a:endParaRPr lang="nb-NO" sz="2800" b="1" dirty="0">
              <a:solidFill>
                <a:schemeClr val="tx2"/>
              </a:solidFill>
              <a:latin typeface="+mj-lt"/>
              <a:ea typeface="Open Sans Light" panose="020B0306030504020204" pitchFamily="34" charset="0"/>
              <a:cs typeface="Open Sans Light" panose="020B0306030504020204" pitchFamily="34" charset="0"/>
            </a:endParaRPr>
          </a:p>
          <a:p>
            <a:r>
              <a:rPr lang="nb-NO" sz="1867" dirty="0">
                <a:latin typeface="Inter brødtekst"/>
                <a:ea typeface="Open Sans Light" panose="020B0306030504020204" pitchFamily="34" charset="0"/>
                <a:cs typeface="Open Sans Light" panose="020B0306030504020204" pitchFamily="34" charset="0"/>
              </a:rPr>
              <a:t>Et godt alternativ når det er et ønske om at den enkelte eier sin egen bolig. Kommunen kan etablere borettslag for deretter å tilby enkelte å kjøpe andelen.</a:t>
            </a:r>
          </a:p>
          <a:p>
            <a:endParaRPr lang="nb-NO" sz="1867" dirty="0">
              <a:latin typeface="Inter brødtekst"/>
              <a:ea typeface="Open Sans Light" panose="020B0306030504020204" pitchFamily="34" charset="0"/>
              <a:cs typeface="Open Sans Light" panose="020B0306030504020204" pitchFamily="34" charset="0"/>
            </a:endParaRPr>
          </a:p>
          <a:p>
            <a:r>
              <a:rPr lang="nb-NO" sz="1867" dirty="0">
                <a:latin typeface="Inter brødtekst"/>
                <a:ea typeface="Open Sans Light" panose="020B0306030504020204" pitchFamily="34" charset="0"/>
                <a:cs typeface="Open Sans Light" panose="020B0306030504020204" pitchFamily="34" charset="0"/>
              </a:rPr>
              <a:t> Modellen tar utgangspunkt i at:</a:t>
            </a:r>
          </a:p>
          <a:p>
            <a:pPr marL="228594" indent="-228594">
              <a:buFont typeface="Arial" panose="020B0604020202020204" pitchFamily="34" charset="0"/>
              <a:buChar char="•"/>
            </a:pPr>
            <a:r>
              <a:rPr lang="nb-NO" sz="1867" dirty="0">
                <a:latin typeface="Inter brødtekst"/>
                <a:ea typeface="Open Sans Light" panose="020B0306030504020204" pitchFamily="34" charset="0"/>
                <a:cs typeface="Open Sans Light" panose="020B0306030504020204" pitchFamily="34" charset="0"/>
              </a:rPr>
              <a:t>kommunen igangsetter og tar ansvar for å skaffe boligene</a:t>
            </a:r>
          </a:p>
          <a:p>
            <a:pPr marL="228594" indent="-228594">
              <a:buFont typeface="Arial" panose="020B0604020202020204" pitchFamily="34" charset="0"/>
              <a:buChar char="•"/>
            </a:pPr>
            <a:r>
              <a:rPr lang="nb-NO" sz="1867" dirty="0">
                <a:latin typeface="Inter brødtekst"/>
                <a:ea typeface="Open Sans Light" panose="020B0306030504020204" pitchFamily="34" charset="0"/>
                <a:cs typeface="Open Sans Light" panose="020B0306030504020204" pitchFamily="34" charset="0"/>
              </a:rPr>
              <a:t>Prosjektene finansieres med midler fra Husbanken</a:t>
            </a:r>
          </a:p>
          <a:p>
            <a:endParaRPr lang="nb-NO" sz="1867" dirty="0">
              <a:latin typeface="Open Sans Light" panose="020B0306030504020204" pitchFamily="34" charset="0"/>
              <a:ea typeface="Open Sans Light" panose="020B0306030504020204" pitchFamily="34" charset="0"/>
              <a:cs typeface="Open Sans Light" panose="020B0306030504020204" pitchFamily="34" charset="0"/>
            </a:endParaRPr>
          </a:p>
          <a:p>
            <a:endParaRPr lang="nb-NO" sz="2133" dirty="0"/>
          </a:p>
          <a:p>
            <a:endParaRPr lang="nb-NO" sz="2133" dirty="0"/>
          </a:p>
          <a:p>
            <a:endParaRPr lang="nb-NO" sz="2133" dirty="0"/>
          </a:p>
          <a:p>
            <a:endParaRPr lang="nb-NO" sz="2133" dirty="0"/>
          </a:p>
          <a:p>
            <a:endParaRPr lang="nb-NO" sz="2133" dirty="0"/>
          </a:p>
          <a:p>
            <a:endParaRPr lang="nb-NO" sz="2133" dirty="0"/>
          </a:p>
        </p:txBody>
      </p:sp>
      <p:pic>
        <p:nvPicPr>
          <p:cNvPr id="1028" name="Picture 4" descr="Infografikk som illustrerer prosessen med å danne borettslag">
            <a:extLst>
              <a:ext uri="{FF2B5EF4-FFF2-40B4-BE49-F238E27FC236}">
                <a16:creationId xmlns:a16="http://schemas.microsoft.com/office/drawing/2014/main" id="{A8132C56-DD54-8B90-67C0-E6E522627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9540" y="0"/>
            <a:ext cx="54165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556361"/>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Illustrasjonsbilde søyler, tall og kalkulator">
            <a:extLst>
              <a:ext uri="{FF2B5EF4-FFF2-40B4-BE49-F238E27FC236}">
                <a16:creationId xmlns:a16="http://schemas.microsoft.com/office/drawing/2014/main" id="{6073528B-DD46-4BA9-8C10-72A11C5A940D}"/>
              </a:ext>
            </a:extLst>
          </p:cNvPr>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t="12500" b="12500"/>
          <a:stretch>
            <a:fillRect/>
          </a:stretch>
        </p:blipFill>
        <p:spPr/>
      </p:pic>
      <p:sp>
        <p:nvSpPr>
          <p:cNvPr id="3" name="Plassholder for innhold 2">
            <a:extLst>
              <a:ext uri="{FF2B5EF4-FFF2-40B4-BE49-F238E27FC236}">
                <a16:creationId xmlns:a16="http://schemas.microsoft.com/office/drawing/2014/main" id="{0D05FAC7-0D2F-406F-8E58-042FE1665A0C}"/>
              </a:ext>
            </a:extLst>
          </p:cNvPr>
          <p:cNvSpPr>
            <a:spLocks noGrp="1"/>
          </p:cNvSpPr>
          <p:nvPr>
            <p:ph sz="quarter" idx="17"/>
          </p:nvPr>
        </p:nvSpPr>
        <p:spPr>
          <a:xfrm>
            <a:off x="6570579" y="1667134"/>
            <a:ext cx="5105829" cy="4156152"/>
          </a:xfrm>
        </p:spPr>
        <p:txBody>
          <a:bodyPr anchor="t"/>
          <a:lstStyle/>
          <a:p>
            <a:r>
              <a:rPr lang="nb-NO" dirty="0">
                <a:latin typeface="Open Sans SemiBold" panose="020B0706030804020204" pitchFamily="34" charset="0"/>
                <a:ea typeface="Open Sans SemiBold" panose="020B0706030804020204" pitchFamily="34" charset="0"/>
                <a:cs typeface="Open Sans SemiBold" panose="020B0706030804020204" pitchFamily="34" charset="0"/>
              </a:rPr>
              <a:t>Finansiering</a:t>
            </a:r>
          </a:p>
          <a:p>
            <a:pPr marL="457189" indent="-457189">
              <a:buFont typeface="Arial" panose="020B0604020202020204" pitchFamily="34" charset="0"/>
              <a:buChar char="•"/>
            </a:pPr>
            <a:r>
              <a:rPr lang="nb-NO" sz="3000" dirty="0">
                <a:latin typeface="Inter brødtekst"/>
                <a:ea typeface="Open Sans Light" panose="020B0306030504020204" pitchFamily="34" charset="0"/>
                <a:cs typeface="Open Sans Light" panose="020B0306030504020204" pitchFamily="34" charset="0"/>
              </a:rPr>
              <a:t>Startlån</a:t>
            </a:r>
          </a:p>
          <a:p>
            <a:pPr marL="457189" indent="-457189">
              <a:buFont typeface="Arial" panose="020B0604020202020204" pitchFamily="34" charset="0"/>
              <a:buChar char="•"/>
            </a:pPr>
            <a:r>
              <a:rPr lang="nb-NO" sz="3000" dirty="0">
                <a:latin typeface="Inter brødtekst"/>
                <a:ea typeface="Open Sans Light" panose="020B0306030504020204" pitchFamily="34" charset="0"/>
                <a:cs typeface="Open Sans Light" panose="020B0306030504020204" pitchFamily="34" charset="0"/>
              </a:rPr>
              <a:t>Kommunale tilskudd</a:t>
            </a:r>
          </a:p>
          <a:p>
            <a:pPr marL="457189" indent="-457189">
              <a:buFont typeface="Arial" panose="020B0604020202020204" pitchFamily="34" charset="0"/>
              <a:buChar char="•"/>
            </a:pPr>
            <a:r>
              <a:rPr lang="nb-NO" sz="3000" dirty="0">
                <a:latin typeface="Inter brødtekst"/>
                <a:ea typeface="Open Sans Light" panose="020B0306030504020204" pitchFamily="34" charset="0"/>
                <a:cs typeface="Open Sans Light" panose="020B0306030504020204" pitchFamily="34" charset="0"/>
              </a:rPr>
              <a:t>Investeringstilskudd</a:t>
            </a:r>
          </a:p>
          <a:p>
            <a:pPr marL="457189" indent="-457189">
              <a:buFont typeface="Arial" panose="020B0604020202020204" pitchFamily="34" charset="0"/>
              <a:buChar char="•"/>
            </a:pPr>
            <a:r>
              <a:rPr lang="nb-NO" sz="3000" dirty="0">
                <a:latin typeface="Inter brødtekst"/>
                <a:ea typeface="Open Sans Light" panose="020B0306030504020204" pitchFamily="34" charset="0"/>
                <a:cs typeface="Open Sans Light" panose="020B0306030504020204" pitchFamily="34" charset="0"/>
              </a:rPr>
              <a:t>Momskompensasjon</a:t>
            </a:r>
          </a:p>
          <a:p>
            <a:pPr marL="457189" indent="-457189">
              <a:buFont typeface="Arial" panose="020B0604020202020204" pitchFamily="34" charset="0"/>
              <a:buChar char="•"/>
            </a:pPr>
            <a:r>
              <a:rPr lang="nb-NO" sz="3000" dirty="0">
                <a:latin typeface="Inter brødtekst"/>
                <a:ea typeface="Open Sans Light" panose="020B0306030504020204" pitchFamily="34" charset="0"/>
                <a:cs typeface="Open Sans Light" panose="020B0306030504020204" pitchFamily="34" charset="0"/>
              </a:rPr>
              <a:t>Lån til boligkvalitet</a:t>
            </a:r>
          </a:p>
        </p:txBody>
      </p:sp>
    </p:spTree>
    <p:extLst>
      <p:ext uri="{BB962C8B-B14F-4D97-AF65-F5344CB8AC3E}">
        <p14:creationId xmlns:p14="http://schemas.microsoft.com/office/powerpoint/2010/main" val="157491448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534A3FED-4CFF-26A6-7B99-DB968A07BB82}"/>
              </a:ext>
            </a:extLst>
          </p:cNvPr>
          <p:cNvSpPr txBox="1"/>
          <p:nvPr/>
        </p:nvSpPr>
        <p:spPr>
          <a:xfrm>
            <a:off x="535961" y="1580687"/>
            <a:ext cx="8138482" cy="2493679"/>
          </a:xfrm>
          <a:prstGeom prst="rect">
            <a:avLst/>
          </a:prstGeom>
          <a:solidFill>
            <a:schemeClr val="bg2"/>
          </a:solidFill>
        </p:spPr>
        <p:txBody>
          <a:bodyPr wrap="square" lIns="144000" tIns="129600" rIns="144000" bIns="108000" rtlCol="0">
            <a:spAutoFit/>
          </a:bodyPr>
          <a:lstStyle/>
          <a:p>
            <a:pPr marL="457200" indent="-457200" algn="l">
              <a:lnSpc>
                <a:spcPct val="107000"/>
              </a:lnSpc>
              <a:spcBef>
                <a:spcPts val="300"/>
              </a:spcBef>
              <a:buFont typeface="Arial" panose="020B0604020202020204" pitchFamily="34" charset="0"/>
              <a:buChar char="•"/>
            </a:pPr>
            <a:r>
              <a:rPr lang="nb-NO" dirty="0">
                <a:solidFill>
                  <a:schemeClr val="tx2"/>
                </a:solidFill>
              </a:rPr>
              <a:t>Du kan søke om startlån i kommunen hvis du ikke får lån i vanlig bank.</a:t>
            </a:r>
          </a:p>
          <a:p>
            <a:pPr marL="457200" indent="-457200" algn="l">
              <a:lnSpc>
                <a:spcPct val="107000"/>
              </a:lnSpc>
              <a:spcBef>
                <a:spcPts val="300"/>
              </a:spcBef>
              <a:buFont typeface="Arial" panose="020B0604020202020204" pitchFamily="34" charset="0"/>
              <a:buChar char="•"/>
            </a:pPr>
            <a:r>
              <a:rPr lang="nb-NO" noProof="0" dirty="0">
                <a:solidFill>
                  <a:schemeClr val="tx2"/>
                </a:solidFill>
              </a:rPr>
              <a:t>Det er ikke krav til egenkapital.</a:t>
            </a:r>
          </a:p>
          <a:p>
            <a:pPr marL="457200" indent="-457200" algn="l">
              <a:lnSpc>
                <a:spcPct val="107000"/>
              </a:lnSpc>
              <a:spcBef>
                <a:spcPts val="300"/>
              </a:spcBef>
              <a:buFont typeface="Arial" panose="020B0604020202020204" pitchFamily="34" charset="0"/>
              <a:buChar char="•"/>
            </a:pPr>
            <a:r>
              <a:rPr lang="nb-NO" dirty="0">
                <a:solidFill>
                  <a:schemeClr val="tx2"/>
                </a:solidFill>
              </a:rPr>
              <a:t>Lånet kan dekke kjøp og nødvendig utbedring av boligen.</a:t>
            </a:r>
          </a:p>
          <a:p>
            <a:pPr marL="457200" indent="-457200" algn="l">
              <a:lnSpc>
                <a:spcPct val="107000"/>
              </a:lnSpc>
              <a:spcBef>
                <a:spcPts val="300"/>
              </a:spcBef>
              <a:buFont typeface="Arial" panose="020B0604020202020204" pitchFamily="34" charset="0"/>
              <a:buChar char="•"/>
            </a:pPr>
            <a:r>
              <a:rPr lang="nb-NO" noProof="0" dirty="0">
                <a:solidFill>
                  <a:schemeClr val="tx2"/>
                </a:solidFill>
              </a:rPr>
              <a:t>Inntil 50 års løpetid.</a:t>
            </a:r>
          </a:p>
          <a:p>
            <a:pPr marL="457200" indent="-457200" algn="l">
              <a:lnSpc>
                <a:spcPct val="107000"/>
              </a:lnSpc>
              <a:spcBef>
                <a:spcPts val="300"/>
              </a:spcBef>
              <a:buFont typeface="Arial" panose="020B0604020202020204" pitchFamily="34" charset="0"/>
              <a:buChar char="•"/>
            </a:pPr>
            <a:r>
              <a:rPr lang="nb-NO" dirty="0">
                <a:solidFill>
                  <a:schemeClr val="tx2"/>
                </a:solidFill>
              </a:rPr>
              <a:t>Personer med utviklingshemming og barnefamilier løftes frem som prioriterte målgrupper.</a:t>
            </a:r>
          </a:p>
          <a:p>
            <a:pPr marL="457200" indent="-457200" algn="l">
              <a:lnSpc>
                <a:spcPct val="107000"/>
              </a:lnSpc>
              <a:spcBef>
                <a:spcPts val="300"/>
              </a:spcBef>
              <a:buFont typeface="Arial" panose="020B0604020202020204" pitchFamily="34" charset="0"/>
              <a:buChar char="•"/>
            </a:pPr>
            <a:r>
              <a:rPr lang="nb-NO" dirty="0">
                <a:solidFill>
                  <a:schemeClr val="tx2"/>
                </a:solidFill>
              </a:rPr>
              <a:t>I noen tilfeller kan kommunen kombinere startlånet med et tilskudd.</a:t>
            </a:r>
          </a:p>
        </p:txBody>
      </p:sp>
      <p:pic>
        <p:nvPicPr>
          <p:cNvPr id="10" name="Bilde 9">
            <a:extLst>
              <a:ext uri="{FF2B5EF4-FFF2-40B4-BE49-F238E27FC236}">
                <a16:creationId xmlns:a16="http://schemas.microsoft.com/office/drawing/2014/main" id="{B30AEE9E-784C-9E92-CD3E-E700B03FF87B}"/>
              </a:ext>
            </a:extLst>
          </p:cNvPr>
          <p:cNvPicPr>
            <a:picLocks noChangeAspect="1"/>
          </p:cNvPicPr>
          <p:nvPr/>
        </p:nvPicPr>
        <p:blipFill>
          <a:blip r:embed="rId3"/>
          <a:stretch>
            <a:fillRect/>
          </a:stretch>
        </p:blipFill>
        <p:spPr>
          <a:xfrm>
            <a:off x="535961" y="4257676"/>
            <a:ext cx="10915650" cy="1733550"/>
          </a:xfrm>
          <a:prstGeom prst="rect">
            <a:avLst/>
          </a:prstGeom>
        </p:spPr>
      </p:pic>
      <p:sp>
        <p:nvSpPr>
          <p:cNvPr id="13" name="Ellipse 12">
            <a:extLst>
              <a:ext uri="{FF2B5EF4-FFF2-40B4-BE49-F238E27FC236}">
                <a16:creationId xmlns:a16="http://schemas.microsoft.com/office/drawing/2014/main" id="{CAE28C63-70DC-1D74-88A2-AE793715F8FB}"/>
              </a:ext>
            </a:extLst>
          </p:cNvPr>
          <p:cNvSpPr/>
          <p:nvPr/>
        </p:nvSpPr>
        <p:spPr>
          <a:xfrm>
            <a:off x="8791058" y="1280702"/>
            <a:ext cx="2987749" cy="2894152"/>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202C98FE-506A-EBC3-BAF6-DE8AC188A1C6}"/>
              </a:ext>
            </a:extLst>
          </p:cNvPr>
          <p:cNvSpPr txBox="1"/>
          <p:nvPr/>
        </p:nvSpPr>
        <p:spPr>
          <a:xfrm>
            <a:off x="9240529" y="1763997"/>
            <a:ext cx="2083145" cy="1927562"/>
          </a:xfrm>
          <a:prstGeom prst="rect">
            <a:avLst/>
          </a:prstGeom>
          <a:solidFill>
            <a:schemeClr val="accent6">
              <a:lumMod val="20000"/>
              <a:lumOff val="80000"/>
            </a:schemeClr>
          </a:solidFill>
        </p:spPr>
        <p:txBody>
          <a:bodyPr wrap="square" lIns="144000" tIns="129600" rIns="144000" bIns="108000" rtlCol="0">
            <a:spAutoFit/>
          </a:bodyPr>
          <a:lstStyle/>
          <a:p>
            <a:pPr algn="l">
              <a:lnSpc>
                <a:spcPct val="107000"/>
              </a:lnSpc>
              <a:spcBef>
                <a:spcPts val="300"/>
              </a:spcBef>
            </a:pPr>
            <a:r>
              <a:rPr lang="nb-NO" sz="1200" b="1" noProof="0" dirty="0">
                <a:solidFill>
                  <a:schemeClr val="tx2"/>
                </a:solidFill>
              </a:rPr>
              <a:t>Kommunale boligtilskudd</a:t>
            </a:r>
          </a:p>
          <a:p>
            <a:pPr marL="171450" indent="-171450" algn="l">
              <a:lnSpc>
                <a:spcPct val="107000"/>
              </a:lnSpc>
              <a:spcBef>
                <a:spcPts val="300"/>
              </a:spcBef>
              <a:buFont typeface="Arial" panose="020B0604020202020204" pitchFamily="34" charset="0"/>
              <a:buChar char="•"/>
            </a:pPr>
            <a:r>
              <a:rPr lang="nb-NO" sz="1200" dirty="0">
                <a:solidFill>
                  <a:schemeClr val="tx2"/>
                </a:solidFill>
              </a:rPr>
              <a:t>Der startlån alene ikke strekker til.</a:t>
            </a:r>
          </a:p>
          <a:p>
            <a:pPr marL="171450" indent="-171450" algn="l">
              <a:lnSpc>
                <a:spcPct val="107000"/>
              </a:lnSpc>
              <a:spcBef>
                <a:spcPts val="300"/>
              </a:spcBef>
              <a:buFont typeface="Arial" panose="020B0604020202020204" pitchFamily="34" charset="0"/>
              <a:buChar char="•"/>
            </a:pPr>
            <a:r>
              <a:rPr lang="nb-NO" sz="1200" dirty="0">
                <a:solidFill>
                  <a:schemeClr val="tx2"/>
                </a:solidFill>
              </a:rPr>
              <a:t>Kommunen vurderer i forbindelse med startlånssøknaden.</a:t>
            </a:r>
          </a:p>
          <a:p>
            <a:pPr marL="171450" indent="-171450" algn="l">
              <a:lnSpc>
                <a:spcPct val="107000"/>
              </a:lnSpc>
              <a:spcBef>
                <a:spcPts val="300"/>
              </a:spcBef>
              <a:buFont typeface="Arial" panose="020B0604020202020204" pitchFamily="34" charset="0"/>
              <a:buChar char="•"/>
            </a:pPr>
            <a:r>
              <a:rPr lang="nb-NO" sz="1200" dirty="0">
                <a:solidFill>
                  <a:schemeClr val="tx2"/>
                </a:solidFill>
              </a:rPr>
              <a:t>Ikke alle kommuner tilbyr tilskudd</a:t>
            </a:r>
          </a:p>
        </p:txBody>
      </p:sp>
      <p:sp>
        <p:nvSpPr>
          <p:cNvPr id="3" name="Undertittel 1">
            <a:extLst>
              <a:ext uri="{FF2B5EF4-FFF2-40B4-BE49-F238E27FC236}">
                <a16:creationId xmlns:a16="http://schemas.microsoft.com/office/drawing/2014/main" id="{2C07074A-E70C-0DF6-7D33-020C644FF3BA}"/>
              </a:ext>
            </a:extLst>
          </p:cNvPr>
          <p:cNvSpPr txBox="1">
            <a:spLocks/>
          </p:cNvSpPr>
          <p:nvPr/>
        </p:nvSpPr>
        <p:spPr>
          <a:xfrm>
            <a:off x="505010" y="866774"/>
            <a:ext cx="11151029" cy="9144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spcBef>
                <a:spcPts val="153"/>
              </a:spcBef>
              <a:spcAft>
                <a:spcPts val="153"/>
              </a:spcAft>
              <a:buNone/>
            </a:pPr>
            <a:r>
              <a:rPr lang="nb-NO" sz="4267" dirty="0">
                <a:solidFill>
                  <a:srgbClr val="2B4554"/>
                </a:solidFill>
                <a:latin typeface="Open Sans SemiBold" panose="020B0706030804020204" pitchFamily="34" charset="0"/>
                <a:ea typeface="Open Sans SemiBold" panose="020B0706030804020204" pitchFamily="34" charset="0"/>
                <a:cs typeface="Open Sans SemiBold" panose="020B0706030804020204" pitchFamily="34" charset="0"/>
              </a:rPr>
              <a:t>Startlån</a:t>
            </a:r>
          </a:p>
        </p:txBody>
      </p:sp>
    </p:spTree>
    <p:extLst>
      <p:ext uri="{BB962C8B-B14F-4D97-AF65-F5344CB8AC3E}">
        <p14:creationId xmlns:p14="http://schemas.microsoft.com/office/powerpoint/2010/main" val="699293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94F73D08-307F-4708-8BB2-4BE487BBE395}"/>
              </a:ext>
            </a:extLst>
          </p:cNvPr>
          <p:cNvSpPr>
            <a:spLocks noGrp="1"/>
          </p:cNvSpPr>
          <p:nvPr>
            <p:ph sz="quarter" idx="17"/>
          </p:nvPr>
        </p:nvSpPr>
        <p:spPr>
          <a:xfrm>
            <a:off x="609600" y="2385641"/>
            <a:ext cx="10972800" cy="3345093"/>
          </a:xfrm>
        </p:spPr>
        <p:txBody>
          <a:bodyPr/>
          <a:lstStyle/>
          <a:p>
            <a:pPr marL="380990" indent="-380990">
              <a:buFont typeface="Arial" panose="020B0604020202020204" pitchFamily="34" charset="0"/>
              <a:buChar char="•"/>
            </a:pPr>
            <a:r>
              <a:rPr lang="nb-NO" sz="2000" dirty="0">
                <a:latin typeface="Inter brødtekst"/>
                <a:ea typeface="Calibri Light" panose="020F0302020204030204" pitchFamily="34" charset="0"/>
                <a:cs typeface="Calibri Light" panose="020F0302020204030204" pitchFamily="34" charset="0"/>
              </a:rPr>
              <a:t>Kommunen kan tildele startlån til egenkapitalen ved kjøp av andel i borettslaget</a:t>
            </a:r>
          </a:p>
          <a:p>
            <a:pPr marL="380990" indent="-380990">
              <a:buFont typeface="Arial" panose="020B0604020202020204" pitchFamily="34" charset="0"/>
              <a:buChar char="•"/>
            </a:pPr>
            <a:endParaRPr lang="nb-NO" sz="2000" dirty="0">
              <a:latin typeface="Inter brødtekst"/>
              <a:ea typeface="Calibri Light" panose="020F0302020204030204" pitchFamily="34" charset="0"/>
              <a:cs typeface="Calibri Light" panose="020F0302020204030204" pitchFamily="34" charset="0"/>
            </a:endParaRPr>
          </a:p>
          <a:p>
            <a:pPr marL="380990" indent="-380990">
              <a:buFont typeface="Arial" panose="020B0604020202020204" pitchFamily="34" charset="0"/>
              <a:buChar char="•"/>
            </a:pPr>
            <a:r>
              <a:rPr lang="nb-NO" sz="2000" dirty="0">
                <a:latin typeface="Inter brødtekst"/>
                <a:ea typeface="Calibri Light" panose="020F0302020204030204" pitchFamily="34" charset="0"/>
                <a:cs typeface="Calibri Light" panose="020F0302020204030204" pitchFamily="34" charset="0"/>
              </a:rPr>
              <a:t>Kan også benyttes til fullfinansiering, eventuelt sammen med kommunale boligtilskudd ved kjøp eid bolig på eget initiativ.</a:t>
            </a:r>
          </a:p>
          <a:p>
            <a:pPr marL="990575" indent="-380990">
              <a:lnSpc>
                <a:spcPct val="115000"/>
              </a:lnSpc>
              <a:spcBef>
                <a:spcPts val="800"/>
              </a:spcBef>
              <a:buFont typeface="Arial" panose="020B0604020202020204" pitchFamily="34" charset="0"/>
              <a:buChar char="•"/>
            </a:pPr>
            <a:r>
              <a:rPr lang="nb-NO" sz="2000" dirty="0">
                <a:latin typeface="Inter brødtekst"/>
                <a:ea typeface="Calibri Light" panose="020F0302020204030204" pitchFamily="34" charset="0"/>
                <a:cs typeface="Calibri Light" panose="020F0302020204030204" pitchFamily="34" charset="0"/>
              </a:rPr>
              <a:t>Kjøp av enkeltbolig i et vanlig nabolag er en mulighet som ikke blir vurdert i stor nok grad. Bofellesskap blir ofte sett på som den mest aktuelle boformen. Enkeltboliger er imidlertid en løsning som kan passe godt for mange. </a:t>
            </a:r>
          </a:p>
          <a:p>
            <a:pPr marL="990575" indent="-380990">
              <a:lnSpc>
                <a:spcPct val="115000"/>
              </a:lnSpc>
              <a:spcAft>
                <a:spcPts val="800"/>
              </a:spcAft>
              <a:buFont typeface="Courier New" panose="02070309020205020404" pitchFamily="49" charset="0"/>
              <a:buChar char="o"/>
            </a:pPr>
            <a:endParaRPr lang="nb-NO" sz="1867" dirty="0">
              <a:latin typeface="Open Sans Light" panose="020B0306030504020204" pitchFamily="34" charset="0"/>
              <a:ea typeface="Open Sans Light" panose="020B0306030504020204" pitchFamily="34" charset="0"/>
              <a:cs typeface="Open Sans Light" panose="020B0306030504020204" pitchFamily="34" charset="0"/>
            </a:endParaRPr>
          </a:p>
          <a:p>
            <a:endParaRPr lang="nb-NO" sz="1867"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Undertittel 1">
            <a:extLst>
              <a:ext uri="{FF2B5EF4-FFF2-40B4-BE49-F238E27FC236}">
                <a16:creationId xmlns:a16="http://schemas.microsoft.com/office/drawing/2014/main" id="{81AEC7DE-FBAC-4A07-9926-05532461781C}"/>
              </a:ext>
            </a:extLst>
          </p:cNvPr>
          <p:cNvSpPr txBox="1">
            <a:spLocks/>
          </p:cNvSpPr>
          <p:nvPr/>
        </p:nvSpPr>
        <p:spPr>
          <a:xfrm>
            <a:off x="609600" y="1471240"/>
            <a:ext cx="11151029" cy="9144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spcBef>
                <a:spcPts val="153"/>
              </a:spcBef>
              <a:spcAft>
                <a:spcPts val="153"/>
              </a:spcAft>
              <a:buNone/>
            </a:pPr>
            <a:r>
              <a:rPr lang="nb-NO" sz="4267" dirty="0">
                <a:solidFill>
                  <a:srgbClr val="2B4554"/>
                </a:solidFill>
                <a:latin typeface="Open Sans SemiBold" panose="020B0706030804020204" pitchFamily="34" charset="0"/>
                <a:ea typeface="Open Sans SemiBold" panose="020B0706030804020204" pitchFamily="34" charset="0"/>
                <a:cs typeface="Open Sans SemiBold" panose="020B0706030804020204" pitchFamily="34" charset="0"/>
              </a:rPr>
              <a:t>Startlån</a:t>
            </a:r>
          </a:p>
        </p:txBody>
      </p:sp>
    </p:spTree>
    <p:extLst>
      <p:ext uri="{BB962C8B-B14F-4D97-AF65-F5344CB8AC3E}">
        <p14:creationId xmlns:p14="http://schemas.microsoft.com/office/powerpoint/2010/main" val="52051074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A19AD6FA-DD17-4B2F-8578-2D209104820A}"/>
              </a:ext>
            </a:extLst>
          </p:cNvPr>
          <p:cNvSpPr>
            <a:spLocks noGrp="1"/>
          </p:cNvSpPr>
          <p:nvPr>
            <p:ph sz="quarter" idx="17"/>
          </p:nvPr>
        </p:nvSpPr>
        <p:spPr>
          <a:xfrm>
            <a:off x="148390" y="3682247"/>
            <a:ext cx="8237621" cy="2256353"/>
          </a:xfrm>
        </p:spPr>
        <p:txBody>
          <a:bodyPr/>
          <a:lstStyle/>
          <a:p>
            <a:r>
              <a:rPr lang="nb-NO" sz="2400" b="1" dirty="0">
                <a:latin typeface="Inter brødtekst"/>
                <a:ea typeface="Open Sans Light" panose="020B0306030504020204" pitchFamily="34" charset="0"/>
                <a:cs typeface="Open Sans Light" panose="020B0306030504020204" pitchFamily="34" charset="0"/>
              </a:rPr>
              <a:t>Finansiering fra Husbanken forutsetter:</a:t>
            </a:r>
          </a:p>
          <a:p>
            <a:pPr marL="228594" indent="-228594">
              <a:buFont typeface="Arial" panose="020B0604020202020204" pitchFamily="34" charset="0"/>
              <a:buChar char="•"/>
            </a:pPr>
            <a:r>
              <a:rPr lang="nb-NO" sz="2000" dirty="0">
                <a:latin typeface="Inter brødtekst"/>
                <a:ea typeface="Open Sans Light" panose="020B0306030504020204" pitchFamily="34" charset="0"/>
                <a:cs typeface="Open Sans Light" panose="020B0306030504020204" pitchFamily="34" charset="0"/>
              </a:rPr>
              <a:t>Tildelingsrett for kommune må opprettholdes i 30 år, også ved eierskifte.</a:t>
            </a:r>
          </a:p>
          <a:p>
            <a:pPr marL="228594" indent="-228594">
              <a:buFont typeface="Arial" panose="020B0604020202020204" pitchFamily="34" charset="0"/>
              <a:buChar char="•"/>
            </a:pPr>
            <a:r>
              <a:rPr lang="nb-NO" sz="2000" dirty="0">
                <a:latin typeface="Inter brødtekst"/>
                <a:ea typeface="Open Sans Light" panose="020B0306030504020204" pitchFamily="34" charset="0"/>
                <a:cs typeface="Open Sans Light" panose="020B0306030504020204" pitchFamily="34" charset="0"/>
              </a:rPr>
              <a:t>Utleie er ikke tillatt til andre enn de som oppfyller vilkårene for investeringstilskuddet.</a:t>
            </a:r>
          </a:p>
          <a:p>
            <a:pPr marL="228594" indent="-228594">
              <a:buFont typeface="Arial" panose="020B0604020202020204" pitchFamily="34" charset="0"/>
              <a:buChar char="•"/>
            </a:pPr>
            <a:r>
              <a:rPr lang="nb-NO" sz="2000" dirty="0">
                <a:latin typeface="Inter brødtekst"/>
                <a:ea typeface="Open Sans Light" panose="020B0306030504020204" pitchFamily="34" charset="0"/>
                <a:cs typeface="Open Sans Light" panose="020B0306030504020204" pitchFamily="34" charset="0"/>
              </a:rPr>
              <a:t>Retningslinjer for investeringstilskuddet med særlige krav til omsorgsstandard legges til grunn.</a:t>
            </a:r>
          </a:p>
          <a:p>
            <a:endParaRPr lang="nb-NO"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Undertittel 1">
            <a:extLst>
              <a:ext uri="{FF2B5EF4-FFF2-40B4-BE49-F238E27FC236}">
                <a16:creationId xmlns:a16="http://schemas.microsoft.com/office/drawing/2014/main" id="{FB96BDF1-46D8-449A-B942-F39EF61ED728}"/>
              </a:ext>
            </a:extLst>
          </p:cNvPr>
          <p:cNvSpPr txBox="1">
            <a:spLocks/>
          </p:cNvSpPr>
          <p:nvPr/>
        </p:nvSpPr>
        <p:spPr>
          <a:xfrm>
            <a:off x="148390" y="666350"/>
            <a:ext cx="11151029" cy="9144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nb-NO" sz="1600" dirty="0">
                <a:solidFill>
                  <a:srgbClr val="2B4554"/>
                </a:solidFill>
                <a:latin typeface="Open Sans SemiBold" panose="020B0706030804020204" pitchFamily="34" charset="0"/>
                <a:ea typeface="Open Sans SemiBold" panose="020B0706030804020204" pitchFamily="34" charset="0"/>
                <a:cs typeface="Open Sans SemiBold" panose="020B0706030804020204" pitchFamily="34" charset="0"/>
              </a:rPr>
              <a:t>Finansiering av borettslagsmodellen</a:t>
            </a:r>
            <a:br>
              <a:rPr lang="nb-NO" sz="3733" dirty="0">
                <a:solidFill>
                  <a:srgbClr val="2B4554"/>
                </a:solidFill>
                <a:latin typeface="Arial"/>
                <a:cs typeface="Arial"/>
              </a:rPr>
            </a:br>
            <a:r>
              <a:rPr lang="nb-NO" sz="4267" dirty="0">
                <a:solidFill>
                  <a:srgbClr val="2B4554"/>
                </a:solidFill>
                <a:latin typeface="Open Sans SemiBold" panose="020B0706030804020204" pitchFamily="34" charset="0"/>
                <a:ea typeface="Open Sans SemiBold" panose="020B0706030804020204" pitchFamily="34" charset="0"/>
                <a:cs typeface="Open Sans SemiBold" panose="020B0706030804020204" pitchFamily="34" charset="0"/>
              </a:rPr>
              <a:t>Investeringstilskudd</a:t>
            </a:r>
            <a:endParaRPr lang="nb-NO" sz="3733" dirty="0">
              <a:solidFill>
                <a:srgbClr val="2B4554"/>
              </a:solidFill>
              <a:latin typeface="Arial"/>
              <a:cs typeface="Arial"/>
            </a:endParaRPr>
          </a:p>
        </p:txBody>
      </p:sp>
      <p:pic>
        <p:nvPicPr>
          <p:cNvPr id="2" name="Bilde 13" descr="Se kildebildet">
            <a:extLst>
              <a:ext uri="{FF2B5EF4-FFF2-40B4-BE49-F238E27FC236}">
                <a16:creationId xmlns:a16="http://schemas.microsoft.com/office/drawing/2014/main" id="{346AFE36-E988-BDFA-0C2C-50640ABBE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0970" y="3682247"/>
            <a:ext cx="3592640" cy="225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Sylinder 4">
            <a:extLst>
              <a:ext uri="{FF2B5EF4-FFF2-40B4-BE49-F238E27FC236}">
                <a16:creationId xmlns:a16="http://schemas.microsoft.com/office/drawing/2014/main" id="{54D05198-38F1-EE80-81B1-C4C098C1F920}"/>
              </a:ext>
            </a:extLst>
          </p:cNvPr>
          <p:cNvSpPr txBox="1"/>
          <p:nvPr/>
        </p:nvSpPr>
        <p:spPr>
          <a:xfrm>
            <a:off x="148390" y="1939001"/>
            <a:ext cx="10711721" cy="1384995"/>
          </a:xfrm>
          <a:prstGeom prst="rect">
            <a:avLst/>
          </a:prstGeom>
          <a:noFill/>
        </p:spPr>
        <p:txBody>
          <a:bodyPr wrap="square" rtlCol="0">
            <a:spAutoFit/>
          </a:bodyPr>
          <a:lstStyle/>
          <a:p>
            <a:r>
              <a:rPr lang="nb-NO" sz="2400" b="1" dirty="0">
                <a:latin typeface="Inter brødtekst"/>
                <a:ea typeface="Open Sans Light" panose="020B0306030504020204" pitchFamily="34" charset="0"/>
                <a:cs typeface="Open Sans Light" panose="020B0306030504020204" pitchFamily="34" charset="0"/>
              </a:rPr>
              <a:t>Formål</a:t>
            </a:r>
          </a:p>
          <a:p>
            <a:r>
              <a:rPr lang="nb-NO" sz="2000" i="1" dirty="0">
                <a:latin typeface="Inter brødtekst"/>
              </a:rPr>
              <a:t>«Tilskuddet skal stimulere kommunene til både å fornye og øke tilbudet av sykehjemsplasser og omsorgsboliger for personer med behov for heldøgns helse- og omsorgstjenester uavhengig av beboerens alder, diagnose eller funksjonsnedsettelse.»</a:t>
            </a:r>
            <a:endParaRPr lang="nb-NO" sz="2000" dirty="0">
              <a:latin typeface="Inter brødtekst"/>
              <a:ea typeface="Open Sans Light" panose="020B0306030504020204" pitchFamily="34" charset="0"/>
              <a:cs typeface="Open Sans Light" panose="020B0306030504020204" pitchFamily="34" charset="0"/>
            </a:endParaRPr>
          </a:p>
        </p:txBody>
      </p:sp>
      <p:sp>
        <p:nvSpPr>
          <p:cNvPr id="9" name="TekstSylinder 8">
            <a:extLst>
              <a:ext uri="{FF2B5EF4-FFF2-40B4-BE49-F238E27FC236}">
                <a16:creationId xmlns:a16="http://schemas.microsoft.com/office/drawing/2014/main" id="{5EBF2FE9-A809-5F45-EE68-435C5817AACE}"/>
              </a:ext>
            </a:extLst>
          </p:cNvPr>
          <p:cNvSpPr txBox="1"/>
          <p:nvPr/>
        </p:nvSpPr>
        <p:spPr>
          <a:xfrm>
            <a:off x="8386010" y="5973684"/>
            <a:ext cx="3805989" cy="553998"/>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2B4554"/>
                </a:solidFill>
                <a:effectLst/>
                <a:uLnTx/>
                <a:uFillTx/>
                <a:latin typeface="Open Sans  "/>
                <a:ea typeface="+mn-ea"/>
                <a:cs typeface="Open Sans" panose="020B0606030504020204" pitchFamily="34" charset="0"/>
              </a:rPr>
              <a:t>Illustrasjon: </a:t>
            </a:r>
            <a:r>
              <a:rPr kumimoji="0" lang="nb-NO" sz="900" b="0" i="0" u="none" strike="noStrike" kern="1200" cap="none" spc="0" normalizeH="0" baseline="0" noProof="0" dirty="0" err="1">
                <a:ln>
                  <a:noFill/>
                </a:ln>
                <a:solidFill>
                  <a:srgbClr val="2B4554"/>
                </a:solidFill>
                <a:effectLst/>
                <a:uLnTx/>
                <a:uFillTx/>
                <a:latin typeface="Open Sans  "/>
                <a:ea typeface="+mn-ea"/>
                <a:cs typeface="Open Sans" panose="020B0606030504020204" pitchFamily="34" charset="0"/>
              </a:rPr>
              <a:t>Bergerløkka</a:t>
            </a:r>
            <a:r>
              <a:rPr kumimoji="0" lang="nb-NO" sz="900" b="0" i="0" u="none" strike="noStrike" kern="1200" cap="none" spc="0" normalizeH="0" baseline="0" noProof="0" dirty="0">
                <a:ln>
                  <a:noFill/>
                </a:ln>
                <a:solidFill>
                  <a:srgbClr val="2B4554"/>
                </a:solidFill>
                <a:effectLst/>
                <a:uLnTx/>
                <a:uFillTx/>
                <a:latin typeface="Open Sans  "/>
                <a:ea typeface="+mn-ea"/>
                <a:cs typeface="Open Sans" panose="020B0606030504020204" pitchFamily="34" charset="0"/>
              </a:rPr>
              <a:t>, Asker kommune 8 boenheter + personalbase og fellesarealer integrert i bebyggelse med ordinære boliger</a:t>
            </a:r>
            <a:r>
              <a:rPr kumimoji="0" lang="nb-NO" sz="1200" b="0" i="0" u="none" strike="noStrike" kern="1200" cap="none" spc="0" normalizeH="0" baseline="0" noProof="0" dirty="0">
                <a:ln>
                  <a:noFill/>
                </a:ln>
                <a:solidFill>
                  <a:srgbClr val="2B4554"/>
                </a:solidFill>
                <a:effectLst/>
                <a:uLnTx/>
                <a:uFillTx/>
                <a:latin typeface="Open Sans  "/>
                <a:ea typeface="+mn-ea"/>
                <a:cs typeface="Open Sans" panose="020B0606030504020204" pitchFamily="34" charset="0"/>
              </a:rPr>
              <a:t>.</a:t>
            </a:r>
          </a:p>
        </p:txBody>
      </p:sp>
    </p:spTree>
    <p:extLst>
      <p:ext uri="{BB962C8B-B14F-4D97-AF65-F5344CB8AC3E}">
        <p14:creationId xmlns:p14="http://schemas.microsoft.com/office/powerpoint/2010/main" val="299349487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95A91508-FC56-411F-AB35-B7B3FC638C9B}"/>
              </a:ext>
            </a:extLst>
          </p:cNvPr>
          <p:cNvSpPr>
            <a:spLocks noGrp="1"/>
          </p:cNvSpPr>
          <p:nvPr>
            <p:ph sz="quarter" idx="17"/>
          </p:nvPr>
        </p:nvSpPr>
        <p:spPr>
          <a:xfrm>
            <a:off x="609600" y="1700808"/>
            <a:ext cx="10972800" cy="4416491"/>
          </a:xfrm>
        </p:spPr>
        <p:txBody>
          <a:bodyPr/>
          <a:lstStyle/>
          <a:p>
            <a:pPr marL="285750" indent="-285750">
              <a:buFont typeface="Arial" panose="020B0604020202020204" pitchFamily="34" charset="0"/>
              <a:buChar char="•"/>
            </a:pPr>
            <a:r>
              <a:rPr lang="nb-NO" sz="2000" dirty="0">
                <a:latin typeface="Inter brødtekst"/>
                <a:ea typeface="Open Sans Light" panose="020B0306030504020204" pitchFamily="34" charset="0"/>
                <a:cs typeface="Open Sans Light" panose="020B0306030504020204" pitchFamily="34" charset="0"/>
              </a:rPr>
              <a:t>Når kommunen oppfører bygget i egen regi vil kommunen få momskompensasjon, forutsatt at leilighetene er særskilt tilrettelagte og at disse benyttes til "helseformål eller sosiale formål". </a:t>
            </a:r>
          </a:p>
          <a:p>
            <a:pPr marL="342900" indent="-342900">
              <a:buFont typeface="Arial" panose="020B0604020202020204" pitchFamily="34" charset="0"/>
              <a:buChar char="•"/>
            </a:pPr>
            <a:endParaRPr lang="nb-NO" sz="2000" dirty="0">
              <a:latin typeface="Inter brødtekst"/>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nb-NO" sz="2000" dirty="0">
                <a:latin typeface="Inter brødtekst"/>
                <a:ea typeface="Open Sans Light" panose="020B0306030504020204" pitchFamily="34" charset="0"/>
                <a:cs typeface="Open Sans Light" panose="020B0306030504020204" pitchFamily="34" charset="0"/>
              </a:rPr>
              <a:t>Loven gjelder også for borettslag etter borettslagsloven og boligsameier etter eierseksjonsloven hvor botilbudet fremstår som et integrert heldøgns helse- og omsorgstilbud i kommunenes lovpålagte tjenestetilbud, §2 i Kompensasjonsloven endret fra 1.1.2017.</a:t>
            </a:r>
          </a:p>
          <a:p>
            <a:endParaRPr lang="nb-NO" sz="1800" dirty="0">
              <a:latin typeface="Inter brødtekst"/>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endParaRPr lang="nb-NO" sz="2133" dirty="0">
              <a:latin typeface="Inter brødtekst"/>
              <a:ea typeface="Open Sans Light" panose="020B0306030504020204" pitchFamily="34" charset="0"/>
              <a:cs typeface="Open Sans Light" panose="020B0306030504020204" pitchFamily="34" charset="0"/>
            </a:endParaRPr>
          </a:p>
          <a:p>
            <a:endParaRPr lang="nb-NO" sz="2133" dirty="0">
              <a:latin typeface="Inter brødtekst"/>
              <a:ea typeface="Open Sans Light" panose="020B0306030504020204" pitchFamily="34" charset="0"/>
              <a:cs typeface="Open Sans Light" panose="020B0306030504020204" pitchFamily="34" charset="0"/>
            </a:endParaRPr>
          </a:p>
          <a:p>
            <a:endParaRPr lang="nb-NO" sz="2133" dirty="0">
              <a:latin typeface="Inter brødtekst"/>
              <a:ea typeface="Open Sans Light" panose="020B0306030504020204" pitchFamily="34" charset="0"/>
              <a:cs typeface="Open Sans Light" panose="020B0306030504020204" pitchFamily="34" charset="0"/>
            </a:endParaRPr>
          </a:p>
          <a:p>
            <a:endParaRPr lang="nb-NO" sz="2133" dirty="0">
              <a:latin typeface="Inter brødtekst"/>
              <a:ea typeface="Open Sans Light" panose="020B0306030504020204" pitchFamily="34" charset="0"/>
              <a:cs typeface="Open Sans Light" panose="020B0306030504020204" pitchFamily="34" charset="0"/>
            </a:endParaRPr>
          </a:p>
          <a:p>
            <a:endParaRPr lang="nb-NO" sz="2133" dirty="0">
              <a:latin typeface="Open Sans Light" panose="020B0306030504020204" pitchFamily="34" charset="0"/>
              <a:ea typeface="Open Sans Light" panose="020B0306030504020204" pitchFamily="34" charset="0"/>
              <a:cs typeface="Open Sans Light" panose="020B0306030504020204" pitchFamily="34" charset="0"/>
            </a:endParaRPr>
          </a:p>
          <a:p>
            <a:endParaRPr lang="nb-NO" sz="2133" dirty="0">
              <a:latin typeface="Open Sans Light" panose="020B0306030504020204" pitchFamily="34" charset="0"/>
              <a:ea typeface="Open Sans Light" panose="020B0306030504020204" pitchFamily="34" charset="0"/>
              <a:cs typeface="Open Sans Light" panose="020B0306030504020204" pitchFamily="34" charset="0"/>
            </a:endParaRPr>
          </a:p>
          <a:p>
            <a:endParaRPr lang="nb-NO"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Undertittel 1">
            <a:extLst>
              <a:ext uri="{FF2B5EF4-FFF2-40B4-BE49-F238E27FC236}">
                <a16:creationId xmlns:a16="http://schemas.microsoft.com/office/drawing/2014/main" id="{63E94FFD-8749-48AC-A683-4618417FB9E3}"/>
              </a:ext>
            </a:extLst>
          </p:cNvPr>
          <p:cNvSpPr txBox="1">
            <a:spLocks/>
          </p:cNvSpPr>
          <p:nvPr/>
        </p:nvSpPr>
        <p:spPr>
          <a:xfrm>
            <a:off x="609600" y="524618"/>
            <a:ext cx="11151029" cy="9144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spcBef>
                <a:spcPts val="153"/>
              </a:spcBef>
              <a:spcAft>
                <a:spcPts val="153"/>
              </a:spcAft>
              <a:buNone/>
            </a:pPr>
            <a:r>
              <a:rPr lang="nb-NO" sz="1600" dirty="0">
                <a:solidFill>
                  <a:srgbClr val="2B4554"/>
                </a:solidFill>
                <a:latin typeface="Open Sans SemiBold" panose="020B0706030804020204" pitchFamily="34" charset="0"/>
                <a:ea typeface="Open Sans SemiBold" panose="020B0706030804020204" pitchFamily="34" charset="0"/>
                <a:cs typeface="Open Sans SemiBold" panose="020B0706030804020204" pitchFamily="34" charset="0"/>
              </a:rPr>
              <a:t>Finansiering av borettslagsmodellen</a:t>
            </a:r>
          </a:p>
          <a:p>
            <a:pPr marL="0" indent="0" defTabSz="1219170">
              <a:spcBef>
                <a:spcPts val="153"/>
              </a:spcBef>
              <a:spcAft>
                <a:spcPts val="153"/>
              </a:spcAft>
              <a:buNone/>
            </a:pPr>
            <a:r>
              <a:rPr lang="nb-NO" sz="4267" dirty="0">
                <a:solidFill>
                  <a:srgbClr val="2B4554"/>
                </a:solidFill>
                <a:latin typeface="Open Sans SemiBold" panose="020B0706030804020204" pitchFamily="34" charset="0"/>
                <a:ea typeface="Open Sans SemiBold" panose="020B0706030804020204" pitchFamily="34" charset="0"/>
                <a:cs typeface="Open Sans SemiBold" panose="020B0706030804020204" pitchFamily="34" charset="0"/>
              </a:rPr>
              <a:t>Kompensasjon for merverdiavgift</a:t>
            </a:r>
          </a:p>
        </p:txBody>
      </p:sp>
      <p:sp>
        <p:nvSpPr>
          <p:cNvPr id="2" name="TekstSylinder 1">
            <a:extLst>
              <a:ext uri="{FF2B5EF4-FFF2-40B4-BE49-F238E27FC236}">
                <a16:creationId xmlns:a16="http://schemas.microsoft.com/office/drawing/2014/main" id="{C95600C4-DA96-E035-6241-849333438F81}"/>
              </a:ext>
            </a:extLst>
          </p:cNvPr>
          <p:cNvSpPr txBox="1"/>
          <p:nvPr/>
        </p:nvSpPr>
        <p:spPr>
          <a:xfrm>
            <a:off x="460084" y="4150893"/>
            <a:ext cx="11475243" cy="144655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defTabSz="1219170"/>
            <a:r>
              <a:rPr lang="nb-NO" dirty="0">
                <a:latin typeface="Inter brødtekst"/>
                <a:ea typeface="Open Sans Light" panose="020B0306030504020204" pitchFamily="34" charset="0"/>
                <a:cs typeface="Open Sans Light" panose="020B0306030504020204" pitchFamily="34" charset="0"/>
              </a:rPr>
              <a:t>Skatteetaten oppfordrer kommunene til å ta direkte kontakt dersom de har spørsmål om momskompensasjon:</a:t>
            </a:r>
            <a:endParaRPr lang="nb-NO" b="1" dirty="0">
              <a:latin typeface="Inter brødtekst"/>
              <a:ea typeface="Open Sans Light" panose="020B0306030504020204" pitchFamily="34" charset="0"/>
              <a:cs typeface="Open Sans Light" panose="020B0306030504020204" pitchFamily="34" charset="0"/>
            </a:endParaRPr>
          </a:p>
          <a:p>
            <a:pPr marL="599425" defTabSz="1219170"/>
            <a:r>
              <a:rPr lang="nb-NO" b="1" dirty="0">
                <a:solidFill>
                  <a:srgbClr val="2B4554"/>
                </a:solidFill>
                <a:latin typeface="Inter brødtekst"/>
                <a:ea typeface="Open Sans Light" panose="020B0306030504020204" pitchFamily="34" charset="0"/>
                <a:cs typeface="Open Sans Light" panose="020B0306030504020204" pitchFamily="34" charset="0"/>
              </a:rPr>
              <a:t>	    	 	</a:t>
            </a:r>
          </a:p>
          <a:p>
            <a:pPr marL="599425" defTabSz="1219170"/>
            <a:r>
              <a:rPr lang="nb-NO" b="1" dirty="0">
                <a:solidFill>
                  <a:srgbClr val="2B4554"/>
                </a:solidFill>
                <a:latin typeface="Inter brødtekst"/>
                <a:ea typeface="Open Sans Light" panose="020B0306030504020204" pitchFamily="34" charset="0"/>
                <a:cs typeface="Open Sans Light" panose="020B0306030504020204" pitchFamily="34" charset="0"/>
              </a:rPr>
              <a:t>			 Ta gjerne kontakt i forkant av større prosjekter</a:t>
            </a:r>
            <a:endParaRPr lang="nb-NO" dirty="0">
              <a:solidFill>
                <a:srgbClr val="2B4554"/>
              </a:solidFill>
              <a:latin typeface="Inter brødtekst"/>
              <a:ea typeface="Open Sans Light" panose="020B0306030504020204" pitchFamily="34" charset="0"/>
              <a:cs typeface="Open Sans Light" panose="020B0306030504020204" pitchFamily="34" charset="0"/>
            </a:endParaRPr>
          </a:p>
          <a:p>
            <a:pPr marL="599425" defTabSz="1219170"/>
            <a:r>
              <a:rPr lang="nb-NO" b="1" dirty="0">
                <a:solidFill>
                  <a:srgbClr val="2B4554"/>
                </a:solidFill>
                <a:latin typeface="Inter brødtekst"/>
                <a:ea typeface="Open Sans Light" panose="020B0306030504020204" pitchFamily="34" charset="0"/>
                <a:cs typeface="Open Sans Light" panose="020B0306030504020204" pitchFamily="34" charset="0"/>
              </a:rPr>
              <a:t>	     		Benytt dere av muligheten for forhåndsuttalelser</a:t>
            </a:r>
            <a:endParaRPr lang="nb-NO" dirty="0">
              <a:solidFill>
                <a:srgbClr val="2B4554"/>
              </a:solidFill>
              <a:latin typeface="Inter brødtekst"/>
              <a:ea typeface="Open Sans Light" panose="020B0306030504020204" pitchFamily="34" charset="0"/>
              <a:cs typeface="Open Sans Light" panose="020B0306030504020204" pitchFamily="34" charset="0"/>
            </a:endParaRPr>
          </a:p>
          <a:p>
            <a:pPr marL="599425" defTabSz="1219170"/>
            <a:r>
              <a:rPr lang="nb-NO" sz="1600" b="1" dirty="0">
                <a:solidFill>
                  <a:srgbClr val="2B4554"/>
                </a:solidFill>
                <a:latin typeface="Inter brødtekst"/>
                <a:ea typeface="Open Sans Light" panose="020B0306030504020204" pitchFamily="34" charset="0"/>
                <a:cs typeface="Open Sans Light" panose="020B0306030504020204" pitchFamily="34" charset="0"/>
              </a:rPr>
              <a:t>Send inn kompensasjonsrelaterte spørsmål på skatteetaten.no eller bruk vår e-post:</a:t>
            </a:r>
            <a:r>
              <a:rPr lang="nb-NO" sz="1600" b="1" u="sng" dirty="0">
                <a:solidFill>
                  <a:srgbClr val="0563C1"/>
                </a:solidFill>
                <a:latin typeface="Inter brødtekst"/>
                <a:ea typeface="Open Sans Light" panose="020B0306030504020204" pitchFamily="34" charset="0"/>
                <a:cs typeface="Open Sans Light" panose="020B0306030504020204" pitchFamily="34" charset="0"/>
                <a:hlinkClick r:id="rId3"/>
              </a:rPr>
              <a:t> mvakompensasjon@skatteetaten.no</a:t>
            </a:r>
            <a:endParaRPr lang="nb-NO" sz="1600" dirty="0">
              <a:solidFill>
                <a:srgbClr val="2B4554"/>
              </a:solidFill>
              <a:latin typeface="Inter brødtekst"/>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295496837"/>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95A91508-FC56-411F-AB35-B7B3FC638C9B}"/>
              </a:ext>
            </a:extLst>
          </p:cNvPr>
          <p:cNvSpPr>
            <a:spLocks noGrp="1"/>
          </p:cNvSpPr>
          <p:nvPr>
            <p:ph sz="quarter" idx="17"/>
          </p:nvPr>
        </p:nvSpPr>
        <p:spPr>
          <a:xfrm>
            <a:off x="623392" y="4071446"/>
            <a:ext cx="10972800" cy="2237873"/>
          </a:xfrm>
        </p:spPr>
        <p:txBody>
          <a:bodyPr/>
          <a:lstStyle/>
          <a:p>
            <a:r>
              <a:rPr lang="nb-NO" sz="2400" b="1" dirty="0">
                <a:latin typeface="Inter brødtekst"/>
                <a:ea typeface="Open Sans Light" panose="020B0306030504020204" pitchFamily="34" charset="0"/>
                <a:cs typeface="Open Sans Light" panose="020B0306030504020204" pitchFamily="34" charset="0"/>
              </a:rPr>
              <a:t>Fellesgjeld:</a:t>
            </a:r>
          </a:p>
          <a:p>
            <a:pPr marL="380990" indent="-380990">
              <a:buFont typeface="Arial" panose="020B0604020202020204" pitchFamily="34" charset="0"/>
              <a:buChar char="•"/>
            </a:pPr>
            <a:r>
              <a:rPr lang="nb-NO" sz="2000" dirty="0">
                <a:latin typeface="Inter brødtekst"/>
                <a:ea typeface="Calibri Light" panose="020F0302020204030204" pitchFamily="34" charset="0"/>
                <a:cs typeface="Calibri Light" panose="020F0302020204030204" pitchFamily="34" charset="0"/>
              </a:rPr>
              <a:t>Maks 75 prosent kan finansieres med lån fra Husbanken.</a:t>
            </a:r>
          </a:p>
          <a:p>
            <a:pPr marL="380990" indent="-380990">
              <a:buFont typeface="Arial" panose="020B0604020202020204" pitchFamily="34" charset="0"/>
              <a:buChar char="•"/>
            </a:pPr>
            <a:r>
              <a:rPr lang="nb-NO" sz="2000" dirty="0">
                <a:latin typeface="Inter brødtekst"/>
                <a:ea typeface="Calibri Light" panose="020F0302020204030204" pitchFamily="34" charset="0"/>
                <a:cs typeface="Calibri Light" panose="020F0302020204030204" pitchFamily="34" charset="0"/>
              </a:rPr>
              <a:t>Nedbetaling inntil 30 år.</a:t>
            </a:r>
          </a:p>
          <a:p>
            <a:pPr marL="380990" indent="-380990">
              <a:buFont typeface="Arial" panose="020B0604020202020204" pitchFamily="34" charset="0"/>
              <a:buChar char="•"/>
            </a:pPr>
            <a:r>
              <a:rPr lang="nb-NO" sz="2000" dirty="0">
                <a:latin typeface="Inter brødtekst"/>
                <a:ea typeface="Calibri Light" panose="020F0302020204030204" pitchFamily="34" charset="0"/>
                <a:cs typeface="Calibri Light" panose="020F0302020204030204" pitchFamily="34" charset="0"/>
              </a:rPr>
              <a:t>Fastrente inntil 20 år.</a:t>
            </a:r>
          </a:p>
          <a:p>
            <a:pPr marL="380990" indent="-380990">
              <a:buFont typeface="Arial" panose="020B0604020202020204" pitchFamily="34" charset="0"/>
              <a:buChar char="•"/>
            </a:pPr>
            <a:r>
              <a:rPr lang="nb-NO" sz="2000" dirty="0">
                <a:latin typeface="Inter brødtekst"/>
                <a:ea typeface="Calibri Light" panose="020F0302020204030204" pitchFamily="34" charset="0"/>
                <a:cs typeface="Calibri Light" panose="020F0302020204030204" pitchFamily="34" charset="0"/>
              </a:rPr>
              <a:t>I tillegg kommer felleskostnader til forvaltning og drift som dekker forsikring, kommunale avgifter, vaktmester, vask av fellesarealer, heis, strøm i fellesarealer, vedlikeholdsfond etc.</a:t>
            </a:r>
          </a:p>
        </p:txBody>
      </p:sp>
      <p:sp>
        <p:nvSpPr>
          <p:cNvPr id="6" name="Undertittel 1">
            <a:extLst>
              <a:ext uri="{FF2B5EF4-FFF2-40B4-BE49-F238E27FC236}">
                <a16:creationId xmlns:a16="http://schemas.microsoft.com/office/drawing/2014/main" id="{C943A4AC-680B-45DA-8D0B-E387DF4AF34A}"/>
              </a:ext>
            </a:extLst>
          </p:cNvPr>
          <p:cNvSpPr txBox="1">
            <a:spLocks/>
          </p:cNvSpPr>
          <p:nvPr/>
        </p:nvSpPr>
        <p:spPr>
          <a:xfrm>
            <a:off x="623392" y="548681"/>
            <a:ext cx="11151029" cy="9144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spcBef>
                <a:spcPts val="153"/>
              </a:spcBef>
              <a:spcAft>
                <a:spcPts val="153"/>
              </a:spcAft>
              <a:buNone/>
            </a:pPr>
            <a:r>
              <a:rPr lang="nb-NO" sz="1600" dirty="0">
                <a:solidFill>
                  <a:srgbClr val="2B4554"/>
                </a:solidFill>
                <a:latin typeface="Open Sans SemiBold" panose="020B0706030804020204" pitchFamily="34" charset="0"/>
                <a:ea typeface="Open Sans SemiBold" panose="020B0706030804020204" pitchFamily="34" charset="0"/>
                <a:cs typeface="Open Sans SemiBold" panose="020B0706030804020204" pitchFamily="34" charset="0"/>
              </a:rPr>
              <a:t>Finansiering av borettslagsmodellen</a:t>
            </a:r>
          </a:p>
          <a:p>
            <a:pPr marL="0" indent="0" defTabSz="1219170">
              <a:spcBef>
                <a:spcPts val="153"/>
              </a:spcBef>
              <a:spcAft>
                <a:spcPts val="153"/>
              </a:spcAft>
              <a:buNone/>
            </a:pPr>
            <a:r>
              <a:rPr lang="nb-NO" sz="4267" dirty="0">
                <a:solidFill>
                  <a:srgbClr val="2B4554"/>
                </a:solidFill>
                <a:latin typeface="Open Sans SemiBold" panose="020B0706030804020204" pitchFamily="34" charset="0"/>
                <a:ea typeface="Open Sans SemiBold" panose="020B0706030804020204" pitchFamily="34" charset="0"/>
                <a:cs typeface="Open Sans SemiBold" panose="020B0706030804020204" pitchFamily="34" charset="0"/>
              </a:rPr>
              <a:t>Lån til boligkvalitet til borettslaget</a:t>
            </a:r>
          </a:p>
        </p:txBody>
      </p:sp>
      <p:sp>
        <p:nvSpPr>
          <p:cNvPr id="4" name="TekstSylinder 3">
            <a:extLst>
              <a:ext uri="{FF2B5EF4-FFF2-40B4-BE49-F238E27FC236}">
                <a16:creationId xmlns:a16="http://schemas.microsoft.com/office/drawing/2014/main" id="{E477BD64-7030-EE44-FB53-2F8587F492D1}"/>
              </a:ext>
            </a:extLst>
          </p:cNvPr>
          <p:cNvSpPr txBox="1"/>
          <p:nvPr/>
        </p:nvSpPr>
        <p:spPr>
          <a:xfrm>
            <a:off x="623392" y="2204333"/>
            <a:ext cx="6626392" cy="1431161"/>
          </a:xfrm>
          <a:prstGeom prst="rect">
            <a:avLst/>
          </a:prstGeom>
          <a:noFill/>
        </p:spPr>
        <p:txBody>
          <a:bodyPr wrap="square">
            <a:spAutoFit/>
          </a:bodyPr>
          <a:lstStyle/>
          <a:p>
            <a:r>
              <a:rPr lang="nb-NO" sz="2400" b="1" dirty="0">
                <a:latin typeface="Inter brødtekst"/>
                <a:ea typeface="Open Sans" panose="020B0606030504020204" pitchFamily="34" charset="0"/>
                <a:cs typeface="Open Sans" panose="020B0606030504020204" pitchFamily="34" charset="0"/>
              </a:rPr>
              <a:t>Krav utover minstekrava i byggteknisk forskrift</a:t>
            </a:r>
            <a:endParaRPr lang="nb-NO" sz="2000" dirty="0">
              <a:latin typeface="Inter brødtekst"/>
            </a:endParaRPr>
          </a:p>
          <a:p>
            <a:pPr marL="342900" indent="-342900">
              <a:buClr>
                <a:schemeClr val="bg2"/>
              </a:buClr>
              <a:buFont typeface="Arial" panose="020B0604020202020204" pitchFamily="34" charset="0"/>
              <a:buChar char="•"/>
            </a:pPr>
            <a:r>
              <a:rPr lang="nb-NO" sz="2100" dirty="0">
                <a:latin typeface="Inter brødtekst"/>
              </a:rPr>
              <a:t>Oppføring av miljøvennlige boliger</a:t>
            </a:r>
          </a:p>
          <a:p>
            <a:pPr marL="342900" indent="-342900">
              <a:buClr>
                <a:schemeClr val="bg2"/>
              </a:buClr>
              <a:buFont typeface="Arial" panose="020B0604020202020204" pitchFamily="34" charset="0"/>
              <a:buChar char="•"/>
            </a:pPr>
            <a:r>
              <a:rPr lang="nb-NO" sz="2100" dirty="0">
                <a:latin typeface="Inter brødtekst"/>
              </a:rPr>
              <a:t>Oppføring av livsløpsboliger</a:t>
            </a:r>
          </a:p>
          <a:p>
            <a:pPr marL="342900" indent="-342900">
              <a:buClr>
                <a:schemeClr val="bg2"/>
              </a:buClr>
              <a:buFont typeface="Arial" panose="020B0604020202020204" pitchFamily="34" charset="0"/>
              <a:buChar char="•"/>
            </a:pPr>
            <a:r>
              <a:rPr lang="nb-NO" sz="2100" dirty="0">
                <a:latin typeface="Inter brødtekst"/>
              </a:rPr>
              <a:t>Oppgradering av eksisterende boliger</a:t>
            </a:r>
          </a:p>
        </p:txBody>
      </p:sp>
      <p:pic>
        <p:nvPicPr>
          <p:cNvPr id="5" name="Picture 2">
            <a:extLst>
              <a:ext uri="{FF2B5EF4-FFF2-40B4-BE49-F238E27FC236}">
                <a16:creationId xmlns:a16="http://schemas.microsoft.com/office/drawing/2014/main" id="{53902C6F-F5E0-B9C5-8AF7-6B1B70995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4758" y="2204333"/>
            <a:ext cx="3500705" cy="2274125"/>
          </a:xfrm>
          <a:prstGeom prst="rect">
            <a:avLst/>
          </a:prstGeom>
          <a:noFill/>
          <a:extLst>
            <a:ext uri="{909E8E84-426E-40DD-AFC4-6F175D3DCCD1}">
              <a14:hiddenFill xmlns:a14="http://schemas.microsoft.com/office/drawing/2010/main">
                <a:solidFill>
                  <a:srgbClr val="FFFFFF"/>
                </a:solidFill>
              </a14:hiddenFill>
            </a:ext>
          </a:extLst>
        </p:spPr>
      </p:pic>
      <p:sp>
        <p:nvSpPr>
          <p:cNvPr id="7" name="TekstSylinder 6">
            <a:extLst>
              <a:ext uri="{FF2B5EF4-FFF2-40B4-BE49-F238E27FC236}">
                <a16:creationId xmlns:a16="http://schemas.microsoft.com/office/drawing/2014/main" id="{1E463C4E-F5D5-4038-3D36-F3D2CB89912B}"/>
              </a:ext>
            </a:extLst>
          </p:cNvPr>
          <p:cNvSpPr txBox="1"/>
          <p:nvPr/>
        </p:nvSpPr>
        <p:spPr>
          <a:xfrm>
            <a:off x="7724758" y="4552282"/>
            <a:ext cx="2766749" cy="276999"/>
          </a:xfrm>
          <a:prstGeom prst="rect">
            <a:avLst/>
          </a:prstGeom>
          <a:noFill/>
        </p:spPr>
        <p:txBody>
          <a:bodyPr wrap="square" rtlCol="0">
            <a:spAutoFit/>
          </a:bodyPr>
          <a:lstStyle/>
          <a:p>
            <a:r>
              <a:rPr lang="nb-NO" sz="1200" dirty="0">
                <a:latin typeface="Open Sans" panose="020B0606030504020204" pitchFamily="34" charset="0"/>
                <a:ea typeface="Open Sans" panose="020B0606030504020204" pitchFamily="34" charset="0"/>
                <a:cs typeface="Open Sans" panose="020B0606030504020204" pitchFamily="34" charset="0"/>
              </a:rPr>
              <a:t>Miljøvennlige boliger på Finnsnes</a:t>
            </a:r>
          </a:p>
        </p:txBody>
      </p:sp>
    </p:spTree>
    <p:extLst>
      <p:ext uri="{BB962C8B-B14F-4D97-AF65-F5344CB8AC3E}">
        <p14:creationId xmlns:p14="http://schemas.microsoft.com/office/powerpoint/2010/main" val="3035743505"/>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227BF8-8B35-67F8-9C87-B8A8CA8DD1C1}"/>
              </a:ext>
            </a:extLst>
          </p:cNvPr>
          <p:cNvSpPr>
            <a:spLocks noGrp="1"/>
          </p:cNvSpPr>
          <p:nvPr>
            <p:ph type="title"/>
          </p:nvPr>
        </p:nvSpPr>
        <p:spPr/>
        <p:txBody>
          <a:bodyPr/>
          <a:lstStyle/>
          <a:p>
            <a:endParaRPr lang="nb-NO"/>
          </a:p>
        </p:txBody>
      </p:sp>
      <p:pic>
        <p:nvPicPr>
          <p:cNvPr id="4" name="Bilde 3">
            <a:extLst>
              <a:ext uri="{FF2B5EF4-FFF2-40B4-BE49-F238E27FC236}">
                <a16:creationId xmlns:a16="http://schemas.microsoft.com/office/drawing/2014/main" id="{EDAF314C-AC50-4FCB-57EC-802F6A24180C}"/>
              </a:ext>
            </a:extLst>
          </p:cNvPr>
          <p:cNvPicPr>
            <a:picLocks noChangeAspect="1"/>
          </p:cNvPicPr>
          <p:nvPr/>
        </p:nvPicPr>
        <p:blipFill>
          <a:blip r:embed="rId3"/>
          <a:stretch>
            <a:fillRect/>
          </a:stretch>
        </p:blipFill>
        <p:spPr>
          <a:xfrm>
            <a:off x="1925627" y="173200"/>
            <a:ext cx="7436738" cy="5756752"/>
          </a:xfrm>
          <a:prstGeom prst="rect">
            <a:avLst/>
          </a:prstGeom>
        </p:spPr>
      </p:pic>
      <p:sp>
        <p:nvSpPr>
          <p:cNvPr id="5" name="Ellipse 4">
            <a:extLst>
              <a:ext uri="{FF2B5EF4-FFF2-40B4-BE49-F238E27FC236}">
                <a16:creationId xmlns:a16="http://schemas.microsoft.com/office/drawing/2014/main" id="{A6182045-B31C-F55C-C5B8-F3AC28635338}"/>
              </a:ext>
            </a:extLst>
          </p:cNvPr>
          <p:cNvSpPr/>
          <p:nvPr/>
        </p:nvSpPr>
        <p:spPr>
          <a:xfrm>
            <a:off x="5527343" y="4655810"/>
            <a:ext cx="4067033" cy="1677333"/>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68288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85BF7F34-20B8-32EE-541F-83BE0D73351A}"/>
              </a:ext>
            </a:extLst>
          </p:cNvPr>
          <p:cNvSpPr>
            <a:spLocks noGrp="1"/>
          </p:cNvSpPr>
          <p:nvPr>
            <p:ph type="title"/>
          </p:nvPr>
        </p:nvSpPr>
        <p:spPr>
          <a:xfrm>
            <a:off x="165487" y="1987467"/>
            <a:ext cx="6807816" cy="2243137"/>
          </a:xfrm>
        </p:spPr>
        <p:txBody>
          <a:bodyPr/>
          <a:lstStyle/>
          <a:p>
            <a:r>
              <a:rPr lang="nb-NO" dirty="0"/>
              <a:t>Eldreboligprogrammet 2024-2028</a:t>
            </a:r>
            <a:br>
              <a:rPr lang="nb-NO" dirty="0"/>
            </a:br>
            <a:r>
              <a:rPr lang="nb-NO" sz="1800" dirty="0">
                <a:effectLst/>
                <a:latin typeface="Arial" panose="020B0604020202020204" pitchFamily="34" charset="0"/>
                <a:ea typeface="Calibri" panose="020F0502020204030204" pitchFamily="34" charset="0"/>
              </a:rPr>
              <a:t>Meld. St. 24 (2022–2023) Fellesskap og meistring – Bu trygt heime</a:t>
            </a:r>
            <a:endParaRPr lang="nb-NO" dirty="0"/>
          </a:p>
        </p:txBody>
      </p:sp>
    </p:spTree>
    <p:extLst>
      <p:ext uri="{BB962C8B-B14F-4D97-AF65-F5344CB8AC3E}">
        <p14:creationId xmlns:p14="http://schemas.microsoft.com/office/powerpoint/2010/main" val="273241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D95D22E9-BC49-46FE-8E15-27D8AC1B063D}"/>
              </a:ext>
            </a:extLst>
          </p:cNvPr>
          <p:cNvSpPr>
            <a:spLocks noGrp="1"/>
          </p:cNvSpPr>
          <p:nvPr>
            <p:ph type="subTitle" idx="13"/>
          </p:nvPr>
        </p:nvSpPr>
        <p:spPr>
          <a:xfrm>
            <a:off x="5167441" y="930350"/>
            <a:ext cx="5032310" cy="914400"/>
          </a:xfrm>
        </p:spPr>
        <p:txBody>
          <a:bodyPr/>
          <a:lstStyle/>
          <a:p>
            <a:r>
              <a:rPr lang="nb-NO" sz="2800" b="0" dirty="0">
                <a:latin typeface="+mj-lt"/>
                <a:ea typeface="Open Sans SemiBold" panose="020B0706030804020204" pitchFamily="34" charset="0"/>
                <a:cs typeface="Open Sans SemiBold" panose="020B0706030804020204" pitchFamily="34" charset="0"/>
              </a:rPr>
              <a:t>Husbankens rolle</a:t>
            </a:r>
          </a:p>
        </p:txBody>
      </p:sp>
      <p:sp>
        <p:nvSpPr>
          <p:cNvPr id="3" name="Plassholder for innhold 2">
            <a:extLst>
              <a:ext uri="{FF2B5EF4-FFF2-40B4-BE49-F238E27FC236}">
                <a16:creationId xmlns:a16="http://schemas.microsoft.com/office/drawing/2014/main" id="{A25411EB-0512-4BC6-A605-DBD370BC90DB}"/>
              </a:ext>
            </a:extLst>
          </p:cNvPr>
          <p:cNvSpPr>
            <a:spLocks noGrp="1"/>
          </p:cNvSpPr>
          <p:nvPr>
            <p:ph sz="quarter" idx="17"/>
          </p:nvPr>
        </p:nvSpPr>
        <p:spPr>
          <a:xfrm>
            <a:off x="5167441" y="2037256"/>
            <a:ext cx="6695696" cy="3761966"/>
          </a:xfrm>
        </p:spPr>
        <p:txBody>
          <a:bodyPr vert="horz" lIns="0" tIns="60960" rIns="121920" bIns="60960" anchor="t"/>
          <a:lstStyle/>
          <a:p>
            <a:pPr marL="285750" indent="-285750">
              <a:buFont typeface="Arial" panose="020B0604020202020204" pitchFamily="34" charset="0"/>
              <a:buChar char="•"/>
            </a:pPr>
            <a:r>
              <a:rPr lang="nb-NO" sz="1800" dirty="0">
                <a:latin typeface="Inter (Brødtekst)"/>
                <a:ea typeface="Open Sans Light" panose="020B0306030504020204" pitchFamily="34" charset="0"/>
                <a:cs typeface="Open Sans Light" panose="020B0306030504020204" pitchFamily="34" charset="0"/>
              </a:rPr>
              <a:t>Både i Strategien for den sosiale boligpolitikken, Meld.St.13 (2023-2024) Boligmeldinga og i  Husbankens styringsdokumenter er personer med utviklingshemming forankret som prioritert gruppe for startlånet. </a:t>
            </a:r>
          </a:p>
          <a:p>
            <a:endParaRPr lang="nb-NO" sz="1800" dirty="0">
              <a:latin typeface="Inter (Brødtekst)"/>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nb-NO" sz="1800" dirty="0">
                <a:latin typeface="Inter (Brødtekst)"/>
                <a:ea typeface="Open Sans Light" panose="020B0306030504020204" pitchFamily="34" charset="0"/>
                <a:cs typeface="Open Sans Light" panose="020B0306030504020204" pitchFamily="34" charset="0"/>
              </a:rPr>
              <a:t>Personer med nedsatt funksjonsevne skal på lik linje med alle andre velge hvor og hvordan de skal bo. Utviklingshemmedes bosituasjon krever særskilt oppmerksomhet. </a:t>
            </a:r>
          </a:p>
          <a:p>
            <a:pPr marL="285750" indent="-285750">
              <a:buFont typeface="Arial" panose="020B0604020202020204" pitchFamily="34" charset="0"/>
              <a:buChar char="•"/>
            </a:pPr>
            <a:endParaRPr lang="nb-NO" sz="1800" b="1" dirty="0">
              <a:latin typeface="Inter (Brødtekst)"/>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nb-NO" sz="1800" dirty="0">
                <a:latin typeface="Inter (Brødtekst)"/>
                <a:ea typeface="Open Sans Light" panose="020B0306030504020204" pitchFamily="34" charset="0"/>
                <a:cs typeface="Open Sans Light" panose="020B0306030504020204" pitchFamily="34" charset="0"/>
              </a:rPr>
              <a:t>Husbanken skal gjennom sine virkemidler og faglige støtte til kommunene, bidra til at flere utviklingshemmede kan eie sin egen bolig.</a:t>
            </a:r>
          </a:p>
          <a:p>
            <a:endParaRPr lang="nb-NO" sz="16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nb-NO" sz="1867" dirty="0">
              <a:latin typeface="Open Sans Light" panose="020B0306030504020204" pitchFamily="34" charset="0"/>
              <a:ea typeface="Open Sans Light" panose="020B0306030504020204" pitchFamily="34" charset="0"/>
              <a:cs typeface="Open Sans Light" panose="020B0306030504020204" pitchFamily="34" charset="0"/>
            </a:endParaRPr>
          </a:p>
          <a:p>
            <a:endParaRPr lang="nb-NO" sz="1867" dirty="0">
              <a:latin typeface="Open Sans Light" panose="020B0306030504020204" pitchFamily="34" charset="0"/>
              <a:ea typeface="Open Sans Light" panose="020B0306030504020204" pitchFamily="34" charset="0"/>
              <a:cs typeface="Open Sans Light" panose="020B0306030504020204" pitchFamily="34" charset="0"/>
            </a:endParaRPr>
          </a:p>
          <a:p>
            <a:endParaRPr lang="nb-NO" sz="3733" dirty="0">
              <a:latin typeface="Open Sans" panose="020B0606030504020204" pitchFamily="34" charset="0"/>
              <a:ea typeface="Open Sans" panose="020B0606030504020204" pitchFamily="34" charset="0"/>
              <a:cs typeface="Open Sans" panose="020B0606030504020204" pitchFamily="34" charset="0"/>
            </a:endParaRPr>
          </a:p>
          <a:p>
            <a:endParaRPr lang="nb-NO" dirty="0"/>
          </a:p>
        </p:txBody>
      </p:sp>
      <p:pic>
        <p:nvPicPr>
          <p:cNvPr id="6" name="Bilde 5">
            <a:extLst>
              <a:ext uri="{FF2B5EF4-FFF2-40B4-BE49-F238E27FC236}">
                <a16:creationId xmlns:a16="http://schemas.microsoft.com/office/drawing/2014/main" id="{0BB203FC-15BB-312E-ABE5-6787BF729E58}"/>
              </a:ext>
            </a:extLst>
          </p:cNvPr>
          <p:cNvPicPr>
            <a:picLocks noChangeAspect="1"/>
          </p:cNvPicPr>
          <p:nvPr/>
        </p:nvPicPr>
        <p:blipFill>
          <a:blip r:embed="rId4"/>
          <a:stretch>
            <a:fillRect/>
          </a:stretch>
        </p:blipFill>
        <p:spPr>
          <a:xfrm>
            <a:off x="0" y="0"/>
            <a:ext cx="5063067" cy="6858000"/>
          </a:xfrm>
          <a:prstGeom prst="rect">
            <a:avLst/>
          </a:prstGeom>
        </p:spPr>
      </p:pic>
    </p:spTree>
    <p:custDataLst>
      <p:tags r:id="rId1"/>
    </p:custDataLst>
    <p:extLst>
      <p:ext uri="{BB962C8B-B14F-4D97-AF65-F5344CB8AC3E}">
        <p14:creationId xmlns:p14="http://schemas.microsoft.com/office/powerpoint/2010/main" val="1235083656"/>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7A829F-0844-D757-60E5-6149E8DBCF3A}"/>
              </a:ext>
            </a:extLst>
          </p:cNvPr>
          <p:cNvSpPr>
            <a:spLocks noGrp="1"/>
          </p:cNvSpPr>
          <p:nvPr>
            <p:ph type="title"/>
          </p:nvPr>
        </p:nvSpPr>
        <p:spPr>
          <a:xfrm>
            <a:off x="468849" y="732550"/>
            <a:ext cx="11120078" cy="864394"/>
          </a:xfrm>
        </p:spPr>
        <p:txBody>
          <a:bodyPr/>
          <a:lstStyle/>
          <a:p>
            <a:r>
              <a:rPr lang="nb-NO" sz="3200" b="1" dirty="0"/>
              <a:t>Bo trygt hjemme reformen</a:t>
            </a:r>
            <a:endParaRPr lang="nb-NO" sz="3000" b="1" dirty="0"/>
          </a:p>
        </p:txBody>
      </p:sp>
      <p:sp>
        <p:nvSpPr>
          <p:cNvPr id="3" name="Plassholder for innhold 2">
            <a:extLst>
              <a:ext uri="{FF2B5EF4-FFF2-40B4-BE49-F238E27FC236}">
                <a16:creationId xmlns:a16="http://schemas.microsoft.com/office/drawing/2014/main" id="{0406A88B-005E-607F-BA22-782A7367B224}"/>
              </a:ext>
            </a:extLst>
          </p:cNvPr>
          <p:cNvSpPr>
            <a:spLocks noGrp="1"/>
          </p:cNvSpPr>
          <p:nvPr>
            <p:ph idx="1"/>
          </p:nvPr>
        </p:nvSpPr>
        <p:spPr>
          <a:xfrm>
            <a:off x="535959" y="1731168"/>
            <a:ext cx="10713678" cy="4183071"/>
          </a:xfrm>
        </p:spPr>
        <p:txBody>
          <a:bodyPr>
            <a:normAutofit fontScale="85000" lnSpcReduction="20000"/>
          </a:bodyPr>
          <a:lstStyle/>
          <a:p>
            <a:pPr marL="0" indent="0">
              <a:buNone/>
            </a:pPr>
            <a:r>
              <a:rPr lang="nb-NO" sz="2100" dirty="0"/>
              <a:t>Arbeidet skal bidra til aldersvennlige samfunn, mer helhet i eldrepolitikken og bedre helsehjelp til eldre i Norge.</a:t>
            </a:r>
            <a:endParaRPr lang="nb-NO" sz="2100" b="1" dirty="0"/>
          </a:p>
          <a:p>
            <a:r>
              <a:rPr lang="nb-NO" sz="2100" b="1" dirty="0"/>
              <a:t>Tre sentrale verdier som er en rød tråd gjennom meldingen:</a:t>
            </a:r>
          </a:p>
          <a:p>
            <a:pPr marL="285750" indent="-285750">
              <a:buFont typeface="Arial" panose="020B0604020202020204" pitchFamily="34" charset="0"/>
              <a:buChar char="•"/>
            </a:pPr>
            <a:r>
              <a:rPr lang="nb-NO" sz="2100" dirty="0"/>
              <a:t>Å motvirke sosiale forskjeller gjennom gode fellesskapsløsninger </a:t>
            </a:r>
          </a:p>
          <a:p>
            <a:pPr marL="285750" indent="-285750">
              <a:buFont typeface="Arial" panose="020B0604020202020204" pitchFamily="34" charset="0"/>
              <a:buChar char="•"/>
            </a:pPr>
            <a:r>
              <a:rPr lang="nb-NO" sz="2100" dirty="0"/>
              <a:t>Mer åpenhet om aldring</a:t>
            </a:r>
          </a:p>
          <a:p>
            <a:pPr marL="285750" indent="-285750">
              <a:buFont typeface="Arial" panose="020B0604020202020204" pitchFamily="34" charset="0"/>
              <a:buChar char="•"/>
            </a:pPr>
            <a:r>
              <a:rPr lang="nb-NO" sz="2100" dirty="0"/>
              <a:t>Trygghet og tilhørighet for alle </a:t>
            </a:r>
            <a:endParaRPr lang="nb-NO" sz="2100" b="1" dirty="0"/>
          </a:p>
          <a:p>
            <a:pPr marL="0" indent="0">
              <a:buNone/>
            </a:pPr>
            <a:endParaRPr lang="nb-NO" sz="2100" b="1" dirty="0"/>
          </a:p>
          <a:p>
            <a:pPr marL="0" indent="0">
              <a:buNone/>
            </a:pPr>
            <a:r>
              <a:rPr lang="nb-NO" sz="2100" b="1" dirty="0"/>
              <a:t>Overordnede mål:</a:t>
            </a:r>
          </a:p>
          <a:p>
            <a:pPr marL="285750" indent="-285750">
              <a:buFont typeface="Arial" panose="020B0604020202020204" pitchFamily="34" charset="0"/>
              <a:buChar char="•"/>
            </a:pPr>
            <a:r>
              <a:rPr lang="nb-NO" sz="2100" dirty="0"/>
              <a:t>Bidra til at eldre kan bo trygt hjemme og at behovet for helse- og omsorgstjenester blir utsatt gjennom bedre planlegging, styrket forebygging og mer målrettede tjenester. </a:t>
            </a:r>
          </a:p>
          <a:p>
            <a:pPr marL="285750" indent="-285750">
              <a:buFont typeface="Arial" panose="020B0604020202020204" pitchFamily="34" charset="0"/>
              <a:buChar char="•"/>
            </a:pPr>
            <a:r>
              <a:rPr lang="nb-NO" sz="2100" dirty="0"/>
              <a:t>Sikre bedre bruk av personell og de samlede ressursene, og gjennom dette bidra til at alle som trenger det får tilgang på gode og trygge tjenester.</a:t>
            </a:r>
          </a:p>
          <a:p>
            <a:endParaRPr lang="nb-NO" dirty="0"/>
          </a:p>
        </p:txBody>
      </p:sp>
    </p:spTree>
    <p:extLst>
      <p:ext uri="{BB962C8B-B14F-4D97-AF65-F5344CB8AC3E}">
        <p14:creationId xmlns:p14="http://schemas.microsoft.com/office/powerpoint/2010/main" val="3247655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dertittel 1">
            <a:extLst>
              <a:ext uri="{FF2B5EF4-FFF2-40B4-BE49-F238E27FC236}">
                <a16:creationId xmlns:a16="http://schemas.microsoft.com/office/drawing/2014/main" id="{B7243C51-E123-232F-2D27-0ECD9F39C2B2}"/>
              </a:ext>
            </a:extLst>
          </p:cNvPr>
          <p:cNvSpPr txBox="1">
            <a:spLocks/>
          </p:cNvSpPr>
          <p:nvPr/>
        </p:nvSpPr>
        <p:spPr>
          <a:xfrm>
            <a:off x="450018" y="0"/>
            <a:ext cx="11617291" cy="914401"/>
          </a:xfrm>
          <a:prstGeom prst="rect">
            <a:avLst/>
          </a:prstGeom>
          <a:noFill/>
          <a:ln>
            <a:noFill/>
          </a:ln>
          <a:effectLst/>
        </p:spPr>
        <p:txBody>
          <a:bodyPr lIns="0" tIns="48000" rIns="96000" anchor="b" anchorCtr="0"/>
          <a:lstStyle>
            <a:lvl1pPr marL="0" marR="0" indent="0" algn="l" defTabSz="914400" rtl="0" eaLnBrk="1" fontAlgn="auto" latinLnBrk="0" hangingPunct="1">
              <a:lnSpc>
                <a:spcPts val="3600"/>
              </a:lnSpc>
              <a:spcBef>
                <a:spcPct val="20000"/>
              </a:spcBef>
              <a:spcAft>
                <a:spcPts val="0"/>
              </a:spcAft>
              <a:buClrTx/>
              <a:buSzTx/>
              <a:buFont typeface="Arial" pitchFamily="34" charset="0"/>
              <a:buNone/>
              <a:tabLst/>
              <a:defRPr kumimoji="0" lang="nb-NO" sz="3600" b="1" i="0" kern="1200" baseline="0" dirty="0" smtClean="0">
                <a:solidFill>
                  <a:schemeClr val="tx1"/>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endParaRPr kumimoji="0" lang="nb-NO" sz="48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endParaRPr kumimoji="0" lang="nb-NO" sz="48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br>
              <a:rPr kumimoji="0" lang="nb-NO" sz="4267" b="1" i="0" u="none" strike="noStrike" kern="1200" cap="none" spc="0" normalizeH="0" baseline="0" noProof="0" dirty="0">
                <a:ln>
                  <a:noFill/>
                </a:ln>
                <a:solidFill>
                  <a:srgbClr val="2B4554"/>
                </a:solidFill>
                <a:effectLst/>
                <a:uLnTx/>
                <a:uFillTx/>
                <a:latin typeface="Arial"/>
                <a:ea typeface="+mn-ea"/>
                <a:cs typeface="Arial"/>
              </a:rPr>
            </a:br>
            <a:r>
              <a:rPr kumimoji="0" lang="nb-NO" sz="2800" b="1"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rPr>
              <a:t>Reformen sine innsatsområder</a:t>
            </a:r>
            <a:endParaRPr kumimoji="0" lang="nb-NO" sz="4267" b="1"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endParaRPr>
          </a:p>
        </p:txBody>
      </p:sp>
      <p:sp>
        <p:nvSpPr>
          <p:cNvPr id="4" name="Plassholder for innhold 2">
            <a:extLst>
              <a:ext uri="{FF2B5EF4-FFF2-40B4-BE49-F238E27FC236}">
                <a16:creationId xmlns:a16="http://schemas.microsoft.com/office/drawing/2014/main" id="{FD50A2E7-1043-EF8A-A788-5E0606A777E8}"/>
              </a:ext>
            </a:extLst>
          </p:cNvPr>
          <p:cNvSpPr txBox="1">
            <a:spLocks/>
          </p:cNvSpPr>
          <p:nvPr/>
        </p:nvSpPr>
        <p:spPr>
          <a:xfrm>
            <a:off x="6418245" y="4101075"/>
            <a:ext cx="4910337" cy="1729160"/>
          </a:xfrm>
          <a:prstGeom prst="rect">
            <a:avLst/>
          </a:prstGeom>
        </p:spPr>
        <p:txBody>
          <a:bodyPr vert="horz" lIns="0" tIns="60960" rIns="121920" bIns="60960" anchor="t"/>
          <a:lstStyle>
            <a:lvl1pPr marL="0" indent="0" algn="l" defTabSz="914400" rtl="0" eaLnBrk="1" latinLnBrk="0" hangingPunct="1">
              <a:spcBef>
                <a:spcPct val="20000"/>
              </a:spcBef>
              <a:buClr>
                <a:schemeClr val="bg2"/>
              </a:buClr>
              <a:buFont typeface="Arial"/>
              <a:buNone/>
              <a:defRPr sz="2500" kern="1200">
                <a:solidFill>
                  <a:schemeClr val="tx1"/>
                </a:solidFill>
                <a:latin typeface="Arial"/>
                <a:ea typeface="+mn-ea"/>
                <a:cs typeface="Arial"/>
              </a:defRPr>
            </a:lvl1pPr>
            <a:lvl2pPr marL="496888" indent="-222250" algn="l" defTabSz="914400" rtl="0" eaLnBrk="1" latinLnBrk="0" hangingPunct="1">
              <a:spcBef>
                <a:spcPct val="20000"/>
              </a:spcBef>
              <a:buClr>
                <a:schemeClr val="bg2"/>
              </a:buClr>
              <a:buFont typeface="Arial"/>
              <a:buChar char="•"/>
              <a:defRPr sz="2000" kern="1200">
                <a:solidFill>
                  <a:schemeClr val="tx1"/>
                </a:solidFill>
                <a:latin typeface="Arial"/>
                <a:ea typeface="+mn-ea"/>
                <a:cs typeface="Arial"/>
              </a:defRPr>
            </a:lvl2pPr>
            <a:lvl3pPr marL="985838" indent="-228600" algn="l" defTabSz="914400" rtl="0" eaLnBrk="1" latinLnBrk="0" hangingPunct="1">
              <a:spcBef>
                <a:spcPct val="20000"/>
              </a:spcBef>
              <a:buClr>
                <a:schemeClr val="bg2"/>
              </a:buClr>
              <a:buFont typeface="Arial"/>
              <a:buChar char="•"/>
              <a:defRPr sz="2000" kern="1200">
                <a:solidFill>
                  <a:schemeClr val="tx1"/>
                </a:solidFill>
                <a:latin typeface="Arial"/>
                <a:ea typeface="+mn-ea"/>
                <a:cs typeface="Arial"/>
              </a:defRPr>
            </a:lvl3pPr>
            <a:lvl4pPr marL="1600200" indent="-228600" algn="l" defTabSz="914400" rtl="0" eaLnBrk="1" latinLnBrk="0" hangingPunct="1">
              <a:spcBef>
                <a:spcPct val="20000"/>
              </a:spcBef>
              <a:buClr>
                <a:schemeClr val="bg2"/>
              </a:buClr>
              <a:buFont typeface="Arial"/>
              <a:buChar char="•"/>
              <a:defRPr sz="2000" kern="1200">
                <a:solidFill>
                  <a:schemeClr val="tx1"/>
                </a:solidFill>
                <a:latin typeface="Arial"/>
                <a:ea typeface="+mn-ea"/>
                <a:cs typeface="Arial"/>
              </a:defRPr>
            </a:lvl4pPr>
            <a:lvl5pPr marL="2057400" indent="-228600" algn="l" defTabSz="914400" rtl="0" eaLnBrk="1" latinLnBrk="0" hangingPunct="1">
              <a:spcBef>
                <a:spcPct val="20000"/>
              </a:spcBef>
              <a:buClr>
                <a:schemeClr val="bg2"/>
              </a:buClr>
              <a:buFont typeface="Arial"/>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b-NO" sz="1600" b="0" i="0" u="none" strike="noStrike" kern="1200" cap="none" spc="0" normalizeH="0" baseline="0" noProof="0" dirty="0">
              <a:ln>
                <a:noFill/>
              </a:ln>
              <a:solidFill>
                <a:srgbClr val="2B455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b-NO" sz="1867" b="0" i="0" u="none" strike="noStrike" kern="1200" cap="none" spc="0" normalizeH="0" baseline="0" noProof="0" dirty="0">
              <a:ln>
                <a:noFill/>
              </a:ln>
              <a:solidFill>
                <a:srgbClr val="2B4554"/>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b-NO" sz="1467" b="0" i="0" u="none" strike="noStrike" kern="1200" cap="none" spc="0" normalizeH="0" baseline="0" noProof="0" dirty="0">
              <a:ln>
                <a:noFill/>
              </a:ln>
              <a:solidFill>
                <a:srgbClr val="2B455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b-NO" sz="1600" b="0" i="0" u="none" strike="noStrike" kern="1200" cap="none" spc="0" normalizeH="0" baseline="0" noProof="0" dirty="0">
              <a:ln>
                <a:noFill/>
              </a:ln>
              <a:solidFill>
                <a:srgbClr val="000000"/>
              </a:solidFill>
              <a:effectLst/>
              <a:uLnTx/>
              <a:uFillTx/>
              <a:latin typeface="Arial"/>
              <a:ea typeface="+mn-ea"/>
              <a:cs typeface="Arial"/>
            </a:endParaRPr>
          </a:p>
          <a:p>
            <a:pPr marL="228594" marR="0" lvl="0" indent="-228594" algn="l" defTabSz="914400" rtl="0" eaLnBrk="1" fontAlgn="auto" latinLnBrk="0" hangingPunct="1">
              <a:lnSpc>
                <a:spcPct val="100000"/>
              </a:lnSpc>
              <a:spcBef>
                <a:spcPct val="20000"/>
              </a:spcBef>
              <a:spcAft>
                <a:spcPts val="0"/>
              </a:spcAft>
              <a:buClr>
                <a:srgbClr val="F0F7EA"/>
              </a:buClr>
              <a:buSzTx/>
              <a:buFont typeface="Arial" panose="020B0604020202020204" pitchFamily="34" charset="0"/>
              <a:buChar char="•"/>
              <a:tabLst/>
              <a:defRPr/>
            </a:pPr>
            <a:endParaRPr kumimoji="0" lang="nb-NO" sz="1600" b="0" i="0" u="none" strike="noStrike" kern="1200" cap="none" spc="0" normalizeH="0" baseline="0" noProof="0" dirty="0">
              <a:ln>
                <a:noFill/>
              </a:ln>
              <a:solidFill>
                <a:srgbClr val="000000"/>
              </a:solidFill>
              <a:effectLst/>
              <a:uLnTx/>
              <a:uFillTx/>
              <a:latin typeface="Arial"/>
              <a:ea typeface="+mn-ea"/>
              <a:cs typeface="Arial"/>
            </a:endParaRPr>
          </a:p>
        </p:txBody>
      </p:sp>
      <p:sp>
        <p:nvSpPr>
          <p:cNvPr id="5" name="Rektangel: avrundede hjørner 4">
            <a:extLst>
              <a:ext uri="{FF2B5EF4-FFF2-40B4-BE49-F238E27FC236}">
                <a16:creationId xmlns:a16="http://schemas.microsoft.com/office/drawing/2014/main" id="{3302C5B9-6422-8B9A-2823-0F2D2C50A659}"/>
              </a:ext>
            </a:extLst>
          </p:cNvPr>
          <p:cNvSpPr/>
          <p:nvPr/>
        </p:nvSpPr>
        <p:spPr>
          <a:xfrm>
            <a:off x="335360" y="1316765"/>
            <a:ext cx="5184576" cy="2400000"/>
          </a:xfrm>
          <a:prstGeom prst="roundRect">
            <a:avLst/>
          </a:prstGeom>
          <a:solidFill>
            <a:srgbClr val="F6F5F3"/>
          </a:solidFill>
          <a:ln w="6350">
            <a:solidFill>
              <a:srgbClr val="E5E5E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67" b="0"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rPr>
              <a:t>1. Levende lokalsamfunn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67" b="0" i="0" u="none" strike="noStrike" kern="1200" cap="none" spc="0" normalizeH="0" baseline="0" noProof="0" dirty="0">
              <a:ln>
                <a:noFill/>
              </a:ln>
              <a:solidFill>
                <a:srgbClr val="2B4554"/>
              </a:solidFill>
              <a:effectLst/>
              <a:uLnTx/>
              <a:uFillTx/>
              <a:latin typeface="Inter"/>
              <a:ea typeface="Open Sans SemiBold" panose="020B0706030804020204" pitchFamily="34" charset="0"/>
              <a:cs typeface="Open Sans SemiBold" panose="020B0706030804020204" pitchFamily="34" charset="0"/>
            </a:endParaRPr>
          </a:p>
          <a:p>
            <a:pPr marL="285750" marR="0" lvl="0" indent="-285750" algn="l" defTabSz="914400" rtl="0" eaLnBrk="1" fontAlgn="auto" latinLnBrk="0" hangingPunct="1">
              <a:lnSpc>
                <a:spcPct val="100000"/>
              </a:lnSpc>
              <a:spcBef>
                <a:spcPts val="0"/>
              </a:spcBef>
              <a:spcAft>
                <a:spcPts val="0"/>
              </a:spcAft>
              <a:buClr>
                <a:srgbClr val="2C4656"/>
              </a:buClr>
              <a:buSzTx/>
              <a:buFont typeface="Arial" panose="020B0604020202020204" pitchFamily="34" charset="0"/>
              <a:buChar char="•"/>
              <a:tabLst/>
              <a:defRPr/>
            </a:pPr>
            <a:r>
              <a:rPr kumimoji="0" lang="nb-NO" sz="1600" b="0" i="0" u="none" strike="noStrike" kern="1200" cap="none" spc="0" normalizeH="0" baseline="0" noProof="0" dirty="0">
                <a:ln>
                  <a:noFill/>
                </a:ln>
                <a:solidFill>
                  <a:srgbClr val="2B4554"/>
                </a:solidFill>
                <a:effectLst/>
                <a:uLnTx/>
                <a:uFillTx/>
                <a:latin typeface="Inter"/>
                <a:ea typeface="Open Sans" panose="020B0606030504020204" pitchFamily="34" charset="0"/>
                <a:cs typeface="Open Sans" panose="020B0606030504020204" pitchFamily="34" charset="0"/>
              </a:rPr>
              <a:t>Inkluderende nærmiljø og aktive eldre</a:t>
            </a:r>
          </a:p>
          <a:p>
            <a:pPr marL="285750" marR="0" lvl="0" indent="-285750" algn="l" defTabSz="914400" rtl="0" eaLnBrk="1" fontAlgn="auto" latinLnBrk="0" hangingPunct="1">
              <a:lnSpc>
                <a:spcPct val="100000"/>
              </a:lnSpc>
              <a:spcBef>
                <a:spcPts val="0"/>
              </a:spcBef>
              <a:spcAft>
                <a:spcPts val="0"/>
              </a:spcAft>
              <a:buClr>
                <a:srgbClr val="2C4656"/>
              </a:buClr>
              <a:buSzTx/>
              <a:buFont typeface="Arial" panose="020B0604020202020204" pitchFamily="34" charset="0"/>
              <a:buChar char="•"/>
              <a:tabLst/>
              <a:defRPr/>
            </a:pPr>
            <a:r>
              <a:rPr kumimoji="0" lang="nb-NO" sz="1600" b="0" i="0" u="none" strike="noStrike" kern="1200" cap="none" spc="0" normalizeH="0" baseline="0" noProof="0" dirty="0">
                <a:ln>
                  <a:noFill/>
                </a:ln>
                <a:solidFill>
                  <a:srgbClr val="2B4554"/>
                </a:solidFill>
                <a:effectLst/>
                <a:uLnTx/>
                <a:uFillTx/>
                <a:latin typeface="Inter"/>
                <a:ea typeface="Open Sans" panose="020B0606030504020204" pitchFamily="34" charset="0"/>
                <a:cs typeface="Open Sans" panose="020B0606030504020204" pitchFamily="34" charset="0"/>
              </a:rPr>
              <a:t>Deltakelse og samskaping</a:t>
            </a:r>
          </a:p>
          <a:p>
            <a:pPr marL="285750" marR="0" lvl="0" indent="-285750" algn="l" defTabSz="914400" rtl="0" eaLnBrk="1" fontAlgn="auto" latinLnBrk="0" hangingPunct="1">
              <a:lnSpc>
                <a:spcPct val="100000"/>
              </a:lnSpc>
              <a:spcBef>
                <a:spcPts val="0"/>
              </a:spcBef>
              <a:spcAft>
                <a:spcPts val="0"/>
              </a:spcAft>
              <a:buClr>
                <a:srgbClr val="2C4656"/>
              </a:buClr>
              <a:buSzTx/>
              <a:buFont typeface="Arial" panose="020B0604020202020204" pitchFamily="34" charset="0"/>
              <a:buChar char="•"/>
              <a:tabLst/>
              <a:defRPr/>
            </a:pPr>
            <a:r>
              <a:rPr kumimoji="0" lang="nb-NO" sz="1600" b="0" i="0" u="none" strike="noStrike" kern="1200" cap="none" spc="0" normalizeH="0" baseline="0" noProof="0" dirty="0">
                <a:ln>
                  <a:noFill/>
                </a:ln>
                <a:solidFill>
                  <a:srgbClr val="2B4554"/>
                </a:solidFill>
                <a:effectLst/>
                <a:uLnTx/>
                <a:uFillTx/>
                <a:latin typeface="Inter"/>
                <a:ea typeface="Open Sans" panose="020B0606030504020204" pitchFamily="34" charset="0"/>
                <a:cs typeface="Open Sans" panose="020B0606030504020204" pitchFamily="34" charset="0"/>
              </a:rPr>
              <a:t>Planlegging for en bedre alderdom</a:t>
            </a:r>
          </a:p>
        </p:txBody>
      </p:sp>
      <p:sp>
        <p:nvSpPr>
          <p:cNvPr id="8" name="Rektangel: avrundede hjørner 7">
            <a:extLst>
              <a:ext uri="{FF2B5EF4-FFF2-40B4-BE49-F238E27FC236}">
                <a16:creationId xmlns:a16="http://schemas.microsoft.com/office/drawing/2014/main" id="{70FE0DF5-9728-DDD5-84A9-5A6FB863DD1E}"/>
              </a:ext>
            </a:extLst>
          </p:cNvPr>
          <p:cNvSpPr/>
          <p:nvPr/>
        </p:nvSpPr>
        <p:spPr>
          <a:xfrm>
            <a:off x="335360" y="4101075"/>
            <a:ext cx="5184576" cy="2400000"/>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67" b="0"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rPr>
              <a:t>2. Boligtilpasning og –planlegging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67" b="0" i="0" u="none" strike="noStrike" kern="1200" cap="none" spc="0" normalizeH="0" baseline="0" noProof="0" dirty="0">
              <a:ln>
                <a:noFill/>
              </a:ln>
              <a:solidFill>
                <a:srgbClr val="2B4554"/>
              </a:solidFill>
              <a:effectLst/>
              <a:uLnTx/>
              <a:uFillTx/>
              <a:latin typeface="Inter"/>
              <a:ea typeface="Open Sans SemiBold" panose="020B0706030804020204" pitchFamily="34" charset="0"/>
              <a:cs typeface="Open Sans SemiBold" panose="020B0706030804020204" pitchFamily="34" charset="0"/>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srgbClr val="2B4554"/>
                </a:solidFill>
                <a:effectLst/>
                <a:uLnTx/>
                <a:uFillTx/>
                <a:latin typeface="Inter"/>
                <a:ea typeface="Open Sans" panose="020B0606030504020204" pitchFamily="34" charset="0"/>
                <a:cs typeface="Open Sans" panose="020B0606030504020204" pitchFamily="34" charset="0"/>
              </a:rPr>
              <a:t>Veiledning og planlegging</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srgbClr val="2B4554"/>
                </a:solidFill>
                <a:effectLst/>
                <a:uLnTx/>
                <a:uFillTx/>
                <a:latin typeface="Inter"/>
                <a:ea typeface="Open Sans" panose="020B0606030504020204" pitchFamily="34" charset="0"/>
                <a:cs typeface="Open Sans" panose="020B0606030504020204" pitchFamily="34" charset="0"/>
              </a:rPr>
              <a:t>Planlegging av egen bosituasjon</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srgbClr val="2B4554"/>
                </a:solidFill>
                <a:effectLst/>
                <a:uLnTx/>
                <a:uFillTx/>
                <a:latin typeface="Inter"/>
                <a:ea typeface="Open Sans" panose="020B0606030504020204" pitchFamily="34" charset="0"/>
                <a:cs typeface="Open Sans" panose="020B0606030504020204" pitchFamily="34" charset="0"/>
              </a:rPr>
              <a:t>Flere sosiale boformer</a:t>
            </a:r>
          </a:p>
        </p:txBody>
      </p:sp>
      <p:sp>
        <p:nvSpPr>
          <p:cNvPr id="11" name="Rektangel: avrundede hjørner 10">
            <a:extLst>
              <a:ext uri="{FF2B5EF4-FFF2-40B4-BE49-F238E27FC236}">
                <a16:creationId xmlns:a16="http://schemas.microsoft.com/office/drawing/2014/main" id="{4A5BB154-ED10-39B6-376F-D2595B6D1D79}"/>
              </a:ext>
            </a:extLst>
          </p:cNvPr>
          <p:cNvSpPr/>
          <p:nvPr/>
        </p:nvSpPr>
        <p:spPr>
          <a:xfrm>
            <a:off x="5999989" y="1316765"/>
            <a:ext cx="5184576" cy="2400000"/>
          </a:xfrm>
          <a:prstGeom prst="roundRect">
            <a:avLst/>
          </a:prstGeom>
          <a:solidFill>
            <a:srgbClr val="F6F5F3"/>
          </a:solidFill>
          <a:ln w="6350">
            <a:solidFill>
              <a:srgbClr val="E5E5E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67" b="0"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rPr>
              <a:t>3. Kompetente og myndiggjorte medarbeidere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67" b="0" i="0" u="none" strike="noStrike" kern="1200" cap="none" spc="0" normalizeH="0" baseline="0" noProof="0" dirty="0">
              <a:ln>
                <a:noFill/>
              </a:ln>
              <a:solidFill>
                <a:srgbClr val="2B4554"/>
              </a:solidFill>
              <a:effectLst/>
              <a:uLnTx/>
              <a:uFillTx/>
              <a:latin typeface="Inter"/>
              <a:ea typeface="Open Sans SemiBold" panose="020B0706030804020204" pitchFamily="34" charset="0"/>
              <a:cs typeface="Open Sans SemiBold" panose="020B0706030804020204" pitchFamily="34" charset="0"/>
            </a:endParaRPr>
          </a:p>
          <a:p>
            <a:pPr marL="380990" marR="0" lvl="0" indent="-380990" algn="l" defTabSz="914400" rtl="0" eaLnBrk="1" fontAlgn="auto" latinLnBrk="0" hangingPunct="1">
              <a:lnSpc>
                <a:spcPct val="100000"/>
              </a:lnSpc>
              <a:spcBef>
                <a:spcPts val="0"/>
              </a:spcBef>
              <a:spcAft>
                <a:spcPts val="0"/>
              </a:spcAft>
              <a:buClr>
                <a:srgbClr val="2C4656"/>
              </a:buClr>
              <a:buSzTx/>
              <a:buFont typeface="Arial" panose="020B0604020202020204" pitchFamily="34" charset="0"/>
              <a:buChar char="•"/>
              <a:tabLst/>
              <a:defRPr/>
            </a:pPr>
            <a:r>
              <a:rPr kumimoji="0" lang="nb-NO" sz="1600" b="0" i="0" u="none" strike="noStrike" kern="1200" cap="none" spc="0" normalizeH="0" baseline="0" noProof="0" dirty="0">
                <a:ln>
                  <a:noFill/>
                </a:ln>
                <a:solidFill>
                  <a:srgbClr val="2B4554"/>
                </a:solidFill>
                <a:effectLst/>
                <a:uLnTx/>
                <a:uFillTx/>
                <a:latin typeface="Inter"/>
                <a:ea typeface="Open Sans" panose="020B0606030504020204" pitchFamily="34" charset="0"/>
                <a:cs typeface="Open Sans" panose="020B0606030504020204" pitchFamily="34" charset="0"/>
              </a:rPr>
              <a:t>Tillit</a:t>
            </a:r>
          </a:p>
          <a:p>
            <a:pPr marL="380990" marR="0" lvl="0" indent="-380990" algn="l" defTabSz="914400" rtl="0" eaLnBrk="1" fontAlgn="auto" latinLnBrk="0" hangingPunct="1">
              <a:lnSpc>
                <a:spcPct val="100000"/>
              </a:lnSpc>
              <a:spcBef>
                <a:spcPts val="0"/>
              </a:spcBef>
              <a:spcAft>
                <a:spcPts val="0"/>
              </a:spcAft>
              <a:buClr>
                <a:srgbClr val="2C4656"/>
              </a:buClr>
              <a:buSzTx/>
              <a:buFont typeface="Arial" panose="020B0604020202020204" pitchFamily="34" charset="0"/>
              <a:buChar char="•"/>
              <a:tabLst/>
              <a:defRPr/>
            </a:pPr>
            <a:r>
              <a:rPr kumimoji="0" lang="nb-NO" sz="1600" b="0" i="0" u="none" strike="noStrike" kern="1200" cap="none" spc="0" normalizeH="0" baseline="0" noProof="0" dirty="0">
                <a:ln>
                  <a:noFill/>
                </a:ln>
                <a:solidFill>
                  <a:srgbClr val="2B4554"/>
                </a:solidFill>
                <a:effectLst/>
                <a:uLnTx/>
                <a:uFillTx/>
                <a:latin typeface="Inter"/>
                <a:ea typeface="Open Sans" panose="020B0606030504020204" pitchFamily="34" charset="0"/>
                <a:cs typeface="Open Sans" panose="020B0606030504020204" pitchFamily="34" charset="0"/>
              </a:rPr>
              <a:t>Kompetanse</a:t>
            </a:r>
          </a:p>
          <a:p>
            <a:pPr marL="380990" marR="0" lvl="0" indent="-380990" algn="l" defTabSz="914400" rtl="0" eaLnBrk="1" fontAlgn="auto" latinLnBrk="0" hangingPunct="1">
              <a:lnSpc>
                <a:spcPct val="100000"/>
              </a:lnSpc>
              <a:spcBef>
                <a:spcPts val="0"/>
              </a:spcBef>
              <a:spcAft>
                <a:spcPts val="0"/>
              </a:spcAft>
              <a:buClr>
                <a:srgbClr val="2C4656"/>
              </a:buClr>
              <a:buSzTx/>
              <a:buFont typeface="Arial" panose="020B0604020202020204" pitchFamily="34" charset="0"/>
              <a:buChar char="•"/>
              <a:tabLst/>
              <a:defRPr/>
            </a:pPr>
            <a:r>
              <a:rPr kumimoji="0" lang="nb-NO" sz="1600" b="0" i="0" u="none" strike="noStrike" kern="1200" cap="none" spc="0" normalizeH="0" baseline="0" noProof="0" dirty="0">
                <a:ln>
                  <a:noFill/>
                </a:ln>
                <a:solidFill>
                  <a:srgbClr val="2B4554"/>
                </a:solidFill>
                <a:effectLst/>
                <a:uLnTx/>
                <a:uFillTx/>
                <a:latin typeface="Inter"/>
                <a:ea typeface="Open Sans" panose="020B0606030504020204" pitchFamily="34" charset="0"/>
                <a:cs typeface="Open Sans" panose="020B0606030504020204" pitchFamily="34" charset="0"/>
              </a:rPr>
              <a:t>Omstilling og organisering</a:t>
            </a:r>
          </a:p>
          <a:p>
            <a:pPr marL="380990" marR="0" lvl="0" indent="-380990" algn="l" defTabSz="914400" rtl="0" eaLnBrk="1" fontAlgn="auto" latinLnBrk="0" hangingPunct="1">
              <a:lnSpc>
                <a:spcPct val="100000"/>
              </a:lnSpc>
              <a:spcBef>
                <a:spcPts val="0"/>
              </a:spcBef>
              <a:spcAft>
                <a:spcPts val="0"/>
              </a:spcAft>
              <a:buClr>
                <a:srgbClr val="2C4656"/>
              </a:buClr>
              <a:buSzTx/>
              <a:buFont typeface="Arial" panose="020B0604020202020204" pitchFamily="34" charset="0"/>
              <a:buChar char="•"/>
              <a:tabLst/>
              <a:defRPr/>
            </a:pPr>
            <a:r>
              <a:rPr kumimoji="0" lang="nb-NO" sz="1600" b="0" i="0" u="none" strike="noStrike" kern="1200" cap="none" spc="0" normalizeH="0" baseline="0" noProof="0" dirty="0">
                <a:ln>
                  <a:noFill/>
                </a:ln>
                <a:solidFill>
                  <a:srgbClr val="2B4554"/>
                </a:solidFill>
                <a:effectLst/>
                <a:uLnTx/>
                <a:uFillTx/>
                <a:latin typeface="Inter"/>
                <a:ea typeface="Open Sans" panose="020B0606030504020204" pitchFamily="34" charset="0"/>
                <a:cs typeface="Open Sans" panose="020B0606030504020204" pitchFamily="34" charset="0"/>
              </a:rPr>
              <a:t>Kvalitet og ledelse</a:t>
            </a:r>
          </a:p>
          <a:p>
            <a:pPr marL="380990" marR="0" lvl="0" indent="-380990" algn="l" defTabSz="914400" rtl="0" eaLnBrk="1" fontAlgn="auto" latinLnBrk="0" hangingPunct="1">
              <a:lnSpc>
                <a:spcPct val="100000"/>
              </a:lnSpc>
              <a:spcBef>
                <a:spcPts val="0"/>
              </a:spcBef>
              <a:spcAft>
                <a:spcPts val="0"/>
              </a:spcAft>
              <a:buClr>
                <a:srgbClr val="2C4656"/>
              </a:buClr>
              <a:buSzTx/>
              <a:buFont typeface="Arial" panose="020B0604020202020204" pitchFamily="34" charset="0"/>
              <a:buChar char="•"/>
              <a:tabLst/>
              <a:defRPr/>
            </a:pPr>
            <a:r>
              <a:rPr kumimoji="0" lang="nb-NO" sz="1600" b="0" i="0" u="none" strike="noStrike" kern="1200" cap="none" spc="0" normalizeH="0" baseline="0" noProof="0" dirty="0">
                <a:ln>
                  <a:noFill/>
                </a:ln>
                <a:solidFill>
                  <a:srgbClr val="2B4554"/>
                </a:solidFill>
                <a:effectLst/>
                <a:uLnTx/>
                <a:uFillTx/>
                <a:latin typeface="Inter"/>
                <a:ea typeface="Open Sans" panose="020B0606030504020204" pitchFamily="34" charset="0"/>
                <a:cs typeface="Open Sans" panose="020B0606030504020204" pitchFamily="34" charset="0"/>
              </a:rPr>
              <a:t>Forsking og kunnskapsbasert praksis</a:t>
            </a:r>
          </a:p>
        </p:txBody>
      </p:sp>
      <p:sp>
        <p:nvSpPr>
          <p:cNvPr id="2" name="Rektangel: avrundede hjørner 1">
            <a:extLst>
              <a:ext uri="{FF2B5EF4-FFF2-40B4-BE49-F238E27FC236}">
                <a16:creationId xmlns:a16="http://schemas.microsoft.com/office/drawing/2014/main" id="{462B14BC-7329-EDBE-325F-0D0DA3ACEA84}"/>
              </a:ext>
            </a:extLst>
          </p:cNvPr>
          <p:cNvSpPr/>
          <p:nvPr/>
        </p:nvSpPr>
        <p:spPr>
          <a:xfrm>
            <a:off x="5999989" y="4078461"/>
            <a:ext cx="5184576" cy="2400000"/>
          </a:xfrm>
          <a:prstGeom prst="roundRect">
            <a:avLst/>
          </a:prstGeom>
          <a:solidFill>
            <a:srgbClr val="F6F5F3"/>
          </a:solidFill>
          <a:ln w="6350">
            <a:solidFill>
              <a:srgbClr val="E5E5E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67" b="0"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rPr>
              <a:t>4. Trygghet for brukere og støtte til pårørende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67" b="0" i="0" u="none" strike="noStrike" kern="1200" cap="none" spc="0" normalizeH="0" baseline="0" noProof="0" dirty="0">
              <a:ln>
                <a:noFill/>
              </a:ln>
              <a:solidFill>
                <a:srgbClr val="2B4554"/>
              </a:solidFill>
              <a:effectLst/>
              <a:uLnTx/>
              <a:uFillTx/>
              <a:latin typeface="Inter"/>
              <a:ea typeface="Open Sans SemiBold" panose="020B0706030804020204" pitchFamily="34" charset="0"/>
              <a:cs typeface="Open Sans SemiBold" panose="020B0706030804020204" pitchFamily="34" charset="0"/>
            </a:endParaRPr>
          </a:p>
          <a:p>
            <a:pPr marL="228594" marR="0" lvl="0" indent="-228594" algn="l" defTabSz="914400" rtl="0" eaLnBrk="1" fontAlgn="auto" latinLnBrk="0" hangingPunct="1">
              <a:lnSpc>
                <a:spcPct val="100000"/>
              </a:lnSpc>
              <a:spcBef>
                <a:spcPts val="0"/>
              </a:spcBef>
              <a:spcAft>
                <a:spcPts val="0"/>
              </a:spcAft>
              <a:buClr>
                <a:srgbClr val="2C4656"/>
              </a:buClr>
              <a:buSzTx/>
              <a:buFont typeface="Arial" panose="020B0604020202020204" pitchFamily="34" charset="0"/>
              <a:buChar char="•"/>
              <a:tabLst/>
              <a:defRPr/>
            </a:pPr>
            <a:r>
              <a:rPr kumimoji="0" lang="nb-NO" sz="1600" b="0" i="0" u="none" strike="noStrike" kern="1200" cap="none" spc="0" normalizeH="0" baseline="0" noProof="0" dirty="0">
                <a:ln>
                  <a:noFill/>
                </a:ln>
                <a:solidFill>
                  <a:srgbClr val="2B4554"/>
                </a:solidFill>
                <a:effectLst/>
                <a:uLnTx/>
                <a:uFillTx/>
                <a:latin typeface="Inter"/>
                <a:ea typeface="Open sans" panose="020B0606030504020204" pitchFamily="34" charset="0"/>
                <a:cs typeface="Open sans" panose="020B0606030504020204" pitchFamily="34" charset="0"/>
              </a:rPr>
              <a:t>Forebyggende og aktivitetsfremmende tjenester</a:t>
            </a:r>
          </a:p>
          <a:p>
            <a:pPr marL="228594" marR="0" lvl="0" indent="-228594" algn="l" defTabSz="914400" rtl="0" eaLnBrk="1" fontAlgn="auto" latinLnBrk="0" hangingPunct="1">
              <a:lnSpc>
                <a:spcPct val="100000"/>
              </a:lnSpc>
              <a:spcBef>
                <a:spcPts val="0"/>
              </a:spcBef>
              <a:spcAft>
                <a:spcPts val="0"/>
              </a:spcAft>
              <a:buClr>
                <a:srgbClr val="2C4656"/>
              </a:buClr>
              <a:buSzTx/>
              <a:buFont typeface="Arial" panose="020B0604020202020204" pitchFamily="34" charset="0"/>
              <a:buChar char="•"/>
              <a:tabLst/>
              <a:defRPr/>
            </a:pPr>
            <a:r>
              <a:rPr kumimoji="0" lang="nb-NO" sz="1600" b="0" i="0" u="none" strike="noStrike" kern="1200" cap="none" spc="0" normalizeH="0" baseline="0" noProof="0" dirty="0">
                <a:ln>
                  <a:noFill/>
                </a:ln>
                <a:solidFill>
                  <a:srgbClr val="2B4554"/>
                </a:solidFill>
                <a:effectLst/>
                <a:uLnTx/>
                <a:uFillTx/>
                <a:latin typeface="Inter"/>
                <a:ea typeface="Open sans" panose="020B0606030504020204" pitchFamily="34" charset="0"/>
                <a:cs typeface="Open sans" panose="020B0606030504020204" pitchFamily="34" charset="0"/>
              </a:rPr>
              <a:t>Kvalitet i kapasitet</a:t>
            </a:r>
          </a:p>
          <a:p>
            <a:pPr marL="228594" marR="0" lvl="0" indent="-228594" algn="l" defTabSz="914400" rtl="0" eaLnBrk="1" fontAlgn="auto" latinLnBrk="0" hangingPunct="1">
              <a:lnSpc>
                <a:spcPct val="100000"/>
              </a:lnSpc>
              <a:spcBef>
                <a:spcPts val="0"/>
              </a:spcBef>
              <a:spcAft>
                <a:spcPts val="0"/>
              </a:spcAft>
              <a:buClr>
                <a:srgbClr val="2C4656"/>
              </a:buClr>
              <a:buSzTx/>
              <a:buFont typeface="Arial" panose="020B0604020202020204" pitchFamily="34" charset="0"/>
              <a:buChar char="•"/>
              <a:tabLst/>
              <a:defRPr/>
            </a:pPr>
            <a:r>
              <a:rPr kumimoji="0" lang="nb-NO" sz="1600" b="0" i="0" u="none" strike="noStrike" kern="1200" cap="none" spc="0" normalizeH="0" baseline="0" noProof="0" dirty="0">
                <a:ln>
                  <a:noFill/>
                </a:ln>
                <a:solidFill>
                  <a:srgbClr val="2B4554"/>
                </a:solidFill>
                <a:effectLst/>
                <a:uLnTx/>
                <a:uFillTx/>
                <a:latin typeface="Inter"/>
                <a:ea typeface="Open sans" panose="020B0606030504020204" pitchFamily="34" charset="0"/>
                <a:cs typeface="Open sans" panose="020B0606030504020204" pitchFamily="34" charset="0"/>
              </a:rPr>
              <a:t>Støtte til pårørende</a:t>
            </a:r>
          </a:p>
        </p:txBody>
      </p:sp>
    </p:spTree>
    <p:extLst>
      <p:ext uri="{BB962C8B-B14F-4D97-AF65-F5344CB8AC3E}">
        <p14:creationId xmlns:p14="http://schemas.microsoft.com/office/powerpoint/2010/main" val="332242371"/>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057CD86-88EA-419A-9007-CCC9771334C2}"/>
              </a:ext>
            </a:extLst>
          </p:cNvPr>
          <p:cNvSpPr>
            <a:spLocks noGrp="1"/>
          </p:cNvSpPr>
          <p:nvPr>
            <p:ph sz="quarter" idx="17"/>
          </p:nvPr>
        </p:nvSpPr>
        <p:spPr>
          <a:xfrm>
            <a:off x="609600" y="2094418"/>
            <a:ext cx="6605049" cy="4301069"/>
          </a:xfrm>
        </p:spPr>
        <p:txBody>
          <a:bodyPr vert="horz" lIns="0" tIns="60960" rIns="121920" bIns="60960" rtlCol="0" anchor="t">
            <a:normAutofit/>
          </a:bodyPr>
          <a:lstStyle/>
          <a:p>
            <a:pPr algn="l"/>
            <a:r>
              <a:rPr lang="nb-NO" sz="2400" dirty="0">
                <a:solidFill>
                  <a:srgbClr val="2B4554"/>
                </a:solidFill>
                <a:latin typeface="+mj-lt"/>
              </a:rPr>
              <a:t>Reformen skal bidra til:</a:t>
            </a:r>
          </a:p>
          <a:p>
            <a:pPr marL="457200" indent="-457200" algn="l">
              <a:buClr>
                <a:schemeClr val="accent1"/>
              </a:buClr>
              <a:buFont typeface="Arial" panose="020B0604020202020204" pitchFamily="34" charset="0"/>
              <a:buChar char="•"/>
            </a:pPr>
            <a:r>
              <a:rPr lang="nb-NO" sz="2400" dirty="0">
                <a:solidFill>
                  <a:srgbClr val="2B4554"/>
                </a:solidFill>
                <a:latin typeface="+mn-lt"/>
                <a:ea typeface="Open Sans" pitchFamily="2" charset="0"/>
                <a:cs typeface="Open Sans" pitchFamily="2" charset="0"/>
              </a:rPr>
              <a:t>Levende og aldersvennlige lokalsamfunn</a:t>
            </a:r>
          </a:p>
          <a:p>
            <a:pPr marL="457200" indent="-457200" algn="l">
              <a:buClr>
                <a:schemeClr val="accent1"/>
              </a:buClr>
              <a:buFont typeface="Arial" panose="020B0604020202020204" pitchFamily="34" charset="0"/>
              <a:buChar char="•"/>
            </a:pPr>
            <a:r>
              <a:rPr lang="nb-NO" sz="2400" i="1" dirty="0">
                <a:solidFill>
                  <a:schemeClr val="accent6">
                    <a:lumMod val="75000"/>
                  </a:schemeClr>
                </a:solidFill>
                <a:latin typeface="+mn-lt"/>
                <a:ea typeface="Open Sans" pitchFamily="2" charset="0"/>
                <a:cs typeface="Open Sans" pitchFamily="2" charset="0"/>
              </a:rPr>
              <a:t>At flere skal ha tilgang til en egnet bolig i et aldersvennlig bomiljø.</a:t>
            </a:r>
          </a:p>
          <a:p>
            <a:pPr marL="457200" indent="-457200" algn="l">
              <a:buClr>
                <a:schemeClr val="accent1"/>
              </a:buClr>
              <a:buFont typeface="Arial" panose="020B0604020202020204" pitchFamily="34" charset="0"/>
              <a:buChar char="•"/>
            </a:pPr>
            <a:r>
              <a:rPr lang="nb-NO" sz="2400" i="1" dirty="0">
                <a:solidFill>
                  <a:schemeClr val="accent6">
                    <a:lumMod val="75000"/>
                  </a:schemeClr>
                </a:solidFill>
                <a:latin typeface="+mn-lt"/>
                <a:ea typeface="Open Sans" pitchFamily="2" charset="0"/>
                <a:cs typeface="Open Sans" pitchFamily="2" charset="0"/>
              </a:rPr>
              <a:t>Informasjon om hvordan en kan gjøre boligen aldersvennlig er lett tilgjengelig for både innbyggere og kommuner</a:t>
            </a:r>
          </a:p>
          <a:p>
            <a:pPr marL="457200" indent="-457200" algn="l">
              <a:buClr>
                <a:schemeClr val="accent1"/>
              </a:buClr>
              <a:buFont typeface="Arial" panose="020B0604020202020204" pitchFamily="34" charset="0"/>
              <a:buChar char="•"/>
            </a:pPr>
            <a:r>
              <a:rPr lang="nb-NO" sz="2400" dirty="0">
                <a:solidFill>
                  <a:srgbClr val="2B4554"/>
                </a:solidFill>
                <a:latin typeface="+mn-lt"/>
                <a:ea typeface="Open Sans" pitchFamily="2" charset="0"/>
                <a:cs typeface="Open Sans" pitchFamily="2" charset="0"/>
              </a:rPr>
              <a:t>Økt bruk av helse- og velferdsteknologi</a:t>
            </a:r>
          </a:p>
          <a:p>
            <a:endParaRPr lang="nn-NO" sz="1600" dirty="0">
              <a:solidFill>
                <a:srgbClr val="000000"/>
              </a:solidFill>
            </a:endParaRPr>
          </a:p>
          <a:p>
            <a:pPr marL="228594" indent="-228594">
              <a:buFont typeface="Arial" panose="020B0604020202020204" pitchFamily="34" charset="0"/>
              <a:buChar char="•"/>
            </a:pPr>
            <a:endParaRPr lang="nn-NO" sz="1600" dirty="0">
              <a:solidFill>
                <a:srgbClr val="000000"/>
              </a:solidFill>
            </a:endParaRPr>
          </a:p>
        </p:txBody>
      </p:sp>
      <p:sp>
        <p:nvSpPr>
          <p:cNvPr id="7" name="Undertittel 1">
            <a:extLst>
              <a:ext uri="{FF2B5EF4-FFF2-40B4-BE49-F238E27FC236}">
                <a16:creationId xmlns:a16="http://schemas.microsoft.com/office/drawing/2014/main" id="{B7243C51-E123-232F-2D27-0ECD9F39C2B2}"/>
              </a:ext>
            </a:extLst>
          </p:cNvPr>
          <p:cNvSpPr txBox="1">
            <a:spLocks/>
          </p:cNvSpPr>
          <p:nvPr/>
        </p:nvSpPr>
        <p:spPr>
          <a:xfrm>
            <a:off x="502281" y="472038"/>
            <a:ext cx="11617291" cy="914401"/>
          </a:xfrm>
          <a:prstGeom prst="rect">
            <a:avLst/>
          </a:prstGeom>
          <a:noFill/>
          <a:ln>
            <a:noFill/>
          </a:ln>
          <a:effectLst/>
        </p:spPr>
        <p:txBody>
          <a:bodyPr lIns="0" tIns="48000" rIns="96000" anchor="b" anchorCtr="0"/>
          <a:lstStyle>
            <a:lvl1pPr marL="0" marR="0" indent="0" algn="l" defTabSz="914400" rtl="0" eaLnBrk="1" fontAlgn="auto" latinLnBrk="0" hangingPunct="1">
              <a:lnSpc>
                <a:spcPts val="3600"/>
              </a:lnSpc>
              <a:spcBef>
                <a:spcPct val="20000"/>
              </a:spcBef>
              <a:spcAft>
                <a:spcPts val="0"/>
              </a:spcAft>
              <a:buClrTx/>
              <a:buSzTx/>
              <a:buFont typeface="Arial" pitchFamily="34" charset="0"/>
              <a:buNone/>
              <a:tabLst/>
              <a:defRPr kumimoji="0" lang="nb-NO" sz="3600" b="1" i="0" kern="1200" baseline="0" dirty="0" smtClean="0">
                <a:solidFill>
                  <a:schemeClr val="tx1"/>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endParaRPr kumimoji="0" lang="nb-NO" sz="48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endParaRPr kumimoji="0" lang="nb-NO" sz="48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br>
              <a:rPr kumimoji="0" lang="nb-NO" sz="4267" b="1" i="0" u="none" strike="noStrike" kern="1200" cap="none" spc="0" normalizeH="0" baseline="0" noProof="0" dirty="0">
                <a:ln>
                  <a:noFill/>
                </a:ln>
                <a:solidFill>
                  <a:srgbClr val="000000"/>
                </a:solidFill>
                <a:effectLst/>
                <a:uLnTx/>
                <a:uFillTx/>
                <a:latin typeface="Arial"/>
                <a:ea typeface="+mn-ea"/>
                <a:cs typeface="Arial"/>
              </a:rPr>
            </a:br>
            <a:r>
              <a:rPr kumimoji="0" lang="nb-NO" sz="3000" b="1"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rPr>
              <a:t>Overordna relevante mål for eldreboligprogrammet</a:t>
            </a:r>
          </a:p>
        </p:txBody>
      </p:sp>
      <p:pic>
        <p:nvPicPr>
          <p:cNvPr id="6" name="Plassholder for bilde 3">
            <a:extLst>
              <a:ext uri="{FF2B5EF4-FFF2-40B4-BE49-F238E27FC236}">
                <a16:creationId xmlns:a16="http://schemas.microsoft.com/office/drawing/2014/main" id="{0F97F479-7056-B021-7D38-FDF7C06EFA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76811" y="1908410"/>
            <a:ext cx="2939268" cy="4208047"/>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6618908"/>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057CD86-88EA-419A-9007-CCC9771334C2}"/>
              </a:ext>
            </a:extLst>
          </p:cNvPr>
          <p:cNvSpPr>
            <a:spLocks noGrp="1"/>
          </p:cNvSpPr>
          <p:nvPr>
            <p:ph sz="quarter" idx="17"/>
          </p:nvPr>
        </p:nvSpPr>
        <p:spPr>
          <a:xfrm>
            <a:off x="321592" y="2102068"/>
            <a:ext cx="7467599" cy="3851031"/>
          </a:xfrm>
        </p:spPr>
        <p:txBody>
          <a:bodyPr vert="horz" lIns="0" tIns="60960" rIns="121920" bIns="60960" rtlCol="0" anchor="t">
            <a:normAutofit/>
          </a:bodyPr>
          <a:lstStyle/>
          <a:p>
            <a:r>
              <a:rPr lang="nb-NO" sz="2400" i="1" dirty="0">
                <a:solidFill>
                  <a:schemeClr val="tx2"/>
                </a:solidFill>
                <a:latin typeface="+mn-lt"/>
              </a:rPr>
              <a:t>For å nå målet om at flere eldre skal kunne bo trygt hjemme vil regjeringen:</a:t>
            </a:r>
          </a:p>
          <a:p>
            <a:pPr marL="1119701" lvl="1" indent="-457200">
              <a:buClr>
                <a:schemeClr val="accent1"/>
              </a:buClr>
              <a:buFont typeface="Arial" panose="020B0604020202020204" pitchFamily="34" charset="0"/>
              <a:buChar char="•"/>
            </a:pPr>
            <a:r>
              <a:rPr lang="nb-NO" sz="2300" dirty="0">
                <a:solidFill>
                  <a:schemeClr val="tx2"/>
                </a:solidFill>
                <a:latin typeface="+mn-lt"/>
              </a:rPr>
              <a:t>Føre en aktiv boligpolitikk for å jevne ut sosiale og geografiske forskjeller i boligmarkedet </a:t>
            </a:r>
          </a:p>
          <a:p>
            <a:pPr marL="1119701" lvl="1" indent="-457200">
              <a:lnSpc>
                <a:spcPct val="150000"/>
              </a:lnSpc>
              <a:buClr>
                <a:schemeClr val="accent1"/>
              </a:buClr>
              <a:buFont typeface="Arial" panose="020B0604020202020204" pitchFamily="34" charset="0"/>
              <a:buChar char="•"/>
            </a:pPr>
            <a:r>
              <a:rPr lang="nb-NO" sz="2300" dirty="0">
                <a:solidFill>
                  <a:schemeClr val="tx2"/>
                </a:solidFill>
                <a:latin typeface="+mn-lt"/>
              </a:rPr>
              <a:t>Øke tilgjengeligheten i og rundt boliger</a:t>
            </a:r>
          </a:p>
          <a:p>
            <a:pPr marL="1119701" lvl="1" indent="-457200">
              <a:lnSpc>
                <a:spcPct val="150000"/>
              </a:lnSpc>
              <a:buClr>
                <a:schemeClr val="accent1"/>
              </a:buClr>
              <a:buFont typeface="Arial" panose="020B0604020202020204" pitchFamily="34" charset="0"/>
              <a:buChar char="•"/>
            </a:pPr>
            <a:r>
              <a:rPr lang="nb-NO" sz="2300" dirty="0">
                <a:solidFill>
                  <a:schemeClr val="tx2"/>
                </a:solidFill>
                <a:latin typeface="+mn-lt"/>
              </a:rPr>
              <a:t>Øke andelen egnede boliger</a:t>
            </a:r>
            <a:br>
              <a:rPr lang="nn-NO" sz="2400" dirty="0">
                <a:solidFill>
                  <a:schemeClr val="tx2"/>
                </a:solidFill>
                <a:latin typeface="+mn-lt"/>
                <a:ea typeface="Open Sans" panose="020B0606030504020204" pitchFamily="34" charset="0"/>
                <a:cs typeface="Open Sans" panose="020B0606030504020204" pitchFamily="34" charset="0"/>
              </a:rPr>
            </a:br>
            <a:endParaRPr lang="nn-NO" sz="2400" dirty="0">
              <a:solidFill>
                <a:schemeClr val="tx2"/>
              </a:solidFill>
              <a:latin typeface="+mn-lt"/>
              <a:ea typeface="Open Sans" panose="020B0606030504020204" pitchFamily="34" charset="0"/>
              <a:cs typeface="Open Sans" panose="020B0606030504020204" pitchFamily="34" charset="0"/>
            </a:endParaRPr>
          </a:p>
          <a:p>
            <a:pPr lvl="1" indent="0">
              <a:buNone/>
            </a:pPr>
            <a:endParaRPr lang="nn-NO" sz="1600" i="1" dirty="0">
              <a:solidFill>
                <a:srgbClr val="2B4554"/>
              </a:solidFill>
              <a:latin typeface="Open Sans" panose="020B0606030504020204" pitchFamily="34" charset="0"/>
              <a:ea typeface="Open Sans" panose="020B0606030504020204" pitchFamily="34" charset="0"/>
              <a:cs typeface="Open Sans" panose="020B0606030504020204" pitchFamily="34" charset="0"/>
            </a:endParaRPr>
          </a:p>
          <a:p>
            <a:endParaRPr lang="nb-NO" sz="1467" dirty="0">
              <a:solidFill>
                <a:srgbClr val="2B4554"/>
              </a:solidFill>
              <a:latin typeface="Open Sans" panose="020B0606030504020204" pitchFamily="34" charset="0"/>
              <a:ea typeface="Open Sans" panose="020B0606030504020204" pitchFamily="34" charset="0"/>
              <a:cs typeface="Open Sans" panose="020B0606030504020204" pitchFamily="34" charset="0"/>
            </a:endParaRPr>
          </a:p>
          <a:p>
            <a:endParaRPr lang="nn-NO" sz="1600" dirty="0">
              <a:solidFill>
                <a:srgbClr val="000000"/>
              </a:solidFill>
            </a:endParaRPr>
          </a:p>
          <a:p>
            <a:pPr marL="228594" indent="-228594">
              <a:buFont typeface="Arial" panose="020B0604020202020204" pitchFamily="34" charset="0"/>
              <a:buChar char="•"/>
            </a:pPr>
            <a:endParaRPr lang="nn-NO" sz="1600" dirty="0">
              <a:solidFill>
                <a:srgbClr val="000000"/>
              </a:solidFill>
            </a:endParaRPr>
          </a:p>
        </p:txBody>
      </p:sp>
      <p:sp>
        <p:nvSpPr>
          <p:cNvPr id="7" name="Undertittel 1">
            <a:extLst>
              <a:ext uri="{FF2B5EF4-FFF2-40B4-BE49-F238E27FC236}">
                <a16:creationId xmlns:a16="http://schemas.microsoft.com/office/drawing/2014/main" id="{B7243C51-E123-232F-2D27-0ECD9F39C2B2}"/>
              </a:ext>
            </a:extLst>
          </p:cNvPr>
          <p:cNvSpPr txBox="1">
            <a:spLocks/>
          </p:cNvSpPr>
          <p:nvPr/>
        </p:nvSpPr>
        <p:spPr>
          <a:xfrm>
            <a:off x="574709" y="644692"/>
            <a:ext cx="11617291" cy="914401"/>
          </a:xfrm>
          <a:prstGeom prst="rect">
            <a:avLst/>
          </a:prstGeom>
          <a:noFill/>
          <a:ln>
            <a:noFill/>
          </a:ln>
          <a:effectLst/>
        </p:spPr>
        <p:txBody>
          <a:bodyPr lIns="0" tIns="48000" rIns="96000" anchor="b" anchorCtr="0"/>
          <a:lstStyle>
            <a:lvl1pPr marL="0" marR="0" indent="0" algn="l" defTabSz="914400" rtl="0" eaLnBrk="1" fontAlgn="auto" latinLnBrk="0" hangingPunct="1">
              <a:lnSpc>
                <a:spcPts val="3600"/>
              </a:lnSpc>
              <a:spcBef>
                <a:spcPct val="20000"/>
              </a:spcBef>
              <a:spcAft>
                <a:spcPts val="0"/>
              </a:spcAft>
              <a:buClrTx/>
              <a:buSzTx/>
              <a:buFont typeface="Arial" pitchFamily="34" charset="0"/>
              <a:buNone/>
              <a:tabLst/>
              <a:defRPr kumimoji="0" lang="nb-NO" sz="3600" b="1" i="0" kern="1200" baseline="0" dirty="0" smtClean="0">
                <a:solidFill>
                  <a:schemeClr val="tx1"/>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endParaRPr kumimoji="0" lang="nb-NO" sz="48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endParaRPr kumimoji="0" lang="nb-NO" sz="48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br>
              <a:rPr kumimoji="0" lang="nb-NO" sz="4267" b="1" i="0" u="none" strike="noStrike" kern="1200" cap="none" spc="0" normalizeH="0" baseline="0" noProof="0" dirty="0">
                <a:ln>
                  <a:noFill/>
                </a:ln>
                <a:solidFill>
                  <a:srgbClr val="000000"/>
                </a:solidFill>
                <a:effectLst/>
                <a:uLnTx/>
                <a:uFillTx/>
                <a:latin typeface="Inter Medium"/>
                <a:ea typeface="+mn-ea"/>
                <a:cs typeface="Arial"/>
              </a:rPr>
            </a:br>
            <a:r>
              <a:rPr kumimoji="0" lang="nb-NO" sz="3000" b="1"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rPr>
              <a:t>Innsatsområde 2: boligtilpasning og -planlegging </a:t>
            </a:r>
          </a:p>
        </p:txBody>
      </p:sp>
      <p:pic>
        <p:nvPicPr>
          <p:cNvPr id="2" name="Plassholder for bilde 3">
            <a:extLst>
              <a:ext uri="{FF2B5EF4-FFF2-40B4-BE49-F238E27FC236}">
                <a16:creationId xmlns:a16="http://schemas.microsoft.com/office/drawing/2014/main" id="{A2817B55-7702-B172-1A06-5F054919B5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294264" y="1745053"/>
            <a:ext cx="2939268" cy="4208047"/>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80113081"/>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F838FA-C4D0-604D-8EFA-0F4D6A92EF0E}"/>
              </a:ext>
            </a:extLst>
          </p:cNvPr>
          <p:cNvSpPr>
            <a:spLocks noGrp="1"/>
          </p:cNvSpPr>
          <p:nvPr>
            <p:ph type="title"/>
          </p:nvPr>
        </p:nvSpPr>
        <p:spPr>
          <a:xfrm>
            <a:off x="118850" y="1107088"/>
            <a:ext cx="6231194" cy="991523"/>
          </a:xfrm>
        </p:spPr>
        <p:txBody>
          <a:bodyPr/>
          <a:lstStyle/>
          <a:p>
            <a:r>
              <a:rPr lang="nb-NO" sz="2000" b="1" dirty="0">
                <a:solidFill>
                  <a:schemeClr val="accent1"/>
                </a:solidFill>
              </a:rPr>
              <a:t>Innsatsområde 2</a:t>
            </a:r>
            <a:br>
              <a:rPr lang="nb-NO" sz="2300" b="1" dirty="0"/>
            </a:br>
            <a:r>
              <a:rPr lang="nb-NO" sz="2300" b="1" dirty="0"/>
              <a:t>Operasjonalisert gjennom eldreboligprogrammet</a:t>
            </a:r>
          </a:p>
        </p:txBody>
      </p:sp>
      <p:sp>
        <p:nvSpPr>
          <p:cNvPr id="3" name="Plassholder for innhold 2">
            <a:extLst>
              <a:ext uri="{FF2B5EF4-FFF2-40B4-BE49-F238E27FC236}">
                <a16:creationId xmlns:a16="http://schemas.microsoft.com/office/drawing/2014/main" id="{BC7ECE1A-FDAA-BA23-F1A7-9B1778DF3765}"/>
              </a:ext>
            </a:extLst>
          </p:cNvPr>
          <p:cNvSpPr>
            <a:spLocks noGrp="1"/>
          </p:cNvSpPr>
          <p:nvPr>
            <p:ph sz="quarter" idx="16"/>
          </p:nvPr>
        </p:nvSpPr>
        <p:spPr>
          <a:xfrm>
            <a:off x="303896" y="1980709"/>
            <a:ext cx="5166851" cy="4407877"/>
          </a:xfrm>
        </p:spPr>
        <p:txBody>
          <a:bodyPr>
            <a:normAutofit/>
          </a:bodyPr>
          <a:lstStyle/>
          <a:p>
            <a:pPr marL="342900" indent="-342900" defTabSz="1219170">
              <a:buClr>
                <a:srgbClr val="82B55D"/>
              </a:buClr>
              <a:buFont typeface="Arial" panose="020B0604020202020204" pitchFamily="34" charset="0"/>
              <a:buChar char="•"/>
            </a:pPr>
            <a:r>
              <a:rPr kumimoji="0" lang="nb-NO" sz="2000" b="0" i="0" u="none" strike="noStrike" kern="0" cap="none" spc="0" normalizeH="0" baseline="0" noProof="0" dirty="0">
                <a:ln>
                  <a:noFill/>
                </a:ln>
                <a:effectLst/>
                <a:uLnTx/>
                <a:uFillTx/>
                <a:latin typeface="Inter (Brødtekst)"/>
                <a:ea typeface="Open Sans" pitchFamily="2" charset="0"/>
                <a:cs typeface="Open Sans" pitchFamily="2" charset="0"/>
              </a:rPr>
              <a:t>Husbanken har det overordnede ansvaret for eldreboligprogrammet</a:t>
            </a:r>
            <a:endParaRPr lang="nb-NO" sz="2000" dirty="0">
              <a:effectLst/>
              <a:ea typeface="Open Sans" pitchFamily="2" charset="0"/>
              <a:cs typeface="Open Sans" pitchFamily="2" charset="0"/>
            </a:endParaRPr>
          </a:p>
          <a:p>
            <a:pPr marL="342900" indent="-342900" defTabSz="1219170">
              <a:buClr>
                <a:srgbClr val="82B55D"/>
              </a:buClr>
              <a:buFont typeface="Arial" panose="020B0604020202020204" pitchFamily="34" charset="0"/>
              <a:buChar char="•"/>
            </a:pPr>
            <a:r>
              <a:rPr lang="nn-NO" sz="2000" dirty="0">
                <a:ea typeface="Open Sans SemiBold" panose="020B0706030804020204" pitchFamily="34" charset="0"/>
                <a:cs typeface="Open Sans SemiBold" panose="020B0706030804020204" pitchFamily="34" charset="0"/>
              </a:rPr>
              <a:t>Målet er å </a:t>
            </a:r>
            <a:r>
              <a:rPr lang="nb-NO" sz="2000" dirty="0">
                <a:ea typeface="Open Sans SemiBold" panose="020B0706030804020204" pitchFamily="34" charset="0"/>
                <a:cs typeface="Open Sans SemiBold" panose="020B0706030804020204" pitchFamily="34" charset="0"/>
              </a:rPr>
              <a:t>flere</a:t>
            </a:r>
            <a:r>
              <a:rPr lang="nn-NO" sz="2000" dirty="0">
                <a:ea typeface="Open Sans SemiBold" panose="020B0706030804020204" pitchFamily="34" charset="0"/>
                <a:cs typeface="Open Sans SemiBold" panose="020B0706030804020204" pitchFamily="34" charset="0"/>
              </a:rPr>
              <a:t> eldre til å bo i og ha råd til en </a:t>
            </a:r>
            <a:r>
              <a:rPr lang="nb-NO" sz="2000" dirty="0">
                <a:ea typeface="Open Sans SemiBold" panose="020B0706030804020204" pitchFamily="34" charset="0"/>
                <a:cs typeface="Open Sans SemiBold" panose="020B0706030804020204" pitchFamily="34" charset="0"/>
              </a:rPr>
              <a:t>egnet</a:t>
            </a:r>
            <a:r>
              <a:rPr lang="nn-NO" sz="2000" dirty="0">
                <a:ea typeface="Open Sans SemiBold" panose="020B0706030804020204" pitchFamily="34" charset="0"/>
                <a:cs typeface="Open Sans SemiBold" panose="020B0706030804020204" pitchFamily="34" charset="0"/>
              </a:rPr>
              <a:t> </a:t>
            </a:r>
            <a:r>
              <a:rPr lang="nb-NO" sz="2000" dirty="0">
                <a:ea typeface="Open Sans SemiBold" panose="020B0706030804020204" pitchFamily="34" charset="0"/>
                <a:cs typeface="Open Sans SemiBold" panose="020B0706030804020204" pitchFamily="34" charset="0"/>
              </a:rPr>
              <a:t>bolig</a:t>
            </a:r>
            <a:r>
              <a:rPr lang="nn-NO" sz="2000" dirty="0">
                <a:ea typeface="Open Sans SemiBold" panose="020B0706030804020204" pitchFamily="34" charset="0"/>
                <a:cs typeface="Open Sans SemiBold" panose="020B0706030804020204" pitchFamily="34" charset="0"/>
              </a:rPr>
              <a:t> gjennom tilpassing eller flytting</a:t>
            </a:r>
          </a:p>
          <a:p>
            <a:pPr marL="342900" indent="-342900" defTabSz="1219170">
              <a:buClr>
                <a:srgbClr val="82B55D"/>
              </a:buClr>
              <a:buFont typeface="Arial" panose="020B0604020202020204" pitchFamily="34" charset="0"/>
              <a:buChar char="•"/>
            </a:pPr>
            <a:r>
              <a:rPr lang="nb-NO" sz="2000" dirty="0">
                <a:effectLst/>
                <a:ea typeface="Open Sans" pitchFamily="2" charset="0"/>
                <a:cs typeface="Open Sans" pitchFamily="2" charset="0"/>
              </a:rPr>
              <a:t>Programmet skal stimulere til at flere eldre tar ansvar for og blir mer bevisst sin egen boligsituasjon</a:t>
            </a:r>
            <a:endParaRPr lang="nn-NO" sz="2000" dirty="0">
              <a:ea typeface="Open Sans SemiBold" panose="020B0706030804020204" pitchFamily="34" charset="0"/>
              <a:cs typeface="Open Sans SemiBold" panose="020B0706030804020204" pitchFamily="34" charset="0"/>
            </a:endParaRPr>
          </a:p>
          <a:p>
            <a:pPr marL="342900" indent="-342900" defTabSz="1219170">
              <a:buClr>
                <a:srgbClr val="82B55D"/>
              </a:buClr>
              <a:buFont typeface="Arial" panose="020B0604020202020204" pitchFamily="34" charset="0"/>
              <a:buChar char="•"/>
            </a:pPr>
            <a:r>
              <a:rPr lang="nn-NO" sz="2000" dirty="0">
                <a:ea typeface="Open Sans SemiBold" panose="020B0706030804020204" pitchFamily="34" charset="0"/>
                <a:cs typeface="Open Sans SemiBold" panose="020B0706030804020204" pitchFamily="34" charset="0"/>
              </a:rPr>
              <a:t>Programperiode </a:t>
            </a:r>
            <a:r>
              <a:rPr lang="nb-NO" sz="2000" dirty="0">
                <a:ea typeface="Open Sans SemiBold" panose="020B0706030804020204" pitchFamily="34" charset="0"/>
                <a:cs typeface="Open Sans SemiBold" panose="020B0706030804020204" pitchFamily="34" charset="0"/>
              </a:rPr>
              <a:t>fra</a:t>
            </a:r>
            <a:r>
              <a:rPr lang="nn-NO" sz="2000" dirty="0">
                <a:ea typeface="Open Sans SemiBold" panose="020B0706030804020204" pitchFamily="34" charset="0"/>
                <a:cs typeface="Open Sans SemiBold" panose="020B0706030804020204" pitchFamily="34" charset="0"/>
              </a:rPr>
              <a:t> 2024 – 2028</a:t>
            </a:r>
          </a:p>
          <a:p>
            <a:pPr defTabSz="1219170">
              <a:buClr>
                <a:srgbClr val="82B55D"/>
              </a:buClr>
            </a:pPr>
            <a:endParaRPr lang="nn-NO" sz="2133" dirty="0">
              <a:ea typeface="Open Sans SemiBold" panose="020B0706030804020204" pitchFamily="34" charset="0"/>
              <a:cs typeface="Open Sans SemiBold" panose="020B0706030804020204" pitchFamily="34" charset="0"/>
            </a:endParaRPr>
          </a:p>
          <a:p>
            <a:pPr marL="0" indent="0">
              <a:buNone/>
            </a:pPr>
            <a:endParaRPr lang="nb-NO" dirty="0"/>
          </a:p>
        </p:txBody>
      </p:sp>
      <p:pic>
        <p:nvPicPr>
          <p:cNvPr id="4" name="Plassholder for bilde 3">
            <a:extLst>
              <a:ext uri="{FF2B5EF4-FFF2-40B4-BE49-F238E27FC236}">
                <a16:creationId xmlns:a16="http://schemas.microsoft.com/office/drawing/2014/main" id="{8981D77F-2702-51BA-6DEA-CDAC6D6EDFDB}"/>
              </a:ext>
            </a:extLst>
          </p:cNvPr>
          <p:cNvPicPr>
            <a:picLocks noChangeAspect="1"/>
          </p:cNvPicPr>
          <p:nvPr/>
        </p:nvPicPr>
        <p:blipFill>
          <a:blip r:embed="rId3" cstate="print">
            <a:extLst>
              <a:ext uri="{28A0092B-C50C-407E-A947-70E740481C1C}">
                <a14:useLocalDpi xmlns:a14="http://schemas.microsoft.com/office/drawing/2010/main" val="0"/>
              </a:ext>
            </a:extLst>
          </a:blip>
          <a:srcRect t="10218" b="10218"/>
          <a:stretch>
            <a:fillRect/>
          </a:stretch>
        </p:blipFill>
        <p:spPr>
          <a:xfrm>
            <a:off x="6988709" y="1267731"/>
            <a:ext cx="3986212" cy="4486361"/>
          </a:xfrm>
          <a:prstGeom prst="rect">
            <a:avLst/>
          </a:prstGeom>
        </p:spPr>
      </p:pic>
    </p:spTree>
    <p:extLst>
      <p:ext uri="{BB962C8B-B14F-4D97-AF65-F5344CB8AC3E}">
        <p14:creationId xmlns:p14="http://schemas.microsoft.com/office/powerpoint/2010/main" val="2690718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ssholder for innhold 2">
            <a:extLst>
              <a:ext uri="{FF2B5EF4-FFF2-40B4-BE49-F238E27FC236}">
                <a16:creationId xmlns:a16="http://schemas.microsoft.com/office/drawing/2014/main" id="{70AEDDA7-0E5D-4CD3-9C41-B0D75D55805F}"/>
              </a:ext>
            </a:extLst>
          </p:cNvPr>
          <p:cNvSpPr>
            <a:spLocks noGrp="1"/>
          </p:cNvSpPr>
          <p:nvPr>
            <p:ph sz="quarter" idx="17"/>
          </p:nvPr>
        </p:nvSpPr>
        <p:spPr>
          <a:xfrm>
            <a:off x="623392" y="2621605"/>
            <a:ext cx="9993809" cy="4157396"/>
          </a:xfrm>
        </p:spPr>
        <p:txBody>
          <a:bodyPr>
            <a:normAutofit fontScale="92500" lnSpcReduction="20000"/>
          </a:bodyPr>
          <a:lstStyle/>
          <a:p>
            <a:pPr marL="457189" indent="-457189">
              <a:buClr>
                <a:schemeClr val="accent1"/>
              </a:buClr>
              <a:buFont typeface="+mj-lt"/>
              <a:buAutoNum type="arabicPeriod"/>
            </a:pPr>
            <a:r>
              <a:rPr lang="nb-NO" sz="2300" b="1" dirty="0">
                <a:solidFill>
                  <a:schemeClr val="tx2"/>
                </a:solidFill>
                <a:latin typeface="Inter (Brødtekst)"/>
                <a:ea typeface="Open Sans SemiBold" panose="020B0706030804020204" pitchFamily="34" charset="0"/>
                <a:cs typeface="Open Sans SemiBold" panose="020B0706030804020204" pitchFamily="34" charset="0"/>
              </a:rPr>
              <a:t>Strukturelle barrierer</a:t>
            </a:r>
          </a:p>
          <a:p>
            <a:pPr marL="1119689" lvl="1" indent="-457189">
              <a:buClr>
                <a:schemeClr val="accent1"/>
              </a:buClr>
              <a:buFont typeface="Arial" panose="020B0604020202020204" pitchFamily="34" charset="0"/>
              <a:buChar char="•"/>
            </a:pPr>
            <a:r>
              <a:rPr lang="nb-NO" sz="2300" dirty="0">
                <a:solidFill>
                  <a:schemeClr val="tx2"/>
                </a:solidFill>
                <a:latin typeface="Inter (Brødtekst)"/>
              </a:rPr>
              <a:t>En del eldre mangler økonomi til å gjennomføre nødvendige tilpasninger av boligsituasjonen</a:t>
            </a:r>
          </a:p>
          <a:p>
            <a:pPr marL="1119689" lvl="1" indent="-457189">
              <a:buClr>
                <a:schemeClr val="accent1"/>
              </a:buClr>
              <a:buFont typeface="Arial" panose="020B0604020202020204" pitchFamily="34" charset="0"/>
              <a:buChar char="•"/>
            </a:pPr>
            <a:r>
              <a:rPr lang="nb-NO" sz="2300" dirty="0">
                <a:solidFill>
                  <a:schemeClr val="tx2"/>
                </a:solidFill>
                <a:latin typeface="Inter (Brødtekst)"/>
              </a:rPr>
              <a:t>Utfordringer knyttet til tynne boligmarkeder i distriktene</a:t>
            </a:r>
          </a:p>
          <a:p>
            <a:pPr marL="1119689" lvl="1" indent="-457189">
              <a:buClr>
                <a:schemeClr val="accent1"/>
              </a:buClr>
              <a:buFont typeface="Arial" panose="020B0604020202020204" pitchFamily="34" charset="0"/>
              <a:buChar char="•"/>
            </a:pPr>
            <a:r>
              <a:rPr lang="nb-NO" sz="2300" dirty="0">
                <a:solidFill>
                  <a:schemeClr val="tx2"/>
                </a:solidFill>
                <a:latin typeface="Inter (Brødtekst)"/>
              </a:rPr>
              <a:t>Det bygges for få egnede boliger</a:t>
            </a:r>
            <a:br>
              <a:rPr lang="nb-NO" sz="2300" dirty="0">
                <a:solidFill>
                  <a:schemeClr val="tx2"/>
                </a:solidFill>
                <a:latin typeface="Inter (Brødtekst)"/>
              </a:rPr>
            </a:br>
            <a:br>
              <a:rPr lang="nb-NO" sz="2300" dirty="0">
                <a:solidFill>
                  <a:schemeClr val="tx2"/>
                </a:solidFill>
                <a:latin typeface="Inter (Brødtekst)"/>
              </a:rPr>
            </a:br>
            <a:endParaRPr lang="nb-NO" sz="2300" dirty="0">
              <a:solidFill>
                <a:schemeClr val="tx2"/>
              </a:solidFill>
              <a:latin typeface="Inter (Brødtekst)"/>
            </a:endParaRPr>
          </a:p>
          <a:p>
            <a:pPr marL="457189" indent="-457189">
              <a:buClr>
                <a:schemeClr val="accent1"/>
              </a:buClr>
              <a:buFont typeface="+mj-lt"/>
              <a:buAutoNum type="arabicPeriod"/>
            </a:pPr>
            <a:r>
              <a:rPr lang="nb-NO" sz="2300" b="1" dirty="0">
                <a:solidFill>
                  <a:schemeClr val="tx2"/>
                </a:solidFill>
                <a:latin typeface="Inter (Brødtekst)"/>
                <a:ea typeface="Open Sans SemiBold" panose="020B0706030804020204" pitchFamily="34" charset="0"/>
                <a:cs typeface="Open Sans SemiBold" panose="020B0706030804020204" pitchFamily="34" charset="0"/>
              </a:rPr>
              <a:t>Har ikke tilstrekkelig informasjon</a:t>
            </a:r>
            <a:r>
              <a:rPr lang="nb-NO" sz="2300" b="1" dirty="0">
                <a:solidFill>
                  <a:schemeClr val="tx2"/>
                </a:solidFill>
                <a:latin typeface="Inter (Brødtekst)"/>
              </a:rPr>
              <a:t>	</a:t>
            </a:r>
          </a:p>
          <a:p>
            <a:pPr marL="1119689" lvl="1" indent="-457189">
              <a:buClr>
                <a:schemeClr val="accent1"/>
              </a:buClr>
            </a:pPr>
            <a:r>
              <a:rPr lang="nb-NO" sz="2300" dirty="0">
                <a:solidFill>
                  <a:schemeClr val="tx2"/>
                </a:solidFill>
                <a:latin typeface="Inter (Brødtekst)"/>
              </a:rPr>
              <a:t>Begrenset plankompetanse og kapasitet til å drive langsiktig planlegging</a:t>
            </a:r>
          </a:p>
          <a:p>
            <a:pPr marL="1119689" lvl="1" indent="-457189">
              <a:buClr>
                <a:schemeClr val="accent1"/>
              </a:buClr>
            </a:pPr>
            <a:r>
              <a:rPr lang="nb-NO" sz="2300" dirty="0">
                <a:solidFill>
                  <a:schemeClr val="tx2"/>
                </a:solidFill>
                <a:latin typeface="Inter (Brødtekst)"/>
              </a:rPr>
              <a:t>For liten grad av koordinering av innsats på området på nasjonalt nivå</a:t>
            </a:r>
          </a:p>
          <a:p>
            <a:pPr marL="1119689" lvl="1" indent="-457189">
              <a:buClr>
                <a:schemeClr val="accent1"/>
              </a:buClr>
            </a:pPr>
            <a:r>
              <a:rPr lang="nb-NO" sz="2300" dirty="0">
                <a:solidFill>
                  <a:schemeClr val="tx2"/>
                </a:solidFill>
                <a:latin typeface="Inter (Brødtekst)"/>
              </a:rPr>
              <a:t>Eldre mangler motivasjon til å tilpasse boligsituasjonen sin </a:t>
            </a:r>
          </a:p>
          <a:p>
            <a:pPr marL="1119689" lvl="1" indent="-457189">
              <a:buClr>
                <a:schemeClr val="accent1"/>
              </a:buClr>
            </a:pPr>
            <a:r>
              <a:rPr lang="nb-NO" sz="2300" dirty="0">
                <a:solidFill>
                  <a:schemeClr val="tx2"/>
                </a:solidFill>
                <a:latin typeface="Inter (Brødtekst)"/>
              </a:rPr>
              <a:t>Mangelfullt kunnskapsgrunnlag og tilgang til statistikk</a:t>
            </a:r>
          </a:p>
          <a:p>
            <a:pPr lvl="1" indent="0">
              <a:buNone/>
            </a:pPr>
            <a:br>
              <a:rPr lang="nb-NO" sz="1467" dirty="0">
                <a:latin typeface="Open Sans "/>
              </a:rPr>
            </a:br>
            <a:endParaRPr lang="nb-NO" sz="1467" dirty="0">
              <a:latin typeface="Open Sans "/>
            </a:endParaRPr>
          </a:p>
        </p:txBody>
      </p:sp>
      <p:sp>
        <p:nvSpPr>
          <p:cNvPr id="11" name="Undertittel 1">
            <a:extLst>
              <a:ext uri="{FF2B5EF4-FFF2-40B4-BE49-F238E27FC236}">
                <a16:creationId xmlns:a16="http://schemas.microsoft.com/office/drawing/2014/main" id="{FB78F439-6220-4FBC-89A8-EC088056520F}"/>
              </a:ext>
            </a:extLst>
          </p:cNvPr>
          <p:cNvSpPr txBox="1">
            <a:spLocks/>
          </p:cNvSpPr>
          <p:nvPr/>
        </p:nvSpPr>
        <p:spPr>
          <a:xfrm>
            <a:off x="622648" y="740702"/>
            <a:ext cx="11617291" cy="914401"/>
          </a:xfrm>
          <a:prstGeom prst="rect">
            <a:avLst/>
          </a:prstGeom>
          <a:noFill/>
          <a:ln>
            <a:noFill/>
          </a:ln>
          <a:effectLst/>
        </p:spPr>
        <p:txBody>
          <a:bodyPr lIns="0" tIns="48000" rIns="96000" bIns="60960" anchor="b" anchorCtr="0"/>
          <a:lstStyle>
            <a:lvl1pPr marL="0" marR="0" indent="0" algn="l" defTabSz="914400" rtl="0" eaLnBrk="1" fontAlgn="auto" latinLnBrk="0" hangingPunct="1">
              <a:lnSpc>
                <a:spcPts val="3600"/>
              </a:lnSpc>
              <a:spcBef>
                <a:spcPct val="20000"/>
              </a:spcBef>
              <a:spcAft>
                <a:spcPts val="0"/>
              </a:spcAft>
              <a:buClrTx/>
              <a:buSzTx/>
              <a:buFont typeface="Arial" pitchFamily="34" charset="0"/>
              <a:buNone/>
              <a:tabLst/>
              <a:defRPr kumimoji="0" lang="nb-NO" sz="3600" b="1" i="0" kern="1200" baseline="0" dirty="0" smtClean="0">
                <a:solidFill>
                  <a:schemeClr val="tx1"/>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defTabSz="1219170">
              <a:lnSpc>
                <a:spcPts val="4800"/>
              </a:lnSpc>
            </a:pPr>
            <a:endParaRPr lang="nb-NO" sz="4800" dirty="0">
              <a:solidFill>
                <a:srgbClr val="2B4554"/>
              </a:solidFill>
            </a:endParaRPr>
          </a:p>
          <a:p>
            <a:pPr defTabSz="1219170">
              <a:lnSpc>
                <a:spcPts val="4800"/>
              </a:lnSpc>
            </a:pPr>
            <a:endParaRPr lang="nb-NO" sz="4800" dirty="0">
              <a:solidFill>
                <a:srgbClr val="2B4554"/>
              </a:solidFill>
            </a:endParaRPr>
          </a:p>
          <a:p>
            <a:pPr defTabSz="1219170">
              <a:lnSpc>
                <a:spcPts val="4800"/>
              </a:lnSpc>
            </a:pPr>
            <a:br>
              <a:rPr lang="nb-NO" sz="4267" dirty="0">
                <a:solidFill>
                  <a:srgbClr val="2B4554"/>
                </a:solidFill>
              </a:rPr>
            </a:br>
            <a:r>
              <a:rPr lang="nb-NO" sz="3200" dirty="0">
                <a:solidFill>
                  <a:srgbClr val="2B4554"/>
                </a:solidFill>
                <a:latin typeface="Inter Medium (Overskrifter)"/>
                <a:ea typeface="Open Sans SemiBold"/>
                <a:cs typeface="Open Sans SemiBold"/>
              </a:rPr>
              <a:t>Barrierer for at flere skal bo trygt og godt hjemme lenger   </a:t>
            </a:r>
            <a:endParaRPr lang="nb-NO" sz="4267" dirty="0">
              <a:solidFill>
                <a:srgbClr val="2B4554"/>
              </a:solidFill>
              <a:latin typeface="Inter Medium (Overskrifter)"/>
              <a:ea typeface="Open Sans SemiBold" panose="020B0706030804020204" pitchFamily="34" charset="0"/>
              <a:cs typeface="Open Sans SemiBold" panose="020B0706030804020204" pitchFamily="34" charset="0"/>
            </a:endParaRPr>
          </a:p>
        </p:txBody>
      </p:sp>
      <p:sp>
        <p:nvSpPr>
          <p:cNvPr id="4" name="TekstSylinder 3">
            <a:extLst>
              <a:ext uri="{FF2B5EF4-FFF2-40B4-BE49-F238E27FC236}">
                <a16:creationId xmlns:a16="http://schemas.microsoft.com/office/drawing/2014/main" id="{F477F0C9-5A21-B337-3D18-B0EED77B4977}"/>
              </a:ext>
            </a:extLst>
          </p:cNvPr>
          <p:cNvSpPr txBox="1"/>
          <p:nvPr/>
        </p:nvSpPr>
        <p:spPr>
          <a:xfrm>
            <a:off x="622648" y="1892133"/>
            <a:ext cx="9429749" cy="461665"/>
          </a:xfrm>
          <a:prstGeom prst="rect">
            <a:avLst/>
          </a:prstGeom>
          <a:noFill/>
        </p:spPr>
        <p:txBody>
          <a:bodyPr wrap="square">
            <a:spAutoFit/>
          </a:bodyPr>
          <a:lstStyle/>
          <a:p>
            <a:pPr defTabSz="1219170"/>
            <a:r>
              <a:rPr lang="nb-NO" sz="2400" b="1" dirty="0">
                <a:solidFill>
                  <a:srgbClr val="C1DAAE">
                    <a:lumMod val="75000"/>
                  </a:srgbClr>
                </a:solidFill>
                <a:latin typeface="Open Sans SemiBold" panose="020B0706030804020204" pitchFamily="34" charset="0"/>
                <a:ea typeface="Open Sans SemiBold" panose="020B0706030804020204" pitchFamily="34" charset="0"/>
                <a:cs typeface="Open Sans SemiBold" panose="020B0706030804020204" pitchFamily="34" charset="0"/>
              </a:rPr>
              <a:t>For privatpersoner, kommunene, markedsaktører og stat</a:t>
            </a:r>
          </a:p>
        </p:txBody>
      </p:sp>
    </p:spTree>
    <p:extLst>
      <p:ext uri="{BB962C8B-B14F-4D97-AF65-F5344CB8AC3E}">
        <p14:creationId xmlns:p14="http://schemas.microsoft.com/office/powerpoint/2010/main" val="3239760255"/>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057CD86-88EA-419A-9007-CCC9771334C2}"/>
              </a:ext>
            </a:extLst>
          </p:cNvPr>
          <p:cNvSpPr>
            <a:spLocks noGrp="1"/>
          </p:cNvSpPr>
          <p:nvPr>
            <p:ph sz="quarter" idx="17"/>
          </p:nvPr>
        </p:nvSpPr>
        <p:spPr>
          <a:xfrm>
            <a:off x="609600" y="1650328"/>
            <a:ext cx="6605049" cy="4301069"/>
          </a:xfrm>
        </p:spPr>
        <p:txBody>
          <a:bodyPr vert="horz" lIns="0" tIns="60960" rIns="121920" bIns="60960" rtlCol="0" anchor="t">
            <a:normAutofit/>
          </a:bodyPr>
          <a:lstStyle/>
          <a:p>
            <a:pPr marL="891095" lvl="1" indent="-228594">
              <a:buFont typeface="Arial" panose="020B0604020202020204" pitchFamily="34" charset="0"/>
              <a:buChar char="•"/>
            </a:pPr>
            <a:endParaRPr lang="nn-NO" sz="1600" i="1" dirty="0">
              <a:solidFill>
                <a:srgbClr val="2B4554"/>
              </a:solidFill>
              <a:latin typeface="Open Sans" panose="020B0606030504020204" pitchFamily="34" charset="0"/>
              <a:ea typeface="Open Sans" panose="020B0606030504020204" pitchFamily="34" charset="0"/>
              <a:cs typeface="Open Sans" panose="020B0606030504020204" pitchFamily="34" charset="0"/>
            </a:endParaRPr>
          </a:p>
          <a:p>
            <a:endParaRPr lang="nn-NO" sz="1467" dirty="0">
              <a:solidFill>
                <a:srgbClr val="2B4554"/>
              </a:solidFill>
              <a:latin typeface="Open Sans" panose="020B0606030504020204" pitchFamily="34" charset="0"/>
              <a:ea typeface="Open Sans" panose="020B0606030504020204" pitchFamily="34" charset="0"/>
              <a:cs typeface="Open Sans" panose="020B0606030504020204" pitchFamily="34" charset="0"/>
            </a:endParaRPr>
          </a:p>
          <a:p>
            <a:endParaRPr lang="nn-NO" sz="1600" dirty="0">
              <a:solidFill>
                <a:srgbClr val="000000"/>
              </a:solidFill>
            </a:endParaRPr>
          </a:p>
          <a:p>
            <a:pPr marL="228594" indent="-228594">
              <a:buFont typeface="Arial" panose="020B0604020202020204" pitchFamily="34" charset="0"/>
              <a:buChar char="•"/>
            </a:pPr>
            <a:endParaRPr lang="nn-NO" sz="1600" dirty="0">
              <a:solidFill>
                <a:srgbClr val="000000"/>
              </a:solidFill>
            </a:endParaRPr>
          </a:p>
        </p:txBody>
      </p:sp>
      <p:sp>
        <p:nvSpPr>
          <p:cNvPr id="7" name="Undertittel 1">
            <a:extLst>
              <a:ext uri="{FF2B5EF4-FFF2-40B4-BE49-F238E27FC236}">
                <a16:creationId xmlns:a16="http://schemas.microsoft.com/office/drawing/2014/main" id="{B7243C51-E123-232F-2D27-0ECD9F39C2B2}"/>
              </a:ext>
            </a:extLst>
          </p:cNvPr>
          <p:cNvSpPr txBox="1">
            <a:spLocks/>
          </p:cNvSpPr>
          <p:nvPr/>
        </p:nvSpPr>
        <p:spPr>
          <a:xfrm>
            <a:off x="609599" y="594386"/>
            <a:ext cx="11617291" cy="914401"/>
          </a:xfrm>
          <a:prstGeom prst="rect">
            <a:avLst/>
          </a:prstGeom>
          <a:noFill/>
          <a:ln>
            <a:noFill/>
          </a:ln>
          <a:effectLst/>
        </p:spPr>
        <p:txBody>
          <a:bodyPr lIns="0" tIns="48000" rIns="96000" anchor="b" anchorCtr="0"/>
          <a:lstStyle>
            <a:lvl1pPr marL="0" marR="0" indent="0" algn="l" defTabSz="914400" rtl="0" eaLnBrk="1" fontAlgn="auto" latinLnBrk="0" hangingPunct="1">
              <a:lnSpc>
                <a:spcPts val="3600"/>
              </a:lnSpc>
              <a:spcBef>
                <a:spcPct val="20000"/>
              </a:spcBef>
              <a:spcAft>
                <a:spcPts val="0"/>
              </a:spcAft>
              <a:buClrTx/>
              <a:buSzTx/>
              <a:buFont typeface="Arial" pitchFamily="34" charset="0"/>
              <a:buNone/>
              <a:tabLst/>
              <a:defRPr kumimoji="0" lang="nb-NO" sz="3600" b="1" i="0" kern="1200" baseline="0" dirty="0" smtClean="0">
                <a:solidFill>
                  <a:schemeClr val="tx1"/>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endParaRPr kumimoji="0" lang="nn-NO" sz="48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endParaRPr kumimoji="0" lang="nn-NO" sz="48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br>
              <a:rPr kumimoji="0" lang="nn-NO" sz="4267" b="1" i="0" u="none" strike="noStrike" kern="1200" cap="none" spc="0" normalizeH="0" baseline="0" noProof="0" dirty="0">
                <a:ln>
                  <a:noFill/>
                </a:ln>
                <a:solidFill>
                  <a:srgbClr val="000000"/>
                </a:solidFill>
                <a:effectLst/>
                <a:uLnTx/>
                <a:uFillTx/>
                <a:latin typeface="Arial"/>
                <a:ea typeface="+mn-ea"/>
                <a:cs typeface="Arial"/>
              </a:rPr>
            </a:br>
            <a:r>
              <a:rPr kumimoji="0" lang="nb-NO" sz="1867" b="1" i="0" u="none" strike="noStrike" kern="1200" cap="none" spc="0" normalizeH="0" baseline="0" noProof="0" dirty="0">
                <a:ln>
                  <a:noFill/>
                </a:ln>
                <a:solidFill>
                  <a:schemeClr val="accent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Eldreboligprogrammet</a:t>
            </a:r>
            <a:endParaRPr kumimoji="0" lang="nb-NO" sz="3733" b="1" i="0" u="none" strike="noStrike" kern="1200" cap="none" spc="0" normalizeH="0" baseline="0" noProof="0" dirty="0">
              <a:ln>
                <a:noFill/>
              </a:ln>
              <a:solidFill>
                <a:schemeClr val="accent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r>
              <a:rPr kumimoji="0" lang="nb-NO" sz="3000" b="1" i="0" u="none" strike="noStrike" kern="1200" cap="none" spc="0" normalizeH="0" baseline="0" noProof="0" dirty="0">
                <a:ln>
                  <a:noFill/>
                </a:ln>
                <a:solidFill>
                  <a:srgbClr val="2B4554"/>
                </a:solidFill>
                <a:effectLst/>
                <a:uLnTx/>
                <a:uFillTx/>
                <a:latin typeface="Inter Medium (Overskrifter)"/>
                <a:ea typeface="Open Sans SemiBold" panose="020B0706030804020204" pitchFamily="34" charset="0"/>
                <a:cs typeface="Open Sans SemiBold" panose="020B0706030804020204" pitchFamily="34" charset="0"/>
              </a:rPr>
              <a:t>Tema 1: veiledning og planlegging</a:t>
            </a:r>
          </a:p>
        </p:txBody>
      </p:sp>
      <p:sp>
        <p:nvSpPr>
          <p:cNvPr id="2" name="Plassholder for innhold 2">
            <a:extLst>
              <a:ext uri="{FF2B5EF4-FFF2-40B4-BE49-F238E27FC236}">
                <a16:creationId xmlns:a16="http://schemas.microsoft.com/office/drawing/2014/main" id="{3AE74F74-CBD6-EDA4-E9E0-E6ED805AEC2F}"/>
              </a:ext>
            </a:extLst>
          </p:cNvPr>
          <p:cNvSpPr txBox="1">
            <a:spLocks/>
          </p:cNvSpPr>
          <p:nvPr/>
        </p:nvSpPr>
        <p:spPr>
          <a:xfrm>
            <a:off x="609599" y="1791869"/>
            <a:ext cx="7022572" cy="4709472"/>
          </a:xfrm>
          <a:prstGeom prst="rect">
            <a:avLst/>
          </a:prstGeom>
        </p:spPr>
        <p:txBody>
          <a:bodyPr vert="horz" lIns="0" tIns="60960" rIns="121920" bIns="60960" anchor="t"/>
          <a:lstStyle>
            <a:lvl1pPr marL="0" indent="0" algn="l" defTabSz="914400" rtl="0" eaLnBrk="1" latinLnBrk="0" hangingPunct="1">
              <a:spcBef>
                <a:spcPct val="20000"/>
              </a:spcBef>
              <a:buClr>
                <a:schemeClr val="bg2"/>
              </a:buClr>
              <a:buFont typeface="Arial"/>
              <a:buNone/>
              <a:defRPr sz="2500" kern="1200">
                <a:solidFill>
                  <a:schemeClr val="tx1"/>
                </a:solidFill>
                <a:latin typeface="Arial"/>
                <a:ea typeface="+mn-ea"/>
                <a:cs typeface="Arial"/>
              </a:defRPr>
            </a:lvl1pPr>
            <a:lvl2pPr marL="496888" indent="-222250" algn="l" defTabSz="914400" rtl="0" eaLnBrk="1" latinLnBrk="0" hangingPunct="1">
              <a:spcBef>
                <a:spcPct val="20000"/>
              </a:spcBef>
              <a:buClr>
                <a:schemeClr val="bg2"/>
              </a:buClr>
              <a:buFont typeface="Arial"/>
              <a:buChar char="•"/>
              <a:defRPr sz="2000" kern="1200">
                <a:solidFill>
                  <a:schemeClr val="tx1"/>
                </a:solidFill>
                <a:latin typeface="Arial"/>
                <a:ea typeface="+mn-ea"/>
                <a:cs typeface="Arial"/>
              </a:defRPr>
            </a:lvl2pPr>
            <a:lvl3pPr marL="985838" indent="-228600" algn="l" defTabSz="914400" rtl="0" eaLnBrk="1" latinLnBrk="0" hangingPunct="1">
              <a:spcBef>
                <a:spcPct val="20000"/>
              </a:spcBef>
              <a:buClr>
                <a:schemeClr val="bg2"/>
              </a:buClr>
              <a:buFont typeface="Arial"/>
              <a:buChar char="•"/>
              <a:defRPr sz="2000" kern="1200">
                <a:solidFill>
                  <a:schemeClr val="tx1"/>
                </a:solidFill>
                <a:latin typeface="Arial"/>
                <a:ea typeface="+mn-ea"/>
                <a:cs typeface="Arial"/>
              </a:defRPr>
            </a:lvl3pPr>
            <a:lvl4pPr marL="1600200" indent="-228600" algn="l" defTabSz="914400" rtl="0" eaLnBrk="1" latinLnBrk="0" hangingPunct="1">
              <a:spcBef>
                <a:spcPct val="20000"/>
              </a:spcBef>
              <a:buClr>
                <a:schemeClr val="bg2"/>
              </a:buClr>
              <a:buFont typeface="Arial"/>
              <a:buChar char="•"/>
              <a:defRPr sz="2000" kern="1200">
                <a:solidFill>
                  <a:schemeClr val="tx1"/>
                </a:solidFill>
                <a:latin typeface="Arial"/>
                <a:ea typeface="+mn-ea"/>
                <a:cs typeface="Arial"/>
              </a:defRPr>
            </a:lvl4pPr>
            <a:lvl5pPr marL="2057400" indent="-228600" algn="l" defTabSz="914400" rtl="0" eaLnBrk="1" latinLnBrk="0" hangingPunct="1">
              <a:spcBef>
                <a:spcPct val="20000"/>
              </a:spcBef>
              <a:buClr>
                <a:schemeClr val="bg2"/>
              </a:buClr>
              <a:buFont typeface="Arial"/>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r>
              <a:rPr kumimoji="0" lang="nb-NO" sz="2130" b="0" i="0" u="none" strike="noStrike" kern="1200" cap="none" spc="0" normalizeH="0" baseline="0" noProof="0" dirty="0">
                <a:ln>
                  <a:noFill/>
                </a:ln>
                <a:solidFill>
                  <a:srgbClr val="2B4554"/>
                </a:solidFill>
                <a:effectLst/>
                <a:uLnTx/>
                <a:uFillTx/>
                <a:latin typeface="Inter (Brødtekst)"/>
                <a:ea typeface="Open Sans SemiBold" panose="020B0706030804020204" pitchFamily="34" charset="0"/>
                <a:cs typeface="Open Sans SemiBold" panose="020B0706030804020204" pitchFamily="34" charset="0"/>
              </a:rPr>
              <a:t>Regjeringen skal styrke kommunal planlegging gjennom gode verktøy og samordning av statlige initiativ.</a:t>
            </a: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b-NO" sz="2133" b="0" i="0" u="none" strike="noStrike" kern="1200" cap="none" spc="0" normalizeH="0" baseline="0" noProof="0" dirty="0">
              <a:ln>
                <a:noFill/>
              </a:ln>
              <a:solidFill>
                <a:srgbClr val="2B4554"/>
              </a:solidFill>
              <a:effectLst/>
              <a:uLnTx/>
              <a:uFillTx/>
              <a:latin typeface="Inter (Brødtekst)"/>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r>
              <a:rPr kumimoji="0" lang="nn-NO" sz="2133" b="0" i="0" u="none" strike="noStrike" kern="1200" cap="none" spc="0" normalizeH="0" baseline="0" noProof="0" dirty="0">
                <a:ln>
                  <a:noFill/>
                </a:ln>
                <a:solidFill>
                  <a:srgbClr val="2B4554"/>
                </a:solidFill>
                <a:effectLst/>
                <a:uLnTx/>
                <a:uFillTx/>
                <a:latin typeface="Inter (Brødtekst)"/>
                <a:ea typeface="Open Sans SemiBold" panose="020B0706030804020204" pitchFamily="34" charset="0"/>
                <a:cs typeface="Open Sans SemiBold" panose="020B0706030804020204" pitchFamily="34" charset="0"/>
              </a:rPr>
              <a:t>Tiltak </a:t>
            </a:r>
          </a:p>
          <a:p>
            <a:pPr marL="342900" marR="0" lvl="0" indent="-34290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800" i="0" u="none" strike="noStrike" kern="1200" cap="none" spc="0" normalizeH="0" baseline="0" noProof="0" dirty="0">
                <a:ln>
                  <a:noFill/>
                </a:ln>
                <a:solidFill>
                  <a:srgbClr val="2B4554"/>
                </a:solidFill>
                <a:effectLst/>
                <a:uLnTx/>
                <a:uFillTx/>
                <a:latin typeface="Inter (Brødtekst)"/>
                <a:ea typeface="Open Sans"/>
                <a:cs typeface="Open Sans"/>
              </a:rPr>
              <a:t>Styrke veiledningsrollen til Husbanken overfor kommunene</a:t>
            </a:r>
            <a:endParaRPr lang="nb-NO" sz="1800" i="0" u="none" strike="noStrike" kern="1200" cap="none" spc="0" normalizeH="0" baseline="0" noProof="0" dirty="0">
              <a:ln>
                <a:noFill/>
              </a:ln>
              <a:solidFill>
                <a:srgbClr val="2B4554"/>
              </a:solidFill>
              <a:effectLst/>
              <a:uLnTx/>
              <a:uFillTx/>
              <a:latin typeface="Inter (Brødtekst)"/>
              <a:ea typeface="Open Sans"/>
              <a:cs typeface="Open Sans"/>
            </a:endParaRPr>
          </a:p>
          <a:p>
            <a:pPr marL="342900" marR="0" lvl="0" indent="-34290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800" i="0" u="none" strike="noStrike" kern="1200" cap="none" spc="0" normalizeH="0" baseline="0" noProof="0" dirty="0">
                <a:ln>
                  <a:noFill/>
                </a:ln>
                <a:solidFill>
                  <a:srgbClr val="2B4554"/>
                </a:solidFill>
                <a:effectLst/>
                <a:uLnTx/>
                <a:uFillTx/>
                <a:latin typeface="Inter (Brødtekst)"/>
                <a:ea typeface="Open Sans"/>
                <a:cs typeface="Open Sans"/>
              </a:rPr>
              <a:t>Styrke planleggingskompetansen i kommunene</a:t>
            </a:r>
            <a:endParaRPr lang="nb-NO" sz="1800" i="0" u="none" strike="noStrike" kern="1200" cap="none" spc="0" normalizeH="0" baseline="0" noProof="0" dirty="0">
              <a:ln>
                <a:noFill/>
              </a:ln>
              <a:solidFill>
                <a:srgbClr val="2B4554"/>
              </a:solidFill>
              <a:effectLst/>
              <a:uLnTx/>
              <a:uFillTx/>
              <a:latin typeface="Inter (Brødtekst)"/>
              <a:ea typeface="Open Sans"/>
              <a:cs typeface="Open Sans"/>
            </a:endParaRPr>
          </a:p>
          <a:p>
            <a:pPr marL="342900" marR="0" lvl="0" indent="-34290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800" i="0" u="none" strike="noStrike" kern="1200" cap="none" spc="0" normalizeH="0" baseline="0" noProof="0" dirty="0">
                <a:ln>
                  <a:noFill/>
                </a:ln>
                <a:solidFill>
                  <a:srgbClr val="2B4554"/>
                </a:solidFill>
                <a:effectLst/>
                <a:uLnTx/>
                <a:uFillTx/>
                <a:latin typeface="Inter (Brødtekst)"/>
                <a:ea typeface="Open Sans"/>
                <a:cs typeface="Open Sans"/>
              </a:rPr>
              <a:t>Utrede tiltak for styrket boligrådgivning i kommunene, herunder utrede en nasjonal digital veiledningsordning</a:t>
            </a:r>
            <a:endParaRPr lang="nb-NO" sz="1800" i="0" u="none" strike="noStrike" kern="1200" cap="none" spc="0" normalizeH="0" baseline="0" noProof="0" dirty="0">
              <a:ln>
                <a:noFill/>
              </a:ln>
              <a:solidFill>
                <a:srgbClr val="2B4554"/>
              </a:solidFill>
              <a:effectLst/>
              <a:uLnTx/>
              <a:uFillTx/>
              <a:latin typeface="Inter (Brødtekst)"/>
              <a:ea typeface="Open Sans"/>
              <a:cs typeface="Open Sans"/>
            </a:endParaRPr>
          </a:p>
          <a:p>
            <a:pPr marL="342900" marR="0" lvl="0" indent="-34290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800" b="0" i="0" u="none" strike="noStrike" kern="1200" cap="none" spc="0" normalizeH="0" baseline="0" noProof="0" dirty="0">
                <a:ln>
                  <a:noFill/>
                </a:ln>
                <a:solidFill>
                  <a:srgbClr val="2B4554"/>
                </a:solidFill>
                <a:effectLst/>
                <a:uLnTx/>
                <a:uFillTx/>
                <a:latin typeface="Inter (Brødtekst)"/>
                <a:ea typeface="Open Sans" panose="020B0606030504020204" pitchFamily="34" charset="0"/>
                <a:cs typeface="Open Sans" panose="020B0606030504020204" pitchFamily="34" charset="0"/>
              </a:rPr>
              <a:t>Innhente kunnskap om boformer som er egna for personer med demens</a:t>
            </a:r>
          </a:p>
          <a:p>
            <a:pPr marL="342900" marR="0" lvl="0" indent="-34290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800" i="0" u="none" strike="noStrike" kern="1200" cap="none" spc="0" normalizeH="0" baseline="0" noProof="0" dirty="0">
                <a:ln>
                  <a:noFill/>
                </a:ln>
                <a:solidFill>
                  <a:srgbClr val="2B4554"/>
                </a:solidFill>
                <a:effectLst/>
                <a:uLnTx/>
                <a:uFillTx/>
                <a:latin typeface="Inter (Brødtekst)"/>
                <a:ea typeface="Open Sans" panose="020B0606030504020204" pitchFamily="34" charset="0"/>
                <a:cs typeface="Open Sans" panose="020B0606030504020204" pitchFamily="34" charset="0"/>
              </a:rPr>
              <a:t>Evaluere plankravet for investeringstilskuddet for heldøgns omsorgsplasser</a:t>
            </a:r>
          </a:p>
          <a:p>
            <a:pPr marL="380365" marR="0" lvl="0" indent="-380365" algn="l" defTabSz="914400" rtl="0" eaLnBrk="1" fontAlgn="auto" latinLnBrk="0" hangingPunct="1">
              <a:lnSpc>
                <a:spcPct val="100000"/>
              </a:lnSpc>
              <a:spcBef>
                <a:spcPct val="20000"/>
              </a:spcBef>
              <a:spcAft>
                <a:spcPts val="0"/>
              </a:spcAft>
              <a:buClr>
                <a:srgbClr val="F0F7EA"/>
              </a:buClr>
              <a:buSzTx/>
              <a:buFont typeface="Arial" panose="020B0604020202020204" pitchFamily="34" charset="0"/>
              <a:buChar char="•"/>
              <a:tabLst/>
              <a:defRPr/>
            </a:pPr>
            <a:endParaRPr lang="nn-NO" sz="1867" b="0" i="0" u="none" strike="noStrike" kern="1200" cap="none" spc="0" normalizeH="0" baseline="0" noProof="0" dirty="0">
              <a:ln>
                <a:noFill/>
              </a:ln>
              <a:solidFill>
                <a:srgbClr val="2B455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2133" b="0" i="0" u="none" strike="noStrike" kern="1200" cap="none" spc="0" normalizeH="0" baseline="0" noProof="0" dirty="0">
              <a:ln>
                <a:noFill/>
              </a:ln>
              <a:solidFill>
                <a:srgbClr val="2B4554"/>
              </a:solidFill>
              <a:effectLst/>
              <a:uLnTx/>
              <a:uFillTx/>
              <a:latin typeface="Open Sans "/>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2133" b="0" i="0" u="none" strike="noStrike" kern="1200" cap="none" spc="0" normalizeH="0" baseline="0" noProof="0" dirty="0">
              <a:ln>
                <a:noFill/>
              </a:ln>
              <a:solidFill>
                <a:srgbClr val="2B4554"/>
              </a:solidFill>
              <a:effectLst/>
              <a:uLnTx/>
              <a:uFillTx/>
              <a:latin typeface="Open Sans "/>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2133" b="0" i="0" u="none" strike="noStrike" kern="1200" cap="none" spc="0" normalizeH="0" baseline="0" noProof="0" dirty="0">
              <a:ln>
                <a:noFill/>
              </a:ln>
              <a:solidFill>
                <a:srgbClr val="2B4554"/>
              </a:solidFill>
              <a:effectLst/>
              <a:uLnTx/>
              <a:uFillTx/>
              <a:latin typeface="Open Sans "/>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2133" b="0" i="0" u="none" strike="noStrike" kern="1200" cap="none" spc="0" normalizeH="0" baseline="0" noProof="0" dirty="0">
              <a:ln>
                <a:noFill/>
              </a:ln>
              <a:solidFill>
                <a:srgbClr val="2B4554"/>
              </a:solidFill>
              <a:effectLst/>
              <a:uLnTx/>
              <a:uFillTx/>
              <a:latin typeface="Open Sans "/>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1600" b="0" i="0" u="none" strike="noStrike" kern="1200" cap="none" spc="0" normalizeH="0" baseline="0" noProof="0" dirty="0">
              <a:ln>
                <a:noFill/>
              </a:ln>
              <a:solidFill>
                <a:srgbClr val="000000"/>
              </a:solidFill>
              <a:effectLst/>
              <a:uLnTx/>
              <a:uFillTx/>
              <a:latin typeface="Arial"/>
              <a:ea typeface="+mn-ea"/>
              <a:cs typeface="Arial"/>
            </a:endParaRPr>
          </a:p>
          <a:p>
            <a:pPr marL="227965" marR="0" lvl="0" indent="-227965" algn="l" defTabSz="914400" rtl="0" eaLnBrk="1" fontAlgn="auto" latinLnBrk="0" hangingPunct="1">
              <a:lnSpc>
                <a:spcPct val="100000"/>
              </a:lnSpc>
              <a:spcBef>
                <a:spcPct val="20000"/>
              </a:spcBef>
              <a:spcAft>
                <a:spcPts val="0"/>
              </a:spcAft>
              <a:buClr>
                <a:srgbClr val="F0F7EA"/>
              </a:buClr>
              <a:buSzTx/>
              <a:buFont typeface="Arial" panose="020B0604020202020204" pitchFamily="34" charset="0"/>
              <a:buChar char="•"/>
              <a:tabLst/>
              <a:defRPr/>
            </a:pPr>
            <a:endParaRPr lang="nn-NO" sz="1600" b="0" i="0" u="none" strike="noStrike" kern="1200" cap="none" spc="0" normalizeH="0" baseline="0" noProof="0" dirty="0">
              <a:ln>
                <a:noFill/>
              </a:ln>
              <a:solidFill>
                <a:srgbClr val="000000"/>
              </a:solidFill>
              <a:effectLst/>
              <a:uLnTx/>
              <a:uFillTx/>
              <a:latin typeface="Arial"/>
              <a:cs typeface="Arial"/>
            </a:endParaRPr>
          </a:p>
        </p:txBody>
      </p:sp>
      <p:pic>
        <p:nvPicPr>
          <p:cNvPr id="5" name="Bilde 4" descr="Et bilde som inneholder tekst&#10;&#10;Automatisk generert beskrivelse">
            <a:extLst>
              <a:ext uri="{FF2B5EF4-FFF2-40B4-BE49-F238E27FC236}">
                <a16:creationId xmlns:a16="http://schemas.microsoft.com/office/drawing/2014/main" id="{5F9C1BE3-F706-4224-3641-B7D8CB52D4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490" y="2178756"/>
            <a:ext cx="3377023" cy="3883279"/>
          </a:xfrm>
          <a:prstGeom prst="rect">
            <a:avLst/>
          </a:prstGeom>
          <a:ln>
            <a:solidFill>
              <a:srgbClr val="000000"/>
            </a:solidFill>
          </a:ln>
        </p:spPr>
      </p:pic>
    </p:spTree>
    <p:extLst>
      <p:ext uri="{BB962C8B-B14F-4D97-AF65-F5344CB8AC3E}">
        <p14:creationId xmlns:p14="http://schemas.microsoft.com/office/powerpoint/2010/main" val="2436704470"/>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2">
            <a:extLst>
              <a:ext uri="{FF2B5EF4-FFF2-40B4-BE49-F238E27FC236}">
                <a16:creationId xmlns:a16="http://schemas.microsoft.com/office/drawing/2014/main" id="{3AE74F74-CBD6-EDA4-E9E0-E6ED805AEC2F}"/>
              </a:ext>
            </a:extLst>
          </p:cNvPr>
          <p:cNvSpPr txBox="1">
            <a:spLocks/>
          </p:cNvSpPr>
          <p:nvPr/>
        </p:nvSpPr>
        <p:spPr>
          <a:xfrm>
            <a:off x="609599" y="1962545"/>
            <a:ext cx="6542519" cy="4301069"/>
          </a:xfrm>
          <a:prstGeom prst="rect">
            <a:avLst/>
          </a:prstGeom>
        </p:spPr>
        <p:txBody>
          <a:bodyPr vert="horz" lIns="0" tIns="60960" rIns="121920" bIns="60960" anchor="t"/>
          <a:lstStyle>
            <a:lvl1pPr marL="0" indent="0" algn="l" defTabSz="914400" rtl="0" eaLnBrk="1" latinLnBrk="0" hangingPunct="1">
              <a:spcBef>
                <a:spcPct val="20000"/>
              </a:spcBef>
              <a:buClr>
                <a:schemeClr val="bg2"/>
              </a:buClr>
              <a:buFont typeface="Arial"/>
              <a:buNone/>
              <a:defRPr sz="2500" kern="1200">
                <a:solidFill>
                  <a:schemeClr val="tx1"/>
                </a:solidFill>
                <a:latin typeface="Arial"/>
                <a:ea typeface="+mn-ea"/>
                <a:cs typeface="Arial"/>
              </a:defRPr>
            </a:lvl1pPr>
            <a:lvl2pPr marL="496888" indent="-222250" algn="l" defTabSz="914400" rtl="0" eaLnBrk="1" latinLnBrk="0" hangingPunct="1">
              <a:spcBef>
                <a:spcPct val="20000"/>
              </a:spcBef>
              <a:buClr>
                <a:schemeClr val="bg2"/>
              </a:buClr>
              <a:buFont typeface="Arial"/>
              <a:buChar char="•"/>
              <a:defRPr sz="2000" kern="1200">
                <a:solidFill>
                  <a:schemeClr val="tx1"/>
                </a:solidFill>
                <a:latin typeface="Arial"/>
                <a:ea typeface="+mn-ea"/>
                <a:cs typeface="Arial"/>
              </a:defRPr>
            </a:lvl2pPr>
            <a:lvl3pPr marL="985838" indent="-228600" algn="l" defTabSz="914400" rtl="0" eaLnBrk="1" latinLnBrk="0" hangingPunct="1">
              <a:spcBef>
                <a:spcPct val="20000"/>
              </a:spcBef>
              <a:buClr>
                <a:schemeClr val="bg2"/>
              </a:buClr>
              <a:buFont typeface="Arial"/>
              <a:buChar char="•"/>
              <a:defRPr sz="2000" kern="1200">
                <a:solidFill>
                  <a:schemeClr val="tx1"/>
                </a:solidFill>
                <a:latin typeface="Arial"/>
                <a:ea typeface="+mn-ea"/>
                <a:cs typeface="Arial"/>
              </a:defRPr>
            </a:lvl3pPr>
            <a:lvl4pPr marL="1600200" indent="-228600" algn="l" defTabSz="914400" rtl="0" eaLnBrk="1" latinLnBrk="0" hangingPunct="1">
              <a:spcBef>
                <a:spcPct val="20000"/>
              </a:spcBef>
              <a:buClr>
                <a:schemeClr val="bg2"/>
              </a:buClr>
              <a:buFont typeface="Arial"/>
              <a:buChar char="•"/>
              <a:defRPr sz="2000" kern="1200">
                <a:solidFill>
                  <a:schemeClr val="tx1"/>
                </a:solidFill>
                <a:latin typeface="Arial"/>
                <a:ea typeface="+mn-ea"/>
                <a:cs typeface="Arial"/>
              </a:defRPr>
            </a:lvl4pPr>
            <a:lvl5pPr marL="2057400" indent="-228600" algn="l" defTabSz="914400" rtl="0" eaLnBrk="1" latinLnBrk="0" hangingPunct="1">
              <a:spcBef>
                <a:spcPct val="20000"/>
              </a:spcBef>
              <a:buClr>
                <a:schemeClr val="bg2"/>
              </a:buClr>
              <a:buFont typeface="Arial"/>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r>
              <a:rPr kumimoji="0" lang="nn-NO" sz="2133" b="0"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rPr>
              <a:t>Skal stimulere til at den enkelte tar strategiske boligvalg før behov oppstår gjennom tilpassing eller flytting. </a:t>
            </a: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2133" b="0"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r>
              <a:rPr kumimoji="0" lang="nn-NO" sz="2133" b="0"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rPr>
              <a:t>Tiltak </a:t>
            </a:r>
            <a:endParaRPr kumimoji="0" lang="nn-NO" sz="1867" b="0" i="0" u="none" strike="noStrike" kern="1200" cap="none" spc="0" normalizeH="0" baseline="0" noProof="0" dirty="0">
              <a:ln>
                <a:noFill/>
              </a:ln>
              <a:solidFill>
                <a:srgbClr val="2B4554"/>
              </a:solidFill>
              <a:effectLst/>
              <a:uLnTx/>
              <a:uFillTx/>
              <a:latin typeface="Inter Medium"/>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800"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rPr>
              <a:t>Gjennomføre en informasjonskampanje om boligplanlegging</a:t>
            </a: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800"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rPr>
              <a:t>Gjøre det enklere for eldre å tilpasse egen bolig</a:t>
            </a: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800" b="0"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rPr>
              <a:t>Vurdere å opprette et nasjonalt digitalt «visningsheim» for å synliggjøre muligheter innen boligtilpasning, hjelpemiddel, velferdsteknologi med mer</a:t>
            </a: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800" i="0" u="none" strike="noStrike" kern="1200" cap="none" spc="0" normalizeH="0" baseline="0" noProof="0" dirty="0">
                <a:ln>
                  <a:noFill/>
                </a:ln>
                <a:solidFill>
                  <a:srgbClr val="2B4554"/>
                </a:solidFill>
                <a:effectLst/>
                <a:uLnTx/>
                <a:uFillTx/>
                <a:latin typeface="Inter Medium"/>
                <a:ea typeface="Open Sans SemiBold"/>
                <a:cs typeface="Open Sans SemiBold"/>
              </a:rPr>
              <a:t>Gjøre startlån bedre kjent for eldre med lav inntekt</a:t>
            </a:r>
            <a:endParaRPr lang="nb-NO" sz="1800" i="0" u="none" strike="noStrike" kern="1200" cap="none" spc="0" normalizeH="0" baseline="0" noProof="0" dirty="0">
              <a:ln>
                <a:noFill/>
              </a:ln>
              <a:solidFill>
                <a:srgbClr val="2B4554"/>
              </a:solidFill>
              <a:effectLst/>
              <a:uLnTx/>
              <a:uFillTx/>
              <a:latin typeface="Inter Medium"/>
              <a:ea typeface="Open Sans SemiBold"/>
              <a:cs typeface="Open Sans SemiBold"/>
            </a:endParaRP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800" i="0" u="none" strike="noStrike" kern="1200" cap="none" spc="0" normalizeH="0" baseline="0" noProof="0" dirty="0">
                <a:ln>
                  <a:noFill/>
                </a:ln>
                <a:solidFill>
                  <a:srgbClr val="2B4554"/>
                </a:solidFill>
                <a:effectLst/>
                <a:uLnTx/>
                <a:uFillTx/>
                <a:latin typeface="Inter Medium"/>
                <a:ea typeface="Open Sans SemiBold" panose="020B0706030804020204" pitchFamily="34" charset="0"/>
                <a:cs typeface="Open Sans SemiBold" panose="020B0706030804020204" pitchFamily="34" charset="0"/>
              </a:rPr>
              <a:t>Vurdere kriteriene for husbanklån til boligkvalitet, blant annet med mål om å bidra til flere egnede boliger til eldre</a:t>
            </a: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2133" b="0" i="0" u="none" strike="noStrike" kern="1200" cap="none" spc="0" normalizeH="0" baseline="0" noProof="0" dirty="0">
              <a:ln>
                <a:noFill/>
              </a:ln>
              <a:solidFill>
                <a:srgbClr val="2B4554"/>
              </a:solidFill>
              <a:effectLst/>
              <a:uLnTx/>
              <a:uFillTx/>
              <a:latin typeface="Open Sans "/>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2133" b="0" i="0" u="none" strike="noStrike" kern="1200" cap="none" spc="0" normalizeH="0" baseline="0" noProof="0" dirty="0">
              <a:ln>
                <a:noFill/>
              </a:ln>
              <a:solidFill>
                <a:srgbClr val="2B4554"/>
              </a:solidFill>
              <a:effectLst/>
              <a:uLnTx/>
              <a:uFillTx/>
              <a:latin typeface="Open Sans "/>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2133" b="0" i="0" u="none" strike="noStrike" kern="1200" cap="none" spc="0" normalizeH="0" baseline="0" noProof="0" dirty="0">
              <a:ln>
                <a:noFill/>
              </a:ln>
              <a:solidFill>
                <a:srgbClr val="2B4554"/>
              </a:solidFill>
              <a:effectLst/>
              <a:uLnTx/>
              <a:uFillTx/>
              <a:latin typeface="Open Sans "/>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2133" b="0" i="0" u="none" strike="noStrike" kern="1200" cap="none" spc="0" normalizeH="0" baseline="0" noProof="0" dirty="0">
              <a:ln>
                <a:noFill/>
              </a:ln>
              <a:solidFill>
                <a:srgbClr val="2B4554"/>
              </a:solidFill>
              <a:effectLst/>
              <a:uLnTx/>
              <a:uFillTx/>
              <a:latin typeface="Open Sans "/>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1600" b="0" i="0" u="none" strike="noStrike" kern="1200" cap="none" spc="0" normalizeH="0" baseline="0" noProof="0" dirty="0">
              <a:ln>
                <a:noFill/>
              </a:ln>
              <a:solidFill>
                <a:srgbClr val="000000"/>
              </a:solidFill>
              <a:effectLst/>
              <a:uLnTx/>
              <a:uFillTx/>
              <a:latin typeface="Arial"/>
              <a:ea typeface="+mn-ea"/>
              <a:cs typeface="Arial"/>
            </a:endParaRPr>
          </a:p>
          <a:p>
            <a:pPr marL="227965" marR="0" lvl="0" indent="-227965" algn="l" defTabSz="914400" rtl="0" eaLnBrk="1" fontAlgn="auto" latinLnBrk="0" hangingPunct="1">
              <a:lnSpc>
                <a:spcPct val="100000"/>
              </a:lnSpc>
              <a:spcBef>
                <a:spcPct val="20000"/>
              </a:spcBef>
              <a:spcAft>
                <a:spcPts val="0"/>
              </a:spcAft>
              <a:buClr>
                <a:srgbClr val="F0F7EA"/>
              </a:buClr>
              <a:buSzTx/>
              <a:buFont typeface="Arial" panose="020B0604020202020204" pitchFamily="34" charset="0"/>
              <a:buChar char="•"/>
              <a:tabLst/>
              <a:defRPr/>
            </a:pPr>
            <a:endParaRPr lang="nn-NO" sz="1600" b="0" i="0" u="none" strike="noStrike" kern="1200" cap="none" spc="0" normalizeH="0" baseline="0" noProof="0" dirty="0">
              <a:ln>
                <a:noFill/>
              </a:ln>
              <a:solidFill>
                <a:srgbClr val="000000"/>
              </a:solidFill>
              <a:effectLst/>
              <a:uLnTx/>
              <a:uFillTx/>
              <a:latin typeface="Arial"/>
              <a:cs typeface="Arial"/>
            </a:endParaRPr>
          </a:p>
        </p:txBody>
      </p:sp>
      <p:sp>
        <p:nvSpPr>
          <p:cNvPr id="10" name="Undertittel 1">
            <a:extLst>
              <a:ext uri="{FF2B5EF4-FFF2-40B4-BE49-F238E27FC236}">
                <a16:creationId xmlns:a16="http://schemas.microsoft.com/office/drawing/2014/main" id="{0A331624-6778-6A53-3F38-5A8AC2310EC2}"/>
              </a:ext>
            </a:extLst>
          </p:cNvPr>
          <p:cNvSpPr txBox="1">
            <a:spLocks/>
          </p:cNvSpPr>
          <p:nvPr/>
        </p:nvSpPr>
        <p:spPr>
          <a:xfrm>
            <a:off x="574709" y="594386"/>
            <a:ext cx="11617291" cy="914401"/>
          </a:xfrm>
          <a:prstGeom prst="rect">
            <a:avLst/>
          </a:prstGeom>
          <a:noFill/>
          <a:ln>
            <a:noFill/>
          </a:ln>
          <a:effectLst/>
        </p:spPr>
        <p:txBody>
          <a:bodyPr lIns="0" tIns="48000" rIns="96000" anchor="b" anchorCtr="0"/>
          <a:lstStyle>
            <a:lvl1pPr marL="0" marR="0" indent="0" algn="l" defTabSz="914400" rtl="0" eaLnBrk="1" fontAlgn="auto" latinLnBrk="0" hangingPunct="1">
              <a:lnSpc>
                <a:spcPts val="3600"/>
              </a:lnSpc>
              <a:spcBef>
                <a:spcPct val="20000"/>
              </a:spcBef>
              <a:spcAft>
                <a:spcPts val="0"/>
              </a:spcAft>
              <a:buClrTx/>
              <a:buSzTx/>
              <a:buFont typeface="Arial" pitchFamily="34" charset="0"/>
              <a:buNone/>
              <a:tabLst/>
              <a:defRPr kumimoji="0" lang="nb-NO" sz="3600" b="1" i="0" kern="1200" baseline="0" dirty="0" smtClean="0">
                <a:solidFill>
                  <a:schemeClr val="tx1"/>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endParaRPr kumimoji="0" lang="nb-NO" sz="48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endParaRPr kumimoji="0" lang="nb-NO" sz="48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br>
              <a:rPr kumimoji="0" lang="nb-NO" sz="4267" b="1" i="0" u="none" strike="noStrike" kern="1200" cap="none" spc="0" normalizeH="0" baseline="0" noProof="0" dirty="0">
                <a:ln>
                  <a:noFill/>
                </a:ln>
                <a:solidFill>
                  <a:srgbClr val="000000"/>
                </a:solidFill>
                <a:effectLst/>
                <a:uLnTx/>
                <a:uFillTx/>
                <a:latin typeface="Arial"/>
                <a:ea typeface="+mn-ea"/>
                <a:cs typeface="Arial"/>
              </a:rPr>
            </a:br>
            <a:r>
              <a:rPr kumimoji="0" lang="nb-NO" sz="1867" b="1" i="0" u="none" strike="noStrike" kern="1200" cap="none" spc="0" normalizeH="0" baseline="0" noProof="0" dirty="0">
                <a:ln>
                  <a:noFill/>
                </a:ln>
                <a:solidFill>
                  <a:schemeClr val="accent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Eldreboligprogrammet</a:t>
            </a:r>
            <a:endParaRPr kumimoji="0" lang="nb-NO" sz="3733" b="1" i="0" u="none" strike="noStrike" kern="1200" cap="none" spc="0" normalizeH="0" baseline="0" noProof="0" dirty="0">
              <a:ln>
                <a:noFill/>
              </a:ln>
              <a:solidFill>
                <a:schemeClr val="accent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r>
              <a:rPr kumimoji="0" lang="nb-NO" sz="3000" b="1" i="0" u="none" strike="noStrike" kern="1200" cap="none" spc="0" normalizeH="0" baseline="0" noProof="0" dirty="0">
                <a:ln>
                  <a:noFill/>
                </a:ln>
                <a:solidFill>
                  <a:srgbClr val="2B4554"/>
                </a:solidFill>
                <a:effectLst/>
                <a:uLnTx/>
                <a:uFillTx/>
                <a:latin typeface="Inter Medium (Overskrifter)"/>
                <a:ea typeface="Open Sans SemiBold" panose="020B0706030804020204" pitchFamily="34" charset="0"/>
                <a:cs typeface="Open Sans SemiBold" panose="020B0706030804020204" pitchFamily="34" charset="0"/>
              </a:rPr>
              <a:t>Tema 2: planlegging av egen bosituasjon</a:t>
            </a:r>
          </a:p>
        </p:txBody>
      </p:sp>
      <p:pic>
        <p:nvPicPr>
          <p:cNvPr id="7" name="Bilde 6">
            <a:extLst>
              <a:ext uri="{FF2B5EF4-FFF2-40B4-BE49-F238E27FC236}">
                <a16:creationId xmlns:a16="http://schemas.microsoft.com/office/drawing/2014/main" id="{309C13A5-48E0-3632-2ACB-9BED96B81274}"/>
              </a:ext>
            </a:extLst>
          </p:cNvPr>
          <p:cNvPicPr>
            <a:picLocks noChangeAspect="1"/>
          </p:cNvPicPr>
          <p:nvPr/>
        </p:nvPicPr>
        <p:blipFill rotWithShape="1">
          <a:blip r:embed="rId3"/>
          <a:srcRect l="11739"/>
          <a:stretch/>
        </p:blipFill>
        <p:spPr>
          <a:xfrm>
            <a:off x="7440149" y="2372882"/>
            <a:ext cx="4493971" cy="3092300"/>
          </a:xfrm>
          <a:prstGeom prst="rect">
            <a:avLst/>
          </a:prstGeom>
          <a:ln>
            <a:solidFill>
              <a:srgbClr val="000000"/>
            </a:solidFill>
          </a:ln>
        </p:spPr>
      </p:pic>
    </p:spTree>
    <p:extLst>
      <p:ext uri="{BB962C8B-B14F-4D97-AF65-F5344CB8AC3E}">
        <p14:creationId xmlns:p14="http://schemas.microsoft.com/office/powerpoint/2010/main" val="1387861714"/>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2">
            <a:extLst>
              <a:ext uri="{FF2B5EF4-FFF2-40B4-BE49-F238E27FC236}">
                <a16:creationId xmlns:a16="http://schemas.microsoft.com/office/drawing/2014/main" id="{3AE74F74-CBD6-EDA4-E9E0-E6ED805AEC2F}"/>
              </a:ext>
            </a:extLst>
          </p:cNvPr>
          <p:cNvSpPr txBox="1">
            <a:spLocks/>
          </p:cNvSpPr>
          <p:nvPr/>
        </p:nvSpPr>
        <p:spPr>
          <a:xfrm>
            <a:off x="609599" y="1829380"/>
            <a:ext cx="7022572" cy="4301069"/>
          </a:xfrm>
          <a:prstGeom prst="rect">
            <a:avLst/>
          </a:prstGeom>
        </p:spPr>
        <p:txBody>
          <a:bodyPr vert="horz" lIns="0" tIns="60960" rIns="121920" bIns="60960" anchor="t"/>
          <a:lstStyle>
            <a:lvl1pPr marL="0" indent="0" algn="l" defTabSz="914400" rtl="0" eaLnBrk="1" latinLnBrk="0" hangingPunct="1">
              <a:spcBef>
                <a:spcPct val="20000"/>
              </a:spcBef>
              <a:buClr>
                <a:schemeClr val="bg2"/>
              </a:buClr>
              <a:buFont typeface="Arial"/>
              <a:buNone/>
              <a:defRPr sz="2500" kern="1200">
                <a:solidFill>
                  <a:schemeClr val="tx1"/>
                </a:solidFill>
                <a:latin typeface="Arial"/>
                <a:ea typeface="+mn-ea"/>
                <a:cs typeface="Arial"/>
              </a:defRPr>
            </a:lvl1pPr>
            <a:lvl2pPr marL="496888" indent="-222250" algn="l" defTabSz="914400" rtl="0" eaLnBrk="1" latinLnBrk="0" hangingPunct="1">
              <a:spcBef>
                <a:spcPct val="20000"/>
              </a:spcBef>
              <a:buClr>
                <a:schemeClr val="bg2"/>
              </a:buClr>
              <a:buFont typeface="Arial"/>
              <a:buChar char="•"/>
              <a:defRPr sz="2000" kern="1200">
                <a:solidFill>
                  <a:schemeClr val="tx1"/>
                </a:solidFill>
                <a:latin typeface="Arial"/>
                <a:ea typeface="+mn-ea"/>
                <a:cs typeface="Arial"/>
              </a:defRPr>
            </a:lvl2pPr>
            <a:lvl3pPr marL="985838" indent="-228600" algn="l" defTabSz="914400" rtl="0" eaLnBrk="1" latinLnBrk="0" hangingPunct="1">
              <a:spcBef>
                <a:spcPct val="20000"/>
              </a:spcBef>
              <a:buClr>
                <a:schemeClr val="bg2"/>
              </a:buClr>
              <a:buFont typeface="Arial"/>
              <a:buChar char="•"/>
              <a:defRPr sz="2000" kern="1200">
                <a:solidFill>
                  <a:schemeClr val="tx1"/>
                </a:solidFill>
                <a:latin typeface="Arial"/>
                <a:ea typeface="+mn-ea"/>
                <a:cs typeface="Arial"/>
              </a:defRPr>
            </a:lvl3pPr>
            <a:lvl4pPr marL="1600200" indent="-228600" algn="l" defTabSz="914400" rtl="0" eaLnBrk="1" latinLnBrk="0" hangingPunct="1">
              <a:spcBef>
                <a:spcPct val="20000"/>
              </a:spcBef>
              <a:buClr>
                <a:schemeClr val="bg2"/>
              </a:buClr>
              <a:buFont typeface="Arial"/>
              <a:buChar char="•"/>
              <a:defRPr sz="2000" kern="1200">
                <a:solidFill>
                  <a:schemeClr val="tx1"/>
                </a:solidFill>
                <a:latin typeface="Arial"/>
                <a:ea typeface="+mn-ea"/>
                <a:cs typeface="Arial"/>
              </a:defRPr>
            </a:lvl4pPr>
            <a:lvl5pPr marL="2057400" indent="-228600" algn="l" defTabSz="914400" rtl="0" eaLnBrk="1" latinLnBrk="0" hangingPunct="1">
              <a:spcBef>
                <a:spcPct val="20000"/>
              </a:spcBef>
              <a:buClr>
                <a:schemeClr val="bg2"/>
              </a:buClr>
              <a:buFont typeface="Arial"/>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r>
              <a:rPr kumimoji="0" lang="nb-NO" sz="2133" b="0" i="0" u="none" strike="noStrike" kern="1200" cap="none" spc="0" normalizeH="0" baseline="0" noProof="0" dirty="0">
                <a:ln>
                  <a:noFill/>
                </a:ln>
                <a:solidFill>
                  <a:srgbClr val="2B4554"/>
                </a:solidFill>
                <a:effectLst/>
                <a:uLnTx/>
                <a:uFillTx/>
                <a:latin typeface="Inter Medium (Overskrifter)"/>
                <a:ea typeface="Open Sans SemiBold" panose="020B0706030804020204" pitchFamily="34" charset="0"/>
                <a:cs typeface="Open Sans SemiBold" panose="020B0706030804020204" pitchFamily="34" charset="0"/>
              </a:rPr>
              <a:t>Regjeringen vil utforske mulighetene for nye og mer sosiale boformer. Dette bidrar til å øke trygghet, sosiale nettverk og støtte i hverdagen for den enkelte</a:t>
            </a:r>
            <a:r>
              <a:rPr kumimoji="0" lang="nn-NO" sz="2133" b="0" i="0" u="none" strike="noStrike" kern="1200" cap="none" spc="0" normalizeH="0" baseline="0" noProof="0" dirty="0">
                <a:ln>
                  <a:noFill/>
                </a:ln>
                <a:solidFill>
                  <a:srgbClr val="2B4554"/>
                </a:solidFill>
                <a:effectLst/>
                <a:uLnTx/>
                <a:uFillTx/>
                <a:latin typeface="Inter Medium (Overskrifter)"/>
                <a:ea typeface="Open Sans SemiBold" panose="020B0706030804020204" pitchFamily="34" charset="0"/>
                <a:cs typeface="Open Sans SemiBold" panose="020B0706030804020204" pitchFamily="34" charset="0"/>
              </a:rPr>
              <a:t>.</a:t>
            </a: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2133" b="0" i="0" u="none" strike="noStrike" kern="1200" cap="none" spc="0" normalizeH="0" baseline="0" noProof="0" dirty="0">
              <a:ln>
                <a:noFill/>
              </a:ln>
              <a:solidFill>
                <a:srgbClr val="2B4554"/>
              </a:solidFill>
              <a:effectLst/>
              <a:uLnTx/>
              <a:uFillTx/>
              <a:latin typeface="Inter Medium (Overskrifter)"/>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r>
              <a:rPr kumimoji="0" lang="nn-NO" sz="2133" b="0" i="0" u="none" strike="noStrike" kern="1200" cap="none" spc="0" normalizeH="0" baseline="0" noProof="0" dirty="0">
                <a:ln>
                  <a:noFill/>
                </a:ln>
                <a:solidFill>
                  <a:srgbClr val="2B4554"/>
                </a:solidFill>
                <a:effectLst/>
                <a:uLnTx/>
                <a:uFillTx/>
                <a:latin typeface="Inter Medium (Overskrifter)"/>
                <a:ea typeface="Open Sans SemiBold" panose="020B0706030804020204" pitchFamily="34" charset="0"/>
                <a:cs typeface="Open Sans SemiBold" panose="020B0706030804020204" pitchFamily="34" charset="0"/>
              </a:rPr>
              <a:t>Tiltak </a:t>
            </a: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800" i="0" u="none" strike="noStrike" kern="1200" cap="none" spc="0" normalizeH="0" baseline="0" noProof="0" dirty="0">
                <a:ln>
                  <a:noFill/>
                </a:ln>
                <a:solidFill>
                  <a:srgbClr val="2B4554"/>
                </a:solidFill>
                <a:effectLst/>
                <a:uLnTx/>
                <a:uFillTx/>
                <a:latin typeface="Inter Medium (Overskrifter)"/>
                <a:ea typeface="Open Sans SemiBold" panose="020B0706030804020204" pitchFamily="34" charset="0"/>
                <a:cs typeface="Open Sans SemiBold" panose="020B0706030804020204" pitchFamily="34" charset="0"/>
              </a:rPr>
              <a:t>Se nærmere på hva som hindrer kommuner og private utbyggere i dag for utbygging av egnede boliger for eldre.</a:t>
            </a: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800" i="0" u="none" strike="noStrike" kern="1200" cap="none" spc="0" normalizeH="0" baseline="0" noProof="0" dirty="0">
                <a:ln>
                  <a:noFill/>
                </a:ln>
                <a:solidFill>
                  <a:srgbClr val="2B4554"/>
                </a:solidFill>
                <a:effectLst/>
                <a:uLnTx/>
                <a:uFillTx/>
                <a:latin typeface="Inter Medium (Overskrifter)"/>
                <a:ea typeface="Open Sans SemiBold"/>
                <a:cs typeface="Open Sans SemiBold"/>
              </a:rPr>
              <a:t>Videreføre det distriktsrettede arbeidet til Husbanken</a:t>
            </a:r>
            <a:endParaRPr lang="nb-NO" sz="1800" i="0" u="none" strike="noStrike" kern="1200" cap="none" spc="0" normalizeH="0" baseline="0" noProof="0" dirty="0">
              <a:ln>
                <a:noFill/>
              </a:ln>
              <a:solidFill>
                <a:srgbClr val="2B4554"/>
              </a:solidFill>
              <a:effectLst/>
              <a:uLnTx/>
              <a:uFillTx/>
              <a:latin typeface="Inter Medium (Overskrifter)"/>
              <a:ea typeface="Open Sans SemiBold"/>
              <a:cs typeface="Open Sans SemiBold"/>
            </a:endParaRP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800" i="0" u="none" strike="noStrike" kern="1200" cap="none" spc="0" normalizeH="0" baseline="0" noProof="0" dirty="0">
                <a:ln>
                  <a:noFill/>
                </a:ln>
                <a:solidFill>
                  <a:srgbClr val="2B4554"/>
                </a:solidFill>
                <a:effectLst/>
                <a:uLnTx/>
                <a:uFillTx/>
                <a:latin typeface="Inter Medium (Overskrifter)"/>
                <a:ea typeface="Open Sans SemiBold" panose="020B0706030804020204" pitchFamily="34" charset="0"/>
                <a:cs typeface="Open Sans SemiBold" panose="020B0706030804020204" pitchFamily="34" charset="0"/>
              </a:rPr>
              <a:t>Øke kunnskapen om egnede boliger for eldre</a:t>
            </a: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800" i="0" u="none" strike="noStrike" kern="1200" cap="none" spc="0" normalizeH="0" baseline="0" noProof="0" dirty="0">
                <a:ln>
                  <a:noFill/>
                </a:ln>
                <a:solidFill>
                  <a:srgbClr val="2B4554"/>
                </a:solidFill>
                <a:effectLst/>
                <a:uLnTx/>
                <a:uFillTx/>
                <a:latin typeface="Inter Medium (Overskrifter)"/>
                <a:ea typeface="Open Sans SemiBold" panose="020B0706030804020204" pitchFamily="34" charset="0"/>
                <a:cs typeface="Open Sans SemiBold" panose="020B0706030804020204" pitchFamily="34" charset="0"/>
              </a:rPr>
              <a:t>Ta initiativ til å etablere et erfaringsnettverk for utvikling av aldersvennlige boliger</a:t>
            </a: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800" i="0" u="none" strike="noStrike" kern="1200" cap="none" spc="0" normalizeH="0" baseline="0" noProof="0" dirty="0">
                <a:ln>
                  <a:noFill/>
                </a:ln>
                <a:solidFill>
                  <a:srgbClr val="2B4554"/>
                </a:solidFill>
                <a:effectLst/>
                <a:uLnTx/>
                <a:uFillTx/>
                <a:latin typeface="Inter Medium (Overskrifter)"/>
                <a:ea typeface="Open Sans SemiBold" panose="020B0706030804020204" pitchFamily="34" charset="0"/>
                <a:cs typeface="Open Sans SemiBold" panose="020B0706030804020204" pitchFamily="34" charset="0"/>
              </a:rPr>
              <a:t>Legge til rette for økt bygging av trygghetsboliger og andre aldersvennlige boliger</a:t>
            </a: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endParaRPr kumimoji="0" lang="nb-NO" sz="1800" b="0" i="0" u="none" strike="noStrike" kern="1200" cap="none" spc="0" normalizeH="0" baseline="0" noProof="0" dirty="0">
              <a:ln>
                <a:noFill/>
              </a:ln>
              <a:solidFill>
                <a:srgbClr val="2B4554"/>
              </a:solidFill>
              <a:effectLst/>
              <a:uLnTx/>
              <a:uFillTx/>
              <a:latin typeface="Inter Medium (Overskrifter)"/>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25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2133" b="0" i="0" u="none" strike="noStrike" kern="1200" cap="none" spc="0" normalizeH="0" baseline="0" noProof="0" dirty="0">
              <a:ln>
                <a:noFill/>
              </a:ln>
              <a:solidFill>
                <a:srgbClr val="2B4554"/>
              </a:solidFill>
              <a:effectLst/>
              <a:uLnTx/>
              <a:uFillTx/>
              <a:latin typeface="Open Sans "/>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2133" b="0" i="0" u="none" strike="noStrike" kern="1200" cap="none" spc="0" normalizeH="0" baseline="0" noProof="0" dirty="0">
              <a:ln>
                <a:noFill/>
              </a:ln>
              <a:solidFill>
                <a:srgbClr val="2B4554"/>
              </a:solidFill>
              <a:effectLst/>
              <a:uLnTx/>
              <a:uFillTx/>
              <a:latin typeface="Open Sans "/>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2133" b="0" i="0" u="none" strike="noStrike" kern="1200" cap="none" spc="0" normalizeH="0" baseline="0" noProof="0" dirty="0">
              <a:ln>
                <a:noFill/>
              </a:ln>
              <a:solidFill>
                <a:srgbClr val="2B4554"/>
              </a:solidFill>
              <a:effectLst/>
              <a:uLnTx/>
              <a:uFillTx/>
              <a:latin typeface="Open Sans "/>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1600" b="0" i="0" u="none" strike="noStrike" kern="1200" cap="none" spc="0" normalizeH="0" baseline="0" noProof="0" dirty="0">
              <a:ln>
                <a:noFill/>
              </a:ln>
              <a:solidFill>
                <a:srgbClr val="000000"/>
              </a:solidFill>
              <a:effectLst/>
              <a:uLnTx/>
              <a:uFillTx/>
              <a:latin typeface="Arial"/>
              <a:ea typeface="+mn-ea"/>
              <a:cs typeface="Arial"/>
            </a:endParaRPr>
          </a:p>
          <a:p>
            <a:pPr marL="227965" marR="0" lvl="0" indent="-227965" algn="l" defTabSz="914400" rtl="0" eaLnBrk="1" fontAlgn="auto" latinLnBrk="0" hangingPunct="1">
              <a:lnSpc>
                <a:spcPct val="100000"/>
              </a:lnSpc>
              <a:spcBef>
                <a:spcPct val="20000"/>
              </a:spcBef>
              <a:spcAft>
                <a:spcPts val="0"/>
              </a:spcAft>
              <a:buClr>
                <a:srgbClr val="F0F7EA"/>
              </a:buClr>
              <a:buSzTx/>
              <a:buFont typeface="Arial" panose="020B0604020202020204" pitchFamily="34" charset="0"/>
              <a:buChar char="•"/>
              <a:tabLst/>
              <a:defRPr/>
            </a:pPr>
            <a:endParaRPr lang="nn-NO" sz="1600" b="0" i="0" u="none" strike="noStrike" kern="1200" cap="none" spc="0" normalizeH="0" baseline="0" noProof="0" dirty="0">
              <a:ln>
                <a:noFill/>
              </a:ln>
              <a:solidFill>
                <a:srgbClr val="000000"/>
              </a:solidFill>
              <a:effectLst/>
              <a:uLnTx/>
              <a:uFillTx/>
              <a:latin typeface="Arial"/>
              <a:cs typeface="Arial"/>
            </a:endParaRPr>
          </a:p>
        </p:txBody>
      </p:sp>
      <p:sp>
        <p:nvSpPr>
          <p:cNvPr id="10" name="Undertittel 1">
            <a:extLst>
              <a:ext uri="{FF2B5EF4-FFF2-40B4-BE49-F238E27FC236}">
                <a16:creationId xmlns:a16="http://schemas.microsoft.com/office/drawing/2014/main" id="{0A331624-6778-6A53-3F38-5A8AC2310EC2}"/>
              </a:ext>
            </a:extLst>
          </p:cNvPr>
          <p:cNvSpPr txBox="1">
            <a:spLocks/>
          </p:cNvSpPr>
          <p:nvPr/>
        </p:nvSpPr>
        <p:spPr>
          <a:xfrm>
            <a:off x="609599" y="594386"/>
            <a:ext cx="11617291" cy="914401"/>
          </a:xfrm>
          <a:prstGeom prst="rect">
            <a:avLst/>
          </a:prstGeom>
          <a:noFill/>
          <a:ln>
            <a:noFill/>
          </a:ln>
          <a:effectLst/>
        </p:spPr>
        <p:txBody>
          <a:bodyPr lIns="0" tIns="48000" rIns="96000" anchor="b" anchorCtr="0"/>
          <a:lstStyle>
            <a:lvl1pPr marL="0" marR="0" indent="0" algn="l" defTabSz="914400" rtl="0" eaLnBrk="1" fontAlgn="auto" latinLnBrk="0" hangingPunct="1">
              <a:lnSpc>
                <a:spcPts val="3600"/>
              </a:lnSpc>
              <a:spcBef>
                <a:spcPct val="20000"/>
              </a:spcBef>
              <a:spcAft>
                <a:spcPts val="0"/>
              </a:spcAft>
              <a:buClrTx/>
              <a:buSzTx/>
              <a:buFont typeface="Arial" pitchFamily="34" charset="0"/>
              <a:buNone/>
              <a:tabLst/>
              <a:defRPr kumimoji="0" lang="nb-NO" sz="3600" b="1" i="0" kern="1200" baseline="0" dirty="0" smtClean="0">
                <a:solidFill>
                  <a:schemeClr val="tx1"/>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endParaRPr kumimoji="0" lang="nn-NO" sz="48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endParaRPr kumimoji="0" lang="nn-NO" sz="48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br>
              <a:rPr kumimoji="0" lang="nn-NO" sz="4267" b="1" i="0" u="none" strike="noStrike" kern="1200" cap="none" spc="0" normalizeH="0" baseline="0" noProof="0" dirty="0">
                <a:ln>
                  <a:noFill/>
                </a:ln>
                <a:solidFill>
                  <a:srgbClr val="000000"/>
                </a:solidFill>
                <a:effectLst/>
                <a:uLnTx/>
                <a:uFillTx/>
                <a:latin typeface="Arial"/>
                <a:ea typeface="+mn-ea"/>
                <a:cs typeface="Arial"/>
              </a:rPr>
            </a:br>
            <a:r>
              <a:rPr kumimoji="0" lang="nb-NO" sz="1867" b="1" i="0" u="none" strike="noStrike" kern="1200" cap="none" spc="0" normalizeH="0" baseline="0" noProof="0" dirty="0">
                <a:ln>
                  <a:noFill/>
                </a:ln>
                <a:solidFill>
                  <a:schemeClr val="accent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Eldreboligprogrammet</a:t>
            </a:r>
            <a:endParaRPr kumimoji="0" lang="nb-NO" sz="3733" b="1" i="0" u="none" strike="noStrike" kern="1200" cap="none" spc="0" normalizeH="0" baseline="0" noProof="0" dirty="0">
              <a:ln>
                <a:noFill/>
              </a:ln>
              <a:solidFill>
                <a:schemeClr val="accent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r>
              <a:rPr kumimoji="0" lang="nb-NO" sz="3000" b="1" i="0" u="none" strike="noStrike" kern="1200" cap="none" spc="0" normalizeH="0" baseline="0" noProof="0" dirty="0">
                <a:ln>
                  <a:noFill/>
                </a:ln>
                <a:solidFill>
                  <a:srgbClr val="2B4554"/>
                </a:solidFill>
                <a:effectLst/>
                <a:uLnTx/>
                <a:uFillTx/>
                <a:latin typeface="Inter (Brødtekst)"/>
                <a:ea typeface="Open Sans SemiBold" panose="020B0706030804020204" pitchFamily="34" charset="0"/>
                <a:cs typeface="Open Sans SemiBold" panose="020B0706030804020204" pitchFamily="34" charset="0"/>
              </a:rPr>
              <a:t>Tema 3: flere sosiale boformer</a:t>
            </a:r>
          </a:p>
        </p:txBody>
      </p:sp>
      <p:pic>
        <p:nvPicPr>
          <p:cNvPr id="4" name="Bilde 3">
            <a:extLst>
              <a:ext uri="{FF2B5EF4-FFF2-40B4-BE49-F238E27FC236}">
                <a16:creationId xmlns:a16="http://schemas.microsoft.com/office/drawing/2014/main" id="{97CD40E8-4DDA-C392-7E04-FC02638E5199}"/>
              </a:ext>
            </a:extLst>
          </p:cNvPr>
          <p:cNvPicPr>
            <a:picLocks noChangeAspect="1"/>
          </p:cNvPicPr>
          <p:nvPr/>
        </p:nvPicPr>
        <p:blipFill rotWithShape="1">
          <a:blip r:embed="rId3"/>
          <a:srcRect l="4637"/>
          <a:stretch/>
        </p:blipFill>
        <p:spPr>
          <a:xfrm>
            <a:off x="7778160" y="2214728"/>
            <a:ext cx="3948955" cy="3264363"/>
          </a:xfrm>
          <a:prstGeom prst="rect">
            <a:avLst/>
          </a:prstGeom>
          <a:ln>
            <a:solidFill>
              <a:srgbClr val="000000"/>
            </a:solidFill>
          </a:ln>
        </p:spPr>
      </p:pic>
    </p:spTree>
    <p:extLst>
      <p:ext uri="{BB962C8B-B14F-4D97-AF65-F5344CB8AC3E}">
        <p14:creationId xmlns:p14="http://schemas.microsoft.com/office/powerpoint/2010/main" val="2213468783"/>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2">
            <a:extLst>
              <a:ext uri="{FF2B5EF4-FFF2-40B4-BE49-F238E27FC236}">
                <a16:creationId xmlns:a16="http://schemas.microsoft.com/office/drawing/2014/main" id="{3AE74F74-CBD6-EDA4-E9E0-E6ED805AEC2F}"/>
              </a:ext>
            </a:extLst>
          </p:cNvPr>
          <p:cNvSpPr txBox="1">
            <a:spLocks/>
          </p:cNvSpPr>
          <p:nvPr/>
        </p:nvSpPr>
        <p:spPr>
          <a:xfrm>
            <a:off x="609599" y="1962545"/>
            <a:ext cx="7022572" cy="4301069"/>
          </a:xfrm>
          <a:prstGeom prst="rect">
            <a:avLst/>
          </a:prstGeom>
        </p:spPr>
        <p:txBody>
          <a:bodyPr vert="horz" lIns="0" tIns="60960" rIns="121920" bIns="60960" anchor="t"/>
          <a:lstStyle>
            <a:lvl1pPr marL="0" indent="0" algn="l" defTabSz="914400" rtl="0" eaLnBrk="1" latinLnBrk="0" hangingPunct="1">
              <a:spcBef>
                <a:spcPct val="20000"/>
              </a:spcBef>
              <a:buClr>
                <a:schemeClr val="bg2"/>
              </a:buClr>
              <a:buFont typeface="Arial"/>
              <a:buNone/>
              <a:defRPr sz="2500" kern="1200">
                <a:solidFill>
                  <a:schemeClr val="tx1"/>
                </a:solidFill>
                <a:latin typeface="Arial"/>
                <a:ea typeface="+mn-ea"/>
                <a:cs typeface="Arial"/>
              </a:defRPr>
            </a:lvl1pPr>
            <a:lvl2pPr marL="496888" indent="-222250" algn="l" defTabSz="914400" rtl="0" eaLnBrk="1" latinLnBrk="0" hangingPunct="1">
              <a:spcBef>
                <a:spcPct val="20000"/>
              </a:spcBef>
              <a:buClr>
                <a:schemeClr val="bg2"/>
              </a:buClr>
              <a:buFont typeface="Arial"/>
              <a:buChar char="•"/>
              <a:defRPr sz="2000" kern="1200">
                <a:solidFill>
                  <a:schemeClr val="tx1"/>
                </a:solidFill>
                <a:latin typeface="Arial"/>
                <a:ea typeface="+mn-ea"/>
                <a:cs typeface="Arial"/>
              </a:defRPr>
            </a:lvl2pPr>
            <a:lvl3pPr marL="985838" indent="-228600" algn="l" defTabSz="914400" rtl="0" eaLnBrk="1" latinLnBrk="0" hangingPunct="1">
              <a:spcBef>
                <a:spcPct val="20000"/>
              </a:spcBef>
              <a:buClr>
                <a:schemeClr val="bg2"/>
              </a:buClr>
              <a:buFont typeface="Arial"/>
              <a:buChar char="•"/>
              <a:defRPr sz="2000" kern="1200">
                <a:solidFill>
                  <a:schemeClr val="tx1"/>
                </a:solidFill>
                <a:latin typeface="Arial"/>
                <a:ea typeface="+mn-ea"/>
                <a:cs typeface="Arial"/>
              </a:defRPr>
            </a:lvl3pPr>
            <a:lvl4pPr marL="1600200" indent="-228600" algn="l" defTabSz="914400" rtl="0" eaLnBrk="1" latinLnBrk="0" hangingPunct="1">
              <a:spcBef>
                <a:spcPct val="20000"/>
              </a:spcBef>
              <a:buClr>
                <a:schemeClr val="bg2"/>
              </a:buClr>
              <a:buFont typeface="Arial"/>
              <a:buChar char="•"/>
              <a:defRPr sz="2000" kern="1200">
                <a:solidFill>
                  <a:schemeClr val="tx1"/>
                </a:solidFill>
                <a:latin typeface="Arial"/>
                <a:ea typeface="+mn-ea"/>
                <a:cs typeface="Arial"/>
              </a:defRPr>
            </a:lvl4pPr>
            <a:lvl5pPr marL="2057400" indent="-228600" algn="l" defTabSz="914400" rtl="0" eaLnBrk="1" latinLnBrk="0" hangingPunct="1">
              <a:spcBef>
                <a:spcPct val="20000"/>
              </a:spcBef>
              <a:buClr>
                <a:schemeClr val="bg2"/>
              </a:buClr>
              <a:buFont typeface="Arial"/>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a:pPr>
            <a:r>
              <a:rPr kumimoji="0" lang="nb-NO" sz="1900" b="0" i="0" u="none" strike="noStrike" kern="0" cap="none" spc="0" normalizeH="0" baseline="0" noProof="0" dirty="0">
                <a:ln>
                  <a:noFill/>
                </a:ln>
                <a:solidFill>
                  <a:srgbClr val="2C4656"/>
                </a:solidFill>
                <a:effectLst/>
                <a:uLnTx/>
                <a:uFillTx/>
                <a:latin typeface="Inter (Brødtekst)"/>
                <a:ea typeface="Open Sans" pitchFamily="2" charset="0"/>
                <a:cs typeface="Open Sans" pitchFamily="2" charset="0"/>
              </a:rPr>
              <a:t>Gjennomføringsplanen for eldreboligprogrammet skal være ferdig til 1.juni.2024</a:t>
            </a:r>
          </a:p>
          <a:p>
            <a:pPr marL="342900" marR="0" lvl="0" indent="-3429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a:pPr>
            <a:r>
              <a:rPr kumimoji="0" lang="nb-NO" sz="1900" b="0" i="0" u="none" strike="noStrike" kern="0" cap="none" spc="0" normalizeH="0" baseline="0" noProof="0" dirty="0">
                <a:ln>
                  <a:noFill/>
                </a:ln>
                <a:solidFill>
                  <a:srgbClr val="2C4656"/>
                </a:solidFill>
                <a:effectLst/>
                <a:uLnTx/>
                <a:uFillTx/>
                <a:latin typeface="Inter (Brødtekst)"/>
                <a:ea typeface="Open Sans" pitchFamily="2" charset="0"/>
                <a:cs typeface="Open Sans" pitchFamily="2" charset="0"/>
              </a:rPr>
              <a:t>Tiltakene i programmet er fordelt på flere etater, og tverrsektorielt samarbeid vil være helt sentralt for å nå målene</a:t>
            </a: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endParaRPr kumimoji="0" lang="nb-NO" sz="1900" b="0" i="0" u="none" strike="noStrike" kern="0" cap="none" spc="0" normalizeH="0" baseline="0" noProof="0" dirty="0">
              <a:ln>
                <a:noFill/>
              </a:ln>
              <a:solidFill>
                <a:srgbClr val="2C4656"/>
              </a:solidFill>
              <a:effectLst/>
              <a:uLnTx/>
              <a:uFillTx/>
              <a:latin typeface="Inter (Brødtekst)"/>
              <a:ea typeface="Open Sans" pitchFamily="2" charset="0"/>
              <a:cs typeface="Open Sans" pitchFamily="2" charset="0"/>
            </a:endParaRPr>
          </a:p>
          <a:p>
            <a:pPr marL="285750" marR="0" lvl="0" indent="-28575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endParaRPr kumimoji="0" lang="nb-NO" sz="1900" b="0" i="0" u="none" strike="noStrike" kern="0" cap="none" spc="0" normalizeH="0" baseline="0" noProof="0" dirty="0">
              <a:ln>
                <a:noFill/>
              </a:ln>
              <a:solidFill>
                <a:srgbClr val="2C4656"/>
              </a:solidFill>
              <a:effectLst/>
              <a:uLnTx/>
              <a:uFillTx/>
              <a:latin typeface="Inter (Brødtekst)"/>
              <a:ea typeface="Open Sans" pitchFamily="2" charset="0"/>
              <a:cs typeface="Open Sans" pitchFamily="2" charset="0"/>
            </a:endParaRPr>
          </a:p>
          <a:p>
            <a:pPr marL="342900" marR="0" lvl="0" indent="-342900" algn="l" defTabSz="914400" rtl="0" eaLnBrk="1" fontAlgn="auto" latinLnBrk="0" hangingPunct="1">
              <a:lnSpc>
                <a:spcPct val="100000"/>
              </a:lnSpc>
              <a:spcBef>
                <a:spcPct val="20000"/>
              </a:spcBef>
              <a:spcAft>
                <a:spcPts val="0"/>
              </a:spcAft>
              <a:buClr>
                <a:srgbClr val="B7D89B"/>
              </a:buClr>
              <a:buSzTx/>
              <a:buFont typeface="Arial" panose="020B0604020202020204" pitchFamily="34" charset="0"/>
              <a:buChar char="•"/>
              <a:tabLst/>
              <a:defRPr/>
            </a:pPr>
            <a:r>
              <a:rPr kumimoji="0" lang="nb-NO" sz="1900" b="0" i="0" u="none" strike="noStrike" kern="100" cap="none" spc="0" normalizeH="0" baseline="0" noProof="0" dirty="0">
                <a:ln>
                  <a:noFill/>
                </a:ln>
                <a:solidFill>
                  <a:srgbClr val="2C4656"/>
                </a:solidFill>
                <a:effectLst/>
                <a:uLnTx/>
                <a:uFillTx/>
                <a:latin typeface="Calibri Light" panose="020F0302020204030204" pitchFamily="34" charset="0"/>
                <a:ea typeface="Calibri" panose="020F0502020204030204" pitchFamily="34" charset="0"/>
                <a:cs typeface="Calibri Light" panose="020F0302020204030204" pitchFamily="34" charset="0"/>
              </a:rPr>
              <a:t> </a:t>
            </a:r>
            <a:r>
              <a:rPr kumimoji="0" lang="nb-NO" sz="1900" b="0" i="0" u="none" strike="noStrike" kern="100" cap="none" spc="0" normalizeH="0" baseline="0" noProof="0" dirty="0">
                <a:ln>
                  <a:noFill/>
                </a:ln>
                <a:solidFill>
                  <a:srgbClr val="2C4656"/>
                </a:solidFill>
                <a:effectLst/>
                <a:uLnTx/>
                <a:uFillTx/>
                <a:latin typeface="Inter (Brødtekst)"/>
                <a:ea typeface="Open Sans" pitchFamily="2" charset="0"/>
                <a:cs typeface="Open Sans" pitchFamily="2" charset="0"/>
              </a:rPr>
              <a:t>Det skal i tillegg i 2024 gjennomføres følgende prioriterte tiltak:</a:t>
            </a:r>
            <a:endParaRPr kumimoji="0" lang="nb-NO" sz="1900" b="0" i="1" u="none" strike="noStrike" kern="100" cap="none" spc="0" normalizeH="0" baseline="0" noProof="0" dirty="0">
              <a:ln>
                <a:noFill/>
              </a:ln>
              <a:solidFill>
                <a:srgbClr val="2C4656"/>
              </a:solidFill>
              <a:effectLst/>
              <a:uLnTx/>
              <a:uFillTx/>
              <a:latin typeface="Inter (Brødtekst)"/>
              <a:ea typeface="Open Sans" pitchFamily="2" charset="0"/>
              <a:cs typeface="Open Sans" pitchFamily="2" charset="0"/>
            </a:endParaRPr>
          </a:p>
          <a:p>
            <a:pPr marL="839788" marR="0" lvl="1" indent="-342900" algn="l" defTabSz="914400" rtl="0" eaLnBrk="1" fontAlgn="auto" latinLnBrk="0" hangingPunct="1">
              <a:lnSpc>
                <a:spcPct val="100000"/>
              </a:lnSpc>
              <a:spcBef>
                <a:spcPct val="20000"/>
              </a:spcBef>
              <a:spcAft>
                <a:spcPts val="0"/>
              </a:spcAft>
              <a:buClr>
                <a:schemeClr val="accent1"/>
              </a:buClr>
              <a:buSzTx/>
              <a:buFont typeface="+mj-lt"/>
              <a:buAutoNum type="arabicPeriod"/>
              <a:tabLst/>
              <a:defRPr/>
            </a:pPr>
            <a:r>
              <a:rPr kumimoji="0" lang="nb-NO" sz="1800" b="0" i="1" u="none" strike="noStrike" kern="100" cap="none" spc="0" normalizeH="0" baseline="0" noProof="0" dirty="0">
                <a:ln>
                  <a:noFill/>
                </a:ln>
                <a:solidFill>
                  <a:srgbClr val="2C4656"/>
                </a:solidFill>
                <a:effectLst/>
                <a:uLnTx/>
                <a:uFillTx/>
                <a:latin typeface="Inter (Brødtekst)"/>
                <a:ea typeface="Open Sans" pitchFamily="2" charset="0"/>
                <a:cs typeface="Open Sans" pitchFamily="2" charset="0"/>
              </a:rPr>
              <a:t>Se nærmere på hva som hindrer kommuner og private utbyggere har i dag for utbygging av egnede boliger for eldre</a:t>
            </a:r>
          </a:p>
          <a:p>
            <a:pPr marL="839788" marR="0" lvl="1" indent="-342900" algn="l" defTabSz="914400" rtl="0" eaLnBrk="1" fontAlgn="auto" latinLnBrk="0" hangingPunct="1">
              <a:lnSpc>
                <a:spcPct val="100000"/>
              </a:lnSpc>
              <a:spcBef>
                <a:spcPct val="20000"/>
              </a:spcBef>
              <a:spcAft>
                <a:spcPts val="0"/>
              </a:spcAft>
              <a:buClr>
                <a:schemeClr val="accent1"/>
              </a:buClr>
              <a:buSzTx/>
              <a:buFont typeface="+mj-lt"/>
              <a:buAutoNum type="arabicPeriod"/>
              <a:tabLst/>
              <a:defRPr/>
            </a:pPr>
            <a:r>
              <a:rPr kumimoji="0" lang="nb-NO" sz="1800" b="0" i="1" u="none" strike="noStrike" kern="100" cap="none" spc="0" normalizeH="0" baseline="0" noProof="0" dirty="0">
                <a:ln>
                  <a:noFill/>
                </a:ln>
                <a:solidFill>
                  <a:srgbClr val="2C4656"/>
                </a:solidFill>
                <a:effectLst/>
                <a:uLnTx/>
                <a:uFillTx/>
                <a:latin typeface="Inter (Brødtekst)"/>
                <a:ea typeface="Open Sans" pitchFamily="2" charset="0"/>
                <a:cs typeface="Open Sans" pitchFamily="2" charset="0"/>
              </a:rPr>
              <a:t>Øke kunnskapen om egnede boliger for eldre</a:t>
            </a:r>
          </a:p>
          <a:p>
            <a:pPr marL="839788" marR="0" lvl="1" indent="-342900" algn="l" defTabSz="914400" rtl="0" eaLnBrk="1" fontAlgn="auto" latinLnBrk="0" hangingPunct="1">
              <a:lnSpc>
                <a:spcPct val="100000"/>
              </a:lnSpc>
              <a:spcBef>
                <a:spcPct val="20000"/>
              </a:spcBef>
              <a:spcAft>
                <a:spcPts val="0"/>
              </a:spcAft>
              <a:buClr>
                <a:schemeClr val="accent1"/>
              </a:buClr>
              <a:buSzTx/>
              <a:buFont typeface="+mj-lt"/>
              <a:buAutoNum type="arabicPeriod"/>
              <a:tabLst/>
              <a:defRPr/>
            </a:pPr>
            <a:r>
              <a:rPr kumimoji="0" lang="nb-NO" sz="1800" b="0" i="1" u="none" strike="noStrike" kern="100" cap="none" spc="0" normalizeH="0" baseline="0" noProof="0" dirty="0">
                <a:ln>
                  <a:noFill/>
                </a:ln>
                <a:solidFill>
                  <a:srgbClr val="2C4656"/>
                </a:solidFill>
                <a:effectLst/>
                <a:uLnTx/>
                <a:uFillTx/>
                <a:latin typeface="Inter (Brødtekst)"/>
                <a:ea typeface="Open Sans" pitchFamily="2" charset="0"/>
                <a:cs typeface="Open Sans" pitchFamily="2" charset="0"/>
              </a:rPr>
              <a:t>Evaluere plankravet for investeringstilskuddet</a:t>
            </a:r>
            <a:endParaRPr kumimoji="0" lang="nn-NO" sz="1900" b="0" i="0" u="none" strike="noStrike" kern="1200" cap="none" spc="0" normalizeH="0" baseline="0" noProof="0" dirty="0">
              <a:ln>
                <a:noFill/>
              </a:ln>
              <a:solidFill>
                <a:srgbClr val="2B4554"/>
              </a:solidFill>
              <a:effectLst/>
              <a:uLnTx/>
              <a:uFillTx/>
              <a:latin typeface="Inter (Brødtekst)"/>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25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2133" b="0" i="0" u="none" strike="noStrike" kern="1200" cap="none" spc="0" normalizeH="0" baseline="0" noProof="0" dirty="0">
              <a:ln>
                <a:noFill/>
              </a:ln>
              <a:solidFill>
                <a:srgbClr val="2B4554"/>
              </a:solidFill>
              <a:effectLst/>
              <a:uLnTx/>
              <a:uFillTx/>
              <a:latin typeface="Open Sans "/>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2133" b="0" i="0" u="none" strike="noStrike" kern="1200" cap="none" spc="0" normalizeH="0" baseline="0" noProof="0" dirty="0">
              <a:ln>
                <a:noFill/>
              </a:ln>
              <a:solidFill>
                <a:srgbClr val="2B4554"/>
              </a:solidFill>
              <a:effectLst/>
              <a:uLnTx/>
              <a:uFillTx/>
              <a:latin typeface="Open Sans "/>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2133" b="0" i="0" u="none" strike="noStrike" kern="1200" cap="none" spc="0" normalizeH="0" baseline="0" noProof="0" dirty="0">
              <a:ln>
                <a:noFill/>
              </a:ln>
              <a:solidFill>
                <a:srgbClr val="2B4554"/>
              </a:solidFill>
              <a:effectLst/>
              <a:uLnTx/>
              <a:uFillTx/>
              <a:latin typeface="Open Sans "/>
              <a:ea typeface="Open Sans SemiBold" panose="020B0706030804020204" pitchFamily="34" charset="0"/>
              <a:cs typeface="Open Sans SemiBold" panose="020B0706030804020204" pitchFamily="34" charset="0"/>
            </a:endParaRPr>
          </a:p>
          <a:p>
            <a:pPr marL="0" marR="0" lvl="0" indent="0" algn="l" defTabSz="914400" rtl="0" eaLnBrk="1" fontAlgn="auto" latinLnBrk="0" hangingPunct="1">
              <a:lnSpc>
                <a:spcPct val="100000"/>
              </a:lnSpc>
              <a:spcBef>
                <a:spcPct val="20000"/>
              </a:spcBef>
              <a:spcAft>
                <a:spcPts val="0"/>
              </a:spcAft>
              <a:buClr>
                <a:srgbClr val="F0F7EA"/>
              </a:buClr>
              <a:buSzTx/>
              <a:buFont typeface="Arial"/>
              <a:buNone/>
              <a:tabLst/>
              <a:defRPr/>
            </a:pPr>
            <a:endParaRPr kumimoji="0" lang="nn-NO" sz="1600" b="0" i="0" u="none" strike="noStrike" kern="1200" cap="none" spc="0" normalizeH="0" baseline="0" noProof="0" dirty="0">
              <a:ln>
                <a:noFill/>
              </a:ln>
              <a:solidFill>
                <a:srgbClr val="000000"/>
              </a:solidFill>
              <a:effectLst/>
              <a:uLnTx/>
              <a:uFillTx/>
              <a:latin typeface="Arial"/>
              <a:ea typeface="+mn-ea"/>
              <a:cs typeface="Arial"/>
            </a:endParaRPr>
          </a:p>
          <a:p>
            <a:pPr marL="228594" marR="0" lvl="0" indent="-228594" algn="l" defTabSz="914400" rtl="0" eaLnBrk="1" fontAlgn="auto" latinLnBrk="0" hangingPunct="1">
              <a:lnSpc>
                <a:spcPct val="100000"/>
              </a:lnSpc>
              <a:spcBef>
                <a:spcPct val="20000"/>
              </a:spcBef>
              <a:spcAft>
                <a:spcPts val="0"/>
              </a:spcAft>
              <a:buClr>
                <a:srgbClr val="F0F7EA"/>
              </a:buClr>
              <a:buSzTx/>
              <a:buFont typeface="Arial" panose="020B0604020202020204" pitchFamily="34" charset="0"/>
              <a:buChar char="•"/>
              <a:tabLst/>
              <a:defRPr/>
            </a:pPr>
            <a:endParaRPr kumimoji="0" lang="nn-NO" sz="1600" b="0" i="0" u="none" strike="noStrike" kern="1200" cap="none" spc="0" normalizeH="0" baseline="0" noProof="0" dirty="0">
              <a:ln>
                <a:noFill/>
              </a:ln>
              <a:solidFill>
                <a:srgbClr val="000000"/>
              </a:solidFill>
              <a:effectLst/>
              <a:uLnTx/>
              <a:uFillTx/>
              <a:latin typeface="Arial"/>
              <a:ea typeface="+mn-ea"/>
              <a:cs typeface="Arial"/>
            </a:endParaRPr>
          </a:p>
        </p:txBody>
      </p:sp>
      <p:sp>
        <p:nvSpPr>
          <p:cNvPr id="10" name="Undertittel 1">
            <a:extLst>
              <a:ext uri="{FF2B5EF4-FFF2-40B4-BE49-F238E27FC236}">
                <a16:creationId xmlns:a16="http://schemas.microsoft.com/office/drawing/2014/main" id="{0A331624-6778-6A53-3F38-5A8AC2310EC2}"/>
              </a:ext>
            </a:extLst>
          </p:cNvPr>
          <p:cNvSpPr txBox="1">
            <a:spLocks/>
          </p:cNvSpPr>
          <p:nvPr/>
        </p:nvSpPr>
        <p:spPr>
          <a:xfrm>
            <a:off x="574709" y="732410"/>
            <a:ext cx="11617291" cy="914401"/>
          </a:xfrm>
          <a:prstGeom prst="rect">
            <a:avLst/>
          </a:prstGeom>
          <a:noFill/>
          <a:ln>
            <a:noFill/>
          </a:ln>
          <a:effectLst/>
        </p:spPr>
        <p:txBody>
          <a:bodyPr lIns="0" tIns="48000" rIns="96000" anchor="b" anchorCtr="0"/>
          <a:lstStyle>
            <a:lvl1pPr marL="0" marR="0" indent="0" algn="l" defTabSz="914400" rtl="0" eaLnBrk="1" fontAlgn="auto" latinLnBrk="0" hangingPunct="1">
              <a:lnSpc>
                <a:spcPts val="3600"/>
              </a:lnSpc>
              <a:spcBef>
                <a:spcPct val="20000"/>
              </a:spcBef>
              <a:spcAft>
                <a:spcPts val="0"/>
              </a:spcAft>
              <a:buClrTx/>
              <a:buSzTx/>
              <a:buFont typeface="Arial" pitchFamily="34" charset="0"/>
              <a:buNone/>
              <a:tabLst/>
              <a:defRPr kumimoji="0" lang="nb-NO" sz="3600" b="1" i="0" kern="1200" baseline="0" dirty="0" smtClean="0">
                <a:solidFill>
                  <a:schemeClr val="tx1"/>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endParaRPr kumimoji="0" lang="nn-NO" sz="48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endParaRPr lang="nn-NO" sz="2400" dirty="0">
              <a:solidFill>
                <a:schemeClr val="accent1"/>
              </a:solidFill>
            </a:endParaRPr>
          </a:p>
          <a:p>
            <a:pPr marL="0" marR="0" lvl="0" indent="0" algn="l" defTabSz="914400" rtl="0" eaLnBrk="1" fontAlgn="auto" latinLnBrk="0" hangingPunct="1">
              <a:lnSpc>
                <a:spcPts val="3600"/>
              </a:lnSpc>
              <a:spcBef>
                <a:spcPct val="20000"/>
              </a:spcBef>
              <a:spcAft>
                <a:spcPts val="0"/>
              </a:spcAft>
              <a:buClrTx/>
              <a:buSzTx/>
              <a:buFont typeface="Arial" pitchFamily="34" charset="0"/>
              <a:buNone/>
              <a:tabLst/>
              <a:defRPr/>
            </a:pPr>
            <a:r>
              <a:rPr lang="nn-NO" sz="2400" dirty="0">
                <a:solidFill>
                  <a:schemeClr val="accent1"/>
                </a:solidFill>
              </a:rPr>
              <a:t>Husbankens oppdrag</a:t>
            </a:r>
            <a:br>
              <a:rPr kumimoji="0" lang="nn-NO" sz="4267" b="1" i="0" u="none" strike="noStrike" kern="1200" cap="none" spc="0" normalizeH="0" baseline="0" noProof="0" dirty="0">
                <a:ln>
                  <a:noFill/>
                </a:ln>
                <a:solidFill>
                  <a:srgbClr val="000000"/>
                </a:solidFill>
                <a:effectLst/>
                <a:uLnTx/>
                <a:uFillTx/>
                <a:latin typeface="Arial"/>
                <a:ea typeface="+mn-ea"/>
                <a:cs typeface="Arial"/>
              </a:rPr>
            </a:br>
            <a:r>
              <a:rPr kumimoji="0" lang="nb-NO" sz="3000" b="1" i="0" u="none" strike="noStrike" kern="1200" cap="none" spc="0" normalizeH="0" baseline="0" noProof="0" dirty="0">
                <a:ln>
                  <a:noFill/>
                </a:ln>
                <a:solidFill>
                  <a:srgbClr val="2B4554"/>
                </a:solidFill>
                <a:effectLst/>
                <a:uLnTx/>
                <a:uFillTx/>
                <a:latin typeface="Inter Medium (Overskrifter)"/>
                <a:ea typeface="Open Sans SemiBold" panose="020B0706030804020204" pitchFamily="34" charset="0"/>
                <a:cs typeface="Open Sans SemiBold" panose="020B0706030804020204" pitchFamily="34" charset="0"/>
              </a:rPr>
              <a:t>Gjennomføringsplan for eldreboligprogrammet</a:t>
            </a:r>
          </a:p>
        </p:txBody>
      </p:sp>
      <p:pic>
        <p:nvPicPr>
          <p:cNvPr id="3" name="Bilde 2">
            <a:extLst>
              <a:ext uri="{FF2B5EF4-FFF2-40B4-BE49-F238E27FC236}">
                <a16:creationId xmlns:a16="http://schemas.microsoft.com/office/drawing/2014/main" id="{9078A6EF-F89F-7A0D-C8E7-6C9869B4DA76}"/>
              </a:ext>
            </a:extLst>
          </p:cNvPr>
          <p:cNvPicPr>
            <a:picLocks noChangeAspect="1"/>
          </p:cNvPicPr>
          <p:nvPr/>
        </p:nvPicPr>
        <p:blipFill rotWithShape="1">
          <a:blip r:embed="rId3"/>
          <a:srcRect l="33126" t="14575" r="37747" b="20488"/>
          <a:stretch/>
        </p:blipFill>
        <p:spPr bwMode="auto">
          <a:xfrm>
            <a:off x="8432799" y="1822633"/>
            <a:ext cx="1319110" cy="1837867"/>
          </a:xfrm>
          <a:prstGeom prst="rect">
            <a:avLst/>
          </a:prstGeom>
          <a:ln>
            <a:noFill/>
          </a:ln>
          <a:extLst>
            <a:ext uri="{53640926-AAD7-44D8-BBD7-CCE9431645EC}">
              <a14:shadowObscured xmlns:a14="http://schemas.microsoft.com/office/drawing/2010/main"/>
            </a:ext>
          </a:extLst>
        </p:spPr>
      </p:pic>
      <p:pic>
        <p:nvPicPr>
          <p:cNvPr id="4" name="Bilde 3">
            <a:extLst>
              <a:ext uri="{FF2B5EF4-FFF2-40B4-BE49-F238E27FC236}">
                <a16:creationId xmlns:a16="http://schemas.microsoft.com/office/drawing/2014/main" id="{B4AE66F4-5AC2-CB41-BBC1-46352186E987}"/>
              </a:ext>
            </a:extLst>
          </p:cNvPr>
          <p:cNvPicPr>
            <a:picLocks noChangeAspect="1"/>
          </p:cNvPicPr>
          <p:nvPr/>
        </p:nvPicPr>
        <p:blipFill rotWithShape="1">
          <a:blip r:embed="rId3"/>
          <a:srcRect l="33126" t="14575" r="37747" b="20488"/>
          <a:stretch/>
        </p:blipFill>
        <p:spPr bwMode="auto">
          <a:xfrm>
            <a:off x="9008533" y="2741566"/>
            <a:ext cx="1319110" cy="1837867"/>
          </a:xfrm>
          <a:prstGeom prst="rect">
            <a:avLst/>
          </a:prstGeom>
          <a:ln>
            <a:noFill/>
          </a:ln>
          <a:extLst>
            <a:ext uri="{53640926-AAD7-44D8-BBD7-CCE9431645EC}">
              <a14:shadowObscured xmlns:a14="http://schemas.microsoft.com/office/drawing/2010/main"/>
            </a:ext>
          </a:extLst>
        </p:spPr>
      </p:pic>
      <p:pic>
        <p:nvPicPr>
          <p:cNvPr id="6" name="Bilde 5">
            <a:extLst>
              <a:ext uri="{FF2B5EF4-FFF2-40B4-BE49-F238E27FC236}">
                <a16:creationId xmlns:a16="http://schemas.microsoft.com/office/drawing/2014/main" id="{7189C127-6B29-CFC0-16F1-4C0412A063F1}"/>
              </a:ext>
            </a:extLst>
          </p:cNvPr>
          <p:cNvPicPr>
            <a:picLocks noChangeAspect="1"/>
          </p:cNvPicPr>
          <p:nvPr/>
        </p:nvPicPr>
        <p:blipFill rotWithShape="1">
          <a:blip r:embed="rId3"/>
          <a:srcRect l="33126" t="14575" r="37747" b="20488"/>
          <a:stretch/>
        </p:blipFill>
        <p:spPr bwMode="auto">
          <a:xfrm>
            <a:off x="9668088" y="3672465"/>
            <a:ext cx="1319110" cy="1837867"/>
          </a:xfrm>
          <a:prstGeom prst="rect">
            <a:avLst/>
          </a:prstGeom>
          <a:ln>
            <a:noFill/>
          </a:ln>
          <a:extLst>
            <a:ext uri="{53640926-AAD7-44D8-BBD7-CCE9431645EC}">
              <a14:shadowObscured xmlns:a14="http://schemas.microsoft.com/office/drawing/2010/main"/>
            </a:ext>
          </a:extLst>
        </p:spPr>
      </p:pic>
      <p:pic>
        <p:nvPicPr>
          <p:cNvPr id="7" name="Bilde 6">
            <a:extLst>
              <a:ext uri="{FF2B5EF4-FFF2-40B4-BE49-F238E27FC236}">
                <a16:creationId xmlns:a16="http://schemas.microsoft.com/office/drawing/2014/main" id="{339D4CFB-B95D-0571-DCAB-D71AC000B380}"/>
              </a:ext>
            </a:extLst>
          </p:cNvPr>
          <p:cNvPicPr>
            <a:picLocks noChangeAspect="1"/>
          </p:cNvPicPr>
          <p:nvPr/>
        </p:nvPicPr>
        <p:blipFill rotWithShape="1">
          <a:blip r:embed="rId3"/>
          <a:srcRect l="33126" t="14575" r="37747" b="20488"/>
          <a:stretch/>
        </p:blipFill>
        <p:spPr bwMode="auto">
          <a:xfrm>
            <a:off x="10263291" y="4603364"/>
            <a:ext cx="1319110" cy="18378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5179623"/>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FA1560-1B84-24AF-4DB0-A13E074051C3}"/>
              </a:ext>
            </a:extLst>
          </p:cNvPr>
          <p:cNvSpPr>
            <a:spLocks noGrp="1"/>
          </p:cNvSpPr>
          <p:nvPr>
            <p:ph type="title"/>
          </p:nvPr>
        </p:nvSpPr>
        <p:spPr>
          <a:xfrm>
            <a:off x="620182" y="438515"/>
            <a:ext cx="6892726" cy="713913"/>
          </a:xfrm>
        </p:spPr>
        <p:txBody>
          <a:bodyPr/>
          <a:lstStyle/>
          <a:p>
            <a:r>
              <a:rPr lang="nb-NO" dirty="0">
                <a:latin typeface="Arial" panose="020B0604020202020204" pitchFamily="34" charset="0"/>
                <a:cs typeface="Arial" panose="020B0604020202020204" pitchFamily="34" charset="0"/>
              </a:rPr>
              <a:t>Mer krevende for personer med utviklingshemming å bli boligeiere </a:t>
            </a:r>
          </a:p>
        </p:txBody>
      </p:sp>
      <p:sp>
        <p:nvSpPr>
          <p:cNvPr id="7" name="TekstSylinder 6">
            <a:extLst>
              <a:ext uri="{FF2B5EF4-FFF2-40B4-BE49-F238E27FC236}">
                <a16:creationId xmlns:a16="http://schemas.microsoft.com/office/drawing/2014/main" id="{31DC4004-9508-3206-D8DD-8B91578FFCC8}"/>
              </a:ext>
            </a:extLst>
          </p:cNvPr>
          <p:cNvSpPr txBox="1"/>
          <p:nvPr/>
        </p:nvSpPr>
        <p:spPr>
          <a:xfrm>
            <a:off x="620182" y="1400601"/>
            <a:ext cx="6057344" cy="4348802"/>
          </a:xfrm>
          <a:prstGeom prst="rect">
            <a:avLst/>
          </a:prstGeom>
          <a:solidFill>
            <a:schemeClr val="bg1"/>
          </a:solidFill>
        </p:spPr>
        <p:txBody>
          <a:bodyPr wrap="square" lIns="144000" tIns="129600" rIns="144000" bIns="108000" rtlCol="0">
            <a:spAutoFit/>
          </a:bodyPr>
          <a:lstStyle/>
          <a:p>
            <a:pPr marL="171450" marR="0" lvl="0" indent="-171450" algn="l" defTabSz="914400" rtl="0" eaLnBrk="1" fontAlgn="auto" latinLnBrk="0" hangingPunct="1">
              <a:lnSpc>
                <a:spcPct val="107000"/>
              </a:lnSpc>
              <a:spcBef>
                <a:spcPts val="300"/>
              </a:spcBef>
              <a:spcAft>
                <a:spcPts val="0"/>
              </a:spcAft>
              <a:buClrTx/>
              <a:buSzTx/>
              <a:buFont typeface="Arial" panose="020B0604020202020204" pitchFamily="34" charset="0"/>
              <a:buChar char="•"/>
              <a:tabLst/>
              <a:defRPr/>
            </a:pPr>
            <a:r>
              <a:rPr lang="nb-NO" b="1" noProof="0" dirty="0">
                <a:solidFill>
                  <a:schemeClr val="tx2"/>
                </a:solidFill>
                <a:latin typeface="Inter brødtekst"/>
              </a:rPr>
              <a:t>Økt rente, økte levekostnader og dyrere å bygge: </a:t>
            </a:r>
          </a:p>
          <a:p>
            <a:pPr marR="0" lvl="0" algn="l" defTabSz="914400" rtl="0" eaLnBrk="1" fontAlgn="auto" latinLnBrk="0" hangingPunct="1">
              <a:lnSpc>
                <a:spcPct val="107000"/>
              </a:lnSpc>
              <a:spcBef>
                <a:spcPts val="300"/>
              </a:spcBef>
              <a:spcAft>
                <a:spcPts val="0"/>
              </a:spcAft>
              <a:buClrTx/>
              <a:buSzTx/>
              <a:tabLst/>
              <a:defRPr/>
            </a:pPr>
            <a:r>
              <a:rPr kumimoji="0" lang="nb-NO" sz="1800" b="0" i="0" u="none" strike="noStrike" kern="1200" cap="none" spc="0" normalizeH="0" baseline="0" noProof="0" dirty="0">
                <a:ln>
                  <a:noFill/>
                </a:ln>
                <a:solidFill>
                  <a:srgbClr val="2C4656"/>
                </a:solidFill>
                <a:effectLst/>
                <a:uLnTx/>
                <a:uFillTx/>
                <a:latin typeface="Inter brødtekst"/>
              </a:rPr>
              <a:t>Mange</a:t>
            </a:r>
            <a:r>
              <a:rPr lang="nb-NO" dirty="0">
                <a:solidFill>
                  <a:srgbClr val="2C4656"/>
                </a:solidFill>
                <a:latin typeface="Inter brødtekst"/>
              </a:rPr>
              <a:t> </a:t>
            </a:r>
            <a:r>
              <a:rPr kumimoji="0" lang="nb-NO" sz="1800" b="0" i="0" u="none" strike="noStrike" kern="1200" cap="none" spc="0" normalizeH="0" baseline="0" noProof="0" dirty="0">
                <a:ln>
                  <a:noFill/>
                </a:ln>
                <a:solidFill>
                  <a:srgbClr val="2C4656"/>
                </a:solidFill>
                <a:effectLst/>
                <a:uLnTx/>
                <a:uFillTx/>
                <a:latin typeface="Inter brødtekst"/>
              </a:rPr>
              <a:t>kommuner setter planlagte byggeprosjekter på vent på grunn av økte byggekostnader og renter som har gjort boligene for dyre for målgruppen.</a:t>
            </a:r>
            <a:endParaRPr lang="nb-NO" b="1" noProof="0" dirty="0">
              <a:solidFill>
                <a:schemeClr val="tx2"/>
              </a:solidFill>
              <a:latin typeface="Inter brødtekst"/>
            </a:endParaRPr>
          </a:p>
          <a:p>
            <a:pPr marL="171450" indent="-171450" algn="l">
              <a:lnSpc>
                <a:spcPct val="107000"/>
              </a:lnSpc>
              <a:spcBef>
                <a:spcPts val="300"/>
              </a:spcBef>
              <a:buFont typeface="Arial" panose="020B0604020202020204" pitchFamily="34" charset="0"/>
              <a:buChar char="•"/>
            </a:pPr>
            <a:endParaRPr lang="nb-NO" b="1" dirty="0">
              <a:solidFill>
                <a:schemeClr val="tx2"/>
              </a:solidFill>
              <a:latin typeface="Inter brødtekst"/>
            </a:endParaRPr>
          </a:p>
          <a:p>
            <a:pPr marL="171450" indent="-171450" algn="l">
              <a:lnSpc>
                <a:spcPct val="107000"/>
              </a:lnSpc>
              <a:spcBef>
                <a:spcPts val="300"/>
              </a:spcBef>
              <a:buFont typeface="Arial" panose="020B0604020202020204" pitchFamily="34" charset="0"/>
              <a:buChar char="•"/>
            </a:pPr>
            <a:r>
              <a:rPr lang="nb-NO" b="1" noProof="0" dirty="0">
                <a:solidFill>
                  <a:schemeClr val="tx2"/>
                </a:solidFill>
                <a:latin typeface="Inter brødtekst"/>
              </a:rPr>
              <a:t>Reduksjon i søknader om investeringstilskudd: utbetalt</a:t>
            </a:r>
          </a:p>
          <a:p>
            <a:pPr algn="l">
              <a:lnSpc>
                <a:spcPct val="107000"/>
              </a:lnSpc>
              <a:spcBef>
                <a:spcPts val="300"/>
              </a:spcBef>
            </a:pPr>
            <a:r>
              <a:rPr lang="nb-NO" dirty="0">
                <a:solidFill>
                  <a:schemeClr val="tx2"/>
                </a:solidFill>
                <a:latin typeface="Inter brødtekst"/>
              </a:rPr>
              <a:t>2023: to prosjekter, 18 personer – 2022: 10 prosjekter, 78 personer.</a:t>
            </a:r>
          </a:p>
          <a:p>
            <a:pPr algn="l">
              <a:lnSpc>
                <a:spcPct val="107000"/>
              </a:lnSpc>
              <a:spcBef>
                <a:spcPts val="300"/>
              </a:spcBef>
            </a:pPr>
            <a:endParaRPr lang="nb-NO" dirty="0">
              <a:solidFill>
                <a:schemeClr val="tx2"/>
              </a:solidFill>
              <a:latin typeface="Inter brødtekst"/>
            </a:endParaRPr>
          </a:p>
          <a:p>
            <a:pPr marL="171450" indent="-171450" algn="l">
              <a:lnSpc>
                <a:spcPct val="107000"/>
              </a:lnSpc>
              <a:spcBef>
                <a:spcPts val="300"/>
              </a:spcBef>
              <a:buFont typeface="Arial" panose="020B0604020202020204" pitchFamily="34" charset="0"/>
              <a:buChar char="•"/>
            </a:pPr>
            <a:r>
              <a:rPr lang="nb-NO" b="1" dirty="0">
                <a:solidFill>
                  <a:schemeClr val="tx2"/>
                </a:solidFill>
                <a:latin typeface="Inter brødtekst"/>
              </a:rPr>
              <a:t>Nedgang i kommuner som rapporterer nok egnede boliger</a:t>
            </a:r>
          </a:p>
          <a:p>
            <a:pPr algn="just">
              <a:lnSpc>
                <a:spcPct val="107000"/>
              </a:lnSpc>
              <a:spcBef>
                <a:spcPts val="300"/>
              </a:spcBef>
            </a:pPr>
            <a:r>
              <a:rPr lang="nb-NO" dirty="0">
                <a:solidFill>
                  <a:schemeClr val="tx2"/>
                </a:solidFill>
                <a:latin typeface="Inter brødtekst"/>
              </a:rPr>
              <a:t>Husbankens kommuneundersøkelse: 3 av 10 kommuner     svarer at de har god tilgang på egnede boliger til personer med utviklingshemming.</a:t>
            </a:r>
          </a:p>
        </p:txBody>
      </p:sp>
      <p:pic>
        <p:nvPicPr>
          <p:cNvPr id="8" name="Bilde 7">
            <a:extLst>
              <a:ext uri="{FF2B5EF4-FFF2-40B4-BE49-F238E27FC236}">
                <a16:creationId xmlns:a16="http://schemas.microsoft.com/office/drawing/2014/main" id="{7A5CDF70-EBB5-178F-018D-9C085BE2DAE8}"/>
              </a:ext>
            </a:extLst>
          </p:cNvPr>
          <p:cNvPicPr>
            <a:picLocks noChangeAspect="1"/>
          </p:cNvPicPr>
          <p:nvPr/>
        </p:nvPicPr>
        <p:blipFill>
          <a:blip r:embed="rId3"/>
          <a:stretch>
            <a:fillRect/>
          </a:stretch>
        </p:blipFill>
        <p:spPr>
          <a:xfrm>
            <a:off x="7113443" y="0"/>
            <a:ext cx="5078557" cy="6858000"/>
          </a:xfrm>
          <a:prstGeom prst="rect">
            <a:avLst/>
          </a:prstGeom>
        </p:spPr>
      </p:pic>
    </p:spTree>
    <p:extLst>
      <p:ext uri="{BB962C8B-B14F-4D97-AF65-F5344CB8AC3E}">
        <p14:creationId xmlns:p14="http://schemas.microsoft.com/office/powerpoint/2010/main" val="2055795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C02F6-428E-185D-FDDA-8967BE69C87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1D39B53-319A-E2FD-CF53-27CF5C52532E}"/>
              </a:ext>
            </a:extLst>
          </p:cNvPr>
          <p:cNvSpPr>
            <a:spLocks noGrp="1"/>
          </p:cNvSpPr>
          <p:nvPr>
            <p:ph type="title"/>
          </p:nvPr>
        </p:nvSpPr>
        <p:spPr>
          <a:xfrm>
            <a:off x="5328623" y="686299"/>
            <a:ext cx="6442116" cy="713913"/>
          </a:xfrm>
        </p:spPr>
        <p:txBody>
          <a:bodyPr/>
          <a:lstStyle/>
          <a:p>
            <a:r>
              <a:rPr lang="nb-NO" dirty="0"/>
              <a:t>Mer krevende for personer med utviklingshemming å bli boligeiere –</a:t>
            </a:r>
            <a:br>
              <a:rPr lang="nb-NO" dirty="0"/>
            </a:br>
            <a:r>
              <a:rPr lang="nb-NO" dirty="0"/>
              <a:t>hva kan vi gjøre for å komme i mål? </a:t>
            </a:r>
          </a:p>
        </p:txBody>
      </p:sp>
      <p:sp>
        <p:nvSpPr>
          <p:cNvPr id="7" name="TekstSylinder 6">
            <a:extLst>
              <a:ext uri="{FF2B5EF4-FFF2-40B4-BE49-F238E27FC236}">
                <a16:creationId xmlns:a16="http://schemas.microsoft.com/office/drawing/2014/main" id="{E692B67B-06F2-51F2-EF0C-2F308CA72A9E}"/>
              </a:ext>
            </a:extLst>
          </p:cNvPr>
          <p:cNvSpPr txBox="1"/>
          <p:nvPr/>
        </p:nvSpPr>
        <p:spPr>
          <a:xfrm>
            <a:off x="5298143" y="2143113"/>
            <a:ext cx="6472596" cy="3884123"/>
          </a:xfrm>
          <a:prstGeom prst="rect">
            <a:avLst/>
          </a:prstGeom>
          <a:solidFill>
            <a:schemeClr val="bg1"/>
          </a:solidFill>
        </p:spPr>
        <p:txBody>
          <a:bodyPr wrap="square" lIns="144000" tIns="129600" rIns="144000" bIns="108000" rtlCol="0">
            <a:spAutoFit/>
          </a:bodyPr>
          <a:lstStyle/>
          <a:p>
            <a:pPr marL="171450" indent="-171450">
              <a:lnSpc>
                <a:spcPct val="107000"/>
              </a:lnSpc>
              <a:spcBef>
                <a:spcPts val="300"/>
              </a:spcBef>
              <a:buFont typeface="Arial" panose="020B0604020202020204" pitchFamily="34" charset="0"/>
              <a:buChar char="•"/>
            </a:pPr>
            <a:r>
              <a:rPr lang="nb-NO" sz="1600" b="1" dirty="0">
                <a:solidFill>
                  <a:schemeClr val="tx2"/>
                </a:solidFill>
              </a:rPr>
              <a:t>Velge modeller som gir høy uttelling på tilskudd. </a:t>
            </a:r>
            <a:r>
              <a:rPr lang="nb-NO" sz="1600" dirty="0">
                <a:solidFill>
                  <a:schemeClr val="tx2"/>
                </a:solidFill>
              </a:rPr>
              <a:t>En av modellene for å øke eierandelen blant utviklingshemmede er at kommunen kan etablere borettslag og selge eierandeler til beboere. Det kaller </a:t>
            </a:r>
            <a:r>
              <a:rPr lang="nb-NO" sz="1600" b="1" dirty="0">
                <a:solidFill>
                  <a:schemeClr val="tx2"/>
                </a:solidFill>
              </a:rPr>
              <a:t>vi borettslagsmodellen</a:t>
            </a:r>
            <a:r>
              <a:rPr lang="nb-NO" sz="1600" dirty="0">
                <a:solidFill>
                  <a:schemeClr val="tx2"/>
                </a:solidFill>
              </a:rPr>
              <a:t>. </a:t>
            </a:r>
          </a:p>
          <a:p>
            <a:pPr>
              <a:lnSpc>
                <a:spcPct val="107000"/>
              </a:lnSpc>
              <a:spcBef>
                <a:spcPts val="300"/>
              </a:spcBef>
            </a:pPr>
            <a:endParaRPr lang="nb-NO" sz="1600" dirty="0">
              <a:solidFill>
                <a:schemeClr val="tx2"/>
              </a:solidFill>
            </a:endParaRPr>
          </a:p>
          <a:p>
            <a:pPr marL="171450" indent="-171450" algn="l">
              <a:lnSpc>
                <a:spcPct val="107000"/>
              </a:lnSpc>
              <a:spcBef>
                <a:spcPts val="300"/>
              </a:spcBef>
              <a:buFont typeface="Arial" panose="020B0604020202020204" pitchFamily="34" charset="0"/>
              <a:buChar char="•"/>
            </a:pPr>
            <a:r>
              <a:rPr lang="nb-NO" sz="1600" b="1" dirty="0">
                <a:solidFill>
                  <a:schemeClr val="tx2"/>
                </a:solidFill>
              </a:rPr>
              <a:t>Kommunene bør gi tilskudd</a:t>
            </a:r>
            <a:r>
              <a:rPr lang="nb-NO" sz="1600" dirty="0">
                <a:solidFill>
                  <a:schemeClr val="tx2"/>
                </a:solidFill>
              </a:rPr>
              <a:t>. Økt rente har bidratt til at kommunene bør supplere med tilskudd til etablering til beboerne. Dette forutsetter at kommunene avsetter midler til kommunale boligtilskudd. </a:t>
            </a:r>
          </a:p>
          <a:p>
            <a:pPr algn="l">
              <a:lnSpc>
                <a:spcPct val="107000"/>
              </a:lnSpc>
              <a:spcBef>
                <a:spcPts val="300"/>
              </a:spcBef>
            </a:pPr>
            <a:endParaRPr lang="nb-NO" sz="1600" dirty="0">
              <a:solidFill>
                <a:schemeClr val="tx2"/>
              </a:solidFill>
            </a:endParaRPr>
          </a:p>
          <a:p>
            <a:pPr marL="171450" indent="-171450" algn="l">
              <a:lnSpc>
                <a:spcPct val="107000"/>
              </a:lnSpc>
              <a:spcBef>
                <a:spcPts val="300"/>
              </a:spcBef>
              <a:buFont typeface="Arial" panose="020B0604020202020204" pitchFamily="34" charset="0"/>
              <a:buChar char="•"/>
            </a:pPr>
            <a:r>
              <a:rPr lang="nb-NO" sz="1600" b="1" dirty="0">
                <a:solidFill>
                  <a:schemeClr val="tx2"/>
                </a:solidFill>
              </a:rPr>
              <a:t>Spare selv, om man har anledning</a:t>
            </a:r>
            <a:r>
              <a:rPr lang="nb-NO" sz="1600" dirty="0">
                <a:solidFill>
                  <a:schemeClr val="tx2"/>
                </a:solidFill>
              </a:rPr>
              <a:t>. spar til bolig i påvente av å flytte ut.</a:t>
            </a:r>
          </a:p>
          <a:p>
            <a:pPr marL="171450" indent="-171450" algn="l">
              <a:lnSpc>
                <a:spcPct val="107000"/>
              </a:lnSpc>
              <a:spcBef>
                <a:spcPts val="300"/>
              </a:spcBef>
              <a:buFont typeface="Arial" panose="020B0604020202020204" pitchFamily="34" charset="0"/>
              <a:buChar char="•"/>
            </a:pPr>
            <a:endParaRPr lang="nb-NO" sz="1600" dirty="0">
              <a:solidFill>
                <a:schemeClr val="tx2"/>
              </a:solidFill>
            </a:endParaRPr>
          </a:p>
          <a:p>
            <a:pPr marL="171450" indent="-171450" algn="l">
              <a:lnSpc>
                <a:spcPct val="107000"/>
              </a:lnSpc>
              <a:spcBef>
                <a:spcPts val="300"/>
              </a:spcBef>
              <a:buFont typeface="Arial" panose="020B0604020202020204" pitchFamily="34" charset="0"/>
              <a:buChar char="•"/>
            </a:pPr>
            <a:r>
              <a:rPr lang="nb-NO" sz="1600" b="1" dirty="0">
                <a:solidFill>
                  <a:schemeClr val="tx2"/>
                </a:solidFill>
              </a:rPr>
              <a:t>Bygge kostnadseffektivt og godt, </a:t>
            </a:r>
            <a:r>
              <a:rPr lang="nb-NO" sz="1600" dirty="0">
                <a:solidFill>
                  <a:schemeClr val="tx2"/>
                </a:solidFill>
              </a:rPr>
              <a:t>så man får kostnader som blir lettere å betjene over tid. </a:t>
            </a:r>
          </a:p>
        </p:txBody>
      </p:sp>
      <p:pic>
        <p:nvPicPr>
          <p:cNvPr id="9" name="Bilde 8" descr="Et bilde som inneholder vegg, innendørs, hus, interiørdesign&#10;&#10;Automatisk generert beskrivelse">
            <a:extLst>
              <a:ext uri="{FF2B5EF4-FFF2-40B4-BE49-F238E27FC236}">
                <a16:creationId xmlns:a16="http://schemas.microsoft.com/office/drawing/2014/main" id="{7E36A331-9F30-6EF7-F714-209F6B64E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8254" y="850231"/>
            <a:ext cx="6866021" cy="5149516"/>
          </a:xfrm>
          <a:prstGeom prst="rect">
            <a:avLst/>
          </a:prstGeom>
        </p:spPr>
      </p:pic>
    </p:spTree>
    <p:extLst>
      <p:ext uri="{BB962C8B-B14F-4D97-AF65-F5344CB8AC3E}">
        <p14:creationId xmlns:p14="http://schemas.microsoft.com/office/powerpoint/2010/main" val="3141063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7444AFDC-013A-49C9-8325-2902882053E8}"/>
              </a:ext>
            </a:extLst>
          </p:cNvPr>
          <p:cNvSpPr txBox="1"/>
          <p:nvPr/>
        </p:nvSpPr>
        <p:spPr>
          <a:xfrm>
            <a:off x="390404" y="386759"/>
            <a:ext cx="5568619" cy="1384995"/>
          </a:xfrm>
          <a:prstGeom prst="rect">
            <a:avLst/>
          </a:prstGeom>
          <a:noFill/>
        </p:spPr>
        <p:txBody>
          <a:bodyPr wrap="square" rtlCol="0">
            <a:spAutoFit/>
          </a:bodyPr>
          <a:lstStyle/>
          <a:p>
            <a:pPr defTabSz="1219170"/>
            <a:r>
              <a:rPr lang="nb-NO" sz="2800" dirty="0">
                <a:latin typeface="+mj-lt"/>
                <a:ea typeface="+mj-ea"/>
                <a:cs typeface="+mj-cs"/>
              </a:rPr>
              <a:t>Bedre boliginformasjon til personer med utviklingshemming, pårørende og gode hjelpere</a:t>
            </a:r>
          </a:p>
        </p:txBody>
      </p:sp>
      <p:sp>
        <p:nvSpPr>
          <p:cNvPr id="4" name="TekstSylinder 3">
            <a:extLst>
              <a:ext uri="{FF2B5EF4-FFF2-40B4-BE49-F238E27FC236}">
                <a16:creationId xmlns:a16="http://schemas.microsoft.com/office/drawing/2014/main" id="{8E0DA338-0D1D-4D1F-B619-348235EB5E22}"/>
              </a:ext>
            </a:extLst>
          </p:cNvPr>
          <p:cNvSpPr txBox="1"/>
          <p:nvPr/>
        </p:nvSpPr>
        <p:spPr>
          <a:xfrm>
            <a:off x="271349" y="1955227"/>
            <a:ext cx="5760640" cy="4001095"/>
          </a:xfrm>
          <a:prstGeom prst="rect">
            <a:avLst/>
          </a:prstGeom>
          <a:noFill/>
        </p:spPr>
        <p:txBody>
          <a:bodyPr wrap="square" rtlCol="0">
            <a:spAutoFit/>
          </a:bodyPr>
          <a:lstStyle/>
          <a:p>
            <a:pPr defTabSz="1219170"/>
            <a:endParaRPr lang="nb-NO" sz="1700" dirty="0">
              <a:solidFill>
                <a:srgbClr val="2B4554"/>
              </a:solidFill>
              <a:latin typeface="Inter brødtekst"/>
              <a:ea typeface="Open Sans Light" panose="020B0306030504020204" pitchFamily="34" charset="0"/>
              <a:cs typeface="Open Sans Light" panose="020B0306030504020204" pitchFamily="34" charset="0"/>
            </a:endParaRPr>
          </a:p>
          <a:p>
            <a:pPr marL="380990" indent="-380990" defTabSz="1219170">
              <a:buFont typeface="Arial" panose="020B0604020202020204" pitchFamily="34" charset="0"/>
              <a:buChar char="•"/>
            </a:pPr>
            <a:r>
              <a:rPr lang="nb-NO" sz="1700" dirty="0">
                <a:solidFill>
                  <a:srgbClr val="00B050"/>
                </a:solidFill>
                <a:latin typeface="Inter brødtekst"/>
                <a:ea typeface="Open Sans Light" panose="020B0306030504020204" pitchFamily="34" charset="0"/>
                <a:cs typeface="Open Sans Light" panose="020B0306030504020204" pitchFamily="34" charset="0"/>
              </a:rPr>
              <a:t>Ny eksempelbok –</a:t>
            </a:r>
            <a:r>
              <a:rPr lang="nb-NO" sz="1700" dirty="0">
                <a:latin typeface="Inter brødtekst"/>
                <a:ea typeface="Open Sans Light" panose="020B0306030504020204" pitchFamily="34" charset="0"/>
                <a:cs typeface="Open Sans Light" panose="020B0306030504020204" pitchFamily="34" charset="0"/>
              </a:rPr>
              <a:t>Veien fram til egen bolig (2024)</a:t>
            </a:r>
          </a:p>
          <a:p>
            <a:pPr defTabSz="1219170"/>
            <a:endParaRPr lang="nb-NO" sz="1700" dirty="0">
              <a:solidFill>
                <a:srgbClr val="00B050"/>
              </a:solidFill>
              <a:latin typeface="Inter brødtekst"/>
              <a:ea typeface="Open Sans Light" panose="020B0306030504020204" pitchFamily="34" charset="0"/>
              <a:cs typeface="Open Sans Light" panose="020B0306030504020204" pitchFamily="34" charset="0"/>
            </a:endParaRPr>
          </a:p>
          <a:p>
            <a:pPr marL="342900" indent="-342900" defTabSz="1219170">
              <a:buFont typeface="Arial" panose="020B0604020202020204" pitchFamily="34" charset="0"/>
              <a:buChar char="•"/>
            </a:pPr>
            <a:r>
              <a:rPr lang="nb-NO" sz="1700" dirty="0">
                <a:solidFill>
                  <a:srgbClr val="00B050"/>
                </a:solidFill>
                <a:latin typeface="Inter brødtekst"/>
                <a:ea typeface="Open Sans Light" panose="020B0306030504020204" pitchFamily="34" charset="0"/>
                <a:cs typeface="Open Sans Light" panose="020B0306030504020204" pitchFamily="34" charset="0"/>
              </a:rPr>
              <a:t>Boliginformasjon på Husbanken.no for personer med utviklingshemming  </a:t>
            </a:r>
            <a:r>
              <a:rPr lang="nb-NO" sz="1700" dirty="0">
                <a:solidFill>
                  <a:srgbClr val="2B4554"/>
                </a:solidFill>
                <a:latin typeface="Inter brødtekst"/>
                <a:ea typeface="Open Sans Light" panose="020B0306030504020204" pitchFamily="34" charset="0"/>
                <a:cs typeface="Open Sans Light" panose="020B0306030504020204" pitchFamily="34" charset="0"/>
              </a:rPr>
              <a:t>Viser hele prosessen fra forberedelse til tiden etter innflytting, med relevante økonomiske virkemidler, tips og råd.  </a:t>
            </a:r>
          </a:p>
          <a:p>
            <a:pPr defTabSz="1219170"/>
            <a:endParaRPr lang="nb-NO" sz="1700" dirty="0">
              <a:solidFill>
                <a:srgbClr val="2B4554"/>
              </a:solidFill>
              <a:latin typeface="Inter brødtekst"/>
              <a:ea typeface="Open Sans Light" panose="020B0306030504020204" pitchFamily="34" charset="0"/>
              <a:cs typeface="Open Sans Light" panose="020B0306030504020204" pitchFamily="34" charset="0"/>
            </a:endParaRPr>
          </a:p>
          <a:p>
            <a:pPr marL="380990" indent="-380990" defTabSz="1219170">
              <a:buFont typeface="Arial" panose="020B0604020202020204" pitchFamily="34" charset="0"/>
              <a:buChar char="•"/>
            </a:pPr>
            <a:r>
              <a:rPr lang="nb-NO" sz="1700" dirty="0">
                <a:solidFill>
                  <a:srgbClr val="00B050"/>
                </a:solidFill>
                <a:latin typeface="Inter brødtekst"/>
                <a:ea typeface="Open Sans Light" panose="020B0306030504020204" pitchFamily="34" charset="0"/>
                <a:cs typeface="Open Sans Light" panose="020B0306030504020204" pitchFamily="34" charset="0"/>
              </a:rPr>
              <a:t>Etablering av jevnlig statistikk </a:t>
            </a:r>
            <a:r>
              <a:rPr lang="nb-NO" sz="1700" dirty="0">
                <a:solidFill>
                  <a:srgbClr val="2B4554"/>
                </a:solidFill>
                <a:latin typeface="Inter brødtekst"/>
                <a:ea typeface="Open Sans Light" panose="020B0306030504020204" pitchFamily="34" charset="0"/>
                <a:cs typeface="Open Sans Light" panose="020B0306030504020204" pitchFamily="34" charset="0"/>
              </a:rPr>
              <a:t>som beskriver utviklingshemmedes bosituasjon (Under utvikling) – ventes ferdigstilt til sommeren.</a:t>
            </a:r>
          </a:p>
          <a:p>
            <a:pPr marL="380990" indent="-380990" defTabSz="1219170">
              <a:buFont typeface="Arial" panose="020B0604020202020204" pitchFamily="34" charset="0"/>
              <a:buChar char="•"/>
            </a:pPr>
            <a:endParaRPr lang="nb-NO" sz="1700" dirty="0">
              <a:solidFill>
                <a:srgbClr val="2B4554"/>
              </a:solidFill>
              <a:latin typeface="Inter brødtekst"/>
              <a:ea typeface="Open Sans Light" panose="020B0306030504020204" pitchFamily="34" charset="0"/>
              <a:cs typeface="Open Sans Light" panose="020B0306030504020204" pitchFamily="34" charset="0"/>
            </a:endParaRPr>
          </a:p>
          <a:p>
            <a:pPr marL="380990" indent="-380990" defTabSz="1219170">
              <a:buFont typeface="Arial" panose="020B0604020202020204" pitchFamily="34" charset="0"/>
              <a:buChar char="•"/>
            </a:pPr>
            <a:r>
              <a:rPr lang="nb-NO" sz="1700" dirty="0">
                <a:solidFill>
                  <a:srgbClr val="2B4554"/>
                </a:solidFill>
                <a:latin typeface="Inter brødtekst"/>
                <a:ea typeface="Open Sans Light" panose="020B0306030504020204" pitchFamily="34" charset="0"/>
                <a:cs typeface="Open Sans Light" panose="020B0306030504020204" pitchFamily="34" charset="0"/>
              </a:rPr>
              <a:t>Kunnskap om </a:t>
            </a:r>
            <a:r>
              <a:rPr lang="nb-NO" sz="1700" dirty="0">
                <a:solidFill>
                  <a:srgbClr val="00B050"/>
                </a:solidFill>
                <a:latin typeface="Inter brødtekst"/>
                <a:ea typeface="Open Sans Light" panose="020B0306030504020204" pitchFamily="34" charset="0"/>
                <a:cs typeface="Open Sans Light" panose="020B0306030504020204" pitchFamily="34" charset="0"/>
              </a:rPr>
              <a:t>hvordan bygge kostnadseffektivt og godt i en tid med høye byggekostnader</a:t>
            </a:r>
          </a:p>
          <a:p>
            <a:pPr defTabSz="1219170"/>
            <a:endParaRPr lang="nb-NO" sz="1600" dirty="0">
              <a:solidFill>
                <a:srgbClr val="00B050"/>
              </a:solidFill>
              <a:latin typeface="Inter brødtekst"/>
              <a:ea typeface="Open Sans Light" panose="020B0306030504020204" pitchFamily="34" charset="0"/>
              <a:cs typeface="Open Sans Light" panose="020B0306030504020204" pitchFamily="34" charset="0"/>
            </a:endParaRPr>
          </a:p>
        </p:txBody>
      </p:sp>
      <p:pic>
        <p:nvPicPr>
          <p:cNvPr id="6" name="Bilde 5">
            <a:extLst>
              <a:ext uri="{FF2B5EF4-FFF2-40B4-BE49-F238E27FC236}">
                <a16:creationId xmlns:a16="http://schemas.microsoft.com/office/drawing/2014/main" id="{5120134E-FCCB-4D21-C711-FD48C005A790}"/>
              </a:ext>
            </a:extLst>
          </p:cNvPr>
          <p:cNvPicPr>
            <a:picLocks noChangeAspect="1"/>
          </p:cNvPicPr>
          <p:nvPr/>
        </p:nvPicPr>
        <p:blipFill>
          <a:blip r:embed="rId3"/>
          <a:stretch>
            <a:fillRect/>
          </a:stretch>
        </p:blipFill>
        <p:spPr>
          <a:xfrm>
            <a:off x="8594293" y="832417"/>
            <a:ext cx="3254497" cy="2490861"/>
          </a:xfrm>
          <a:prstGeom prst="rect">
            <a:avLst/>
          </a:prstGeom>
        </p:spPr>
      </p:pic>
      <p:pic>
        <p:nvPicPr>
          <p:cNvPr id="9" name="Bilde 8">
            <a:extLst>
              <a:ext uri="{FF2B5EF4-FFF2-40B4-BE49-F238E27FC236}">
                <a16:creationId xmlns:a16="http://schemas.microsoft.com/office/drawing/2014/main" id="{2A09D519-C882-4B51-B972-7B35F976C03F}"/>
              </a:ext>
            </a:extLst>
          </p:cNvPr>
          <p:cNvPicPr>
            <a:picLocks noChangeAspect="1"/>
          </p:cNvPicPr>
          <p:nvPr/>
        </p:nvPicPr>
        <p:blipFill>
          <a:blip r:embed="rId4"/>
          <a:stretch>
            <a:fillRect/>
          </a:stretch>
        </p:blipFill>
        <p:spPr>
          <a:xfrm>
            <a:off x="9757701" y="3429000"/>
            <a:ext cx="2162950" cy="3191431"/>
          </a:xfrm>
          <a:prstGeom prst="rect">
            <a:avLst/>
          </a:prstGeom>
        </p:spPr>
      </p:pic>
      <p:pic>
        <p:nvPicPr>
          <p:cNvPr id="10" name="Bilde 9">
            <a:extLst>
              <a:ext uri="{FF2B5EF4-FFF2-40B4-BE49-F238E27FC236}">
                <a16:creationId xmlns:a16="http://schemas.microsoft.com/office/drawing/2014/main" id="{485DF054-6672-23F9-7E9B-BA3B32676028}"/>
              </a:ext>
            </a:extLst>
          </p:cNvPr>
          <p:cNvPicPr>
            <a:picLocks noChangeAspect="1"/>
          </p:cNvPicPr>
          <p:nvPr/>
        </p:nvPicPr>
        <p:blipFill>
          <a:blip r:embed="rId5"/>
          <a:stretch>
            <a:fillRect/>
          </a:stretch>
        </p:blipFill>
        <p:spPr>
          <a:xfrm>
            <a:off x="6277349" y="3420203"/>
            <a:ext cx="3344934" cy="3200228"/>
          </a:xfrm>
          <a:prstGeom prst="rect">
            <a:avLst/>
          </a:prstGeom>
        </p:spPr>
      </p:pic>
      <p:pic>
        <p:nvPicPr>
          <p:cNvPr id="12" name="Bilde 11">
            <a:extLst>
              <a:ext uri="{FF2B5EF4-FFF2-40B4-BE49-F238E27FC236}">
                <a16:creationId xmlns:a16="http://schemas.microsoft.com/office/drawing/2014/main" id="{6881097A-27DD-D0F9-47FC-9E8304FC941E}"/>
              </a:ext>
            </a:extLst>
          </p:cNvPr>
          <p:cNvPicPr>
            <a:picLocks noChangeAspect="1"/>
          </p:cNvPicPr>
          <p:nvPr/>
        </p:nvPicPr>
        <p:blipFill>
          <a:blip r:embed="rId6"/>
          <a:stretch>
            <a:fillRect/>
          </a:stretch>
        </p:blipFill>
        <p:spPr>
          <a:xfrm>
            <a:off x="6277349" y="0"/>
            <a:ext cx="2213978" cy="3229211"/>
          </a:xfrm>
          <a:prstGeom prst="rect">
            <a:avLst/>
          </a:prstGeom>
        </p:spPr>
      </p:pic>
    </p:spTree>
    <p:extLst>
      <p:ext uri="{BB962C8B-B14F-4D97-AF65-F5344CB8AC3E}">
        <p14:creationId xmlns:p14="http://schemas.microsoft.com/office/powerpoint/2010/main" val="1674104889"/>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FA333-1E33-4EBE-2F07-9DB94B1B14A0}"/>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F1982F64-49E1-43E5-9542-5DED3C49F111}"/>
              </a:ext>
            </a:extLst>
          </p:cNvPr>
          <p:cNvSpPr>
            <a:spLocks noGrp="1"/>
          </p:cNvSpPr>
          <p:nvPr>
            <p:ph type="title"/>
          </p:nvPr>
        </p:nvSpPr>
        <p:spPr>
          <a:xfrm>
            <a:off x="535961" y="641540"/>
            <a:ext cx="11120078" cy="713913"/>
          </a:xfrm>
        </p:spPr>
        <p:txBody>
          <a:bodyPr/>
          <a:lstStyle/>
          <a:p>
            <a:pPr algn="l"/>
            <a:r>
              <a:rPr lang="nb-NO" b="1" i="0" dirty="0">
                <a:solidFill>
                  <a:srgbClr val="2B4554"/>
                </a:solidFill>
                <a:effectLst/>
                <a:latin typeface="Open Sans" panose="020B0606030504020204" pitchFamily="34" charset="0"/>
              </a:rPr>
              <a:t>Regneeksempel: Hva kan en ung ufør i 20-årene få i startlån?</a:t>
            </a:r>
            <a:br>
              <a:rPr lang="nb-NO" b="1" i="0" dirty="0">
                <a:solidFill>
                  <a:srgbClr val="2B4554"/>
                </a:solidFill>
                <a:effectLst/>
                <a:latin typeface="Open Sans" panose="020B0606030504020204" pitchFamily="34" charset="0"/>
              </a:rPr>
            </a:br>
            <a:endParaRPr lang="nb-NO" sz="1600" b="1" i="0" dirty="0">
              <a:solidFill>
                <a:srgbClr val="2B4554"/>
              </a:solidFill>
              <a:effectLst/>
              <a:latin typeface="Open Sans" panose="020B0606030504020204" pitchFamily="34" charset="0"/>
            </a:endParaRPr>
          </a:p>
        </p:txBody>
      </p:sp>
      <p:pic>
        <p:nvPicPr>
          <p:cNvPr id="4" name="Bilde 3">
            <a:extLst>
              <a:ext uri="{FF2B5EF4-FFF2-40B4-BE49-F238E27FC236}">
                <a16:creationId xmlns:a16="http://schemas.microsoft.com/office/drawing/2014/main" id="{FD9EAAD8-D0E1-E51A-6403-9E725B97A982}"/>
              </a:ext>
            </a:extLst>
          </p:cNvPr>
          <p:cNvPicPr>
            <a:picLocks noChangeAspect="1"/>
          </p:cNvPicPr>
          <p:nvPr/>
        </p:nvPicPr>
        <p:blipFill>
          <a:blip r:embed="rId3"/>
          <a:stretch>
            <a:fillRect/>
          </a:stretch>
        </p:blipFill>
        <p:spPr>
          <a:xfrm>
            <a:off x="1826079" y="5301354"/>
            <a:ext cx="1138601" cy="1377873"/>
          </a:xfrm>
          <a:prstGeom prst="rect">
            <a:avLst/>
          </a:prstGeom>
        </p:spPr>
      </p:pic>
      <p:graphicFrame>
        <p:nvGraphicFramePr>
          <p:cNvPr id="9" name="Tabell 8">
            <a:extLst>
              <a:ext uri="{FF2B5EF4-FFF2-40B4-BE49-F238E27FC236}">
                <a16:creationId xmlns:a16="http://schemas.microsoft.com/office/drawing/2014/main" id="{3CB1F969-6125-987F-7157-809CEECBC3E1}"/>
              </a:ext>
            </a:extLst>
          </p:cNvPr>
          <p:cNvGraphicFramePr>
            <a:graphicFrameLocks noGrp="1"/>
          </p:cNvGraphicFramePr>
          <p:nvPr>
            <p:extLst>
              <p:ext uri="{D42A27DB-BD31-4B8C-83A1-F6EECF244321}">
                <p14:modId xmlns:p14="http://schemas.microsoft.com/office/powerpoint/2010/main" val="2148875452"/>
              </p:ext>
            </p:extLst>
          </p:nvPr>
        </p:nvGraphicFramePr>
        <p:xfrm>
          <a:off x="3721770" y="1844133"/>
          <a:ext cx="8210996" cy="2377440"/>
        </p:xfrm>
        <a:graphic>
          <a:graphicData uri="http://schemas.openxmlformats.org/drawingml/2006/table">
            <a:tbl>
              <a:tblPr/>
              <a:tblGrid>
                <a:gridCol w="6653871">
                  <a:extLst>
                    <a:ext uri="{9D8B030D-6E8A-4147-A177-3AD203B41FA5}">
                      <a16:colId xmlns:a16="http://schemas.microsoft.com/office/drawing/2014/main" val="3014593419"/>
                    </a:ext>
                  </a:extLst>
                </a:gridCol>
                <a:gridCol w="1557125">
                  <a:extLst>
                    <a:ext uri="{9D8B030D-6E8A-4147-A177-3AD203B41FA5}">
                      <a16:colId xmlns:a16="http://schemas.microsoft.com/office/drawing/2014/main" val="3163426835"/>
                    </a:ext>
                  </a:extLst>
                </a:gridCol>
              </a:tblGrid>
              <a:tr h="640080">
                <a:tc>
                  <a:txBody>
                    <a:bodyPr/>
                    <a:lstStyle/>
                    <a:p>
                      <a:r>
                        <a:rPr lang="nb-NO" sz="1800" dirty="0">
                          <a:effectLst/>
                        </a:rPr>
                        <a:t>Gjennomsnittlig utbetalt uføretrygd </a:t>
                      </a:r>
                    </a:p>
                  </a:txBody>
                  <a:tcPr anchor="ctr">
                    <a:lnL>
                      <a:noFill/>
                    </a:lnL>
                    <a:lnR>
                      <a:noFill/>
                    </a:lnR>
                    <a:lnT>
                      <a:noFill/>
                    </a:lnT>
                    <a:lnB>
                      <a:noFill/>
                    </a:lnB>
                    <a:solidFill>
                      <a:srgbClr val="F4F5F6"/>
                    </a:solidFill>
                  </a:tcPr>
                </a:tc>
                <a:tc>
                  <a:txBody>
                    <a:bodyPr/>
                    <a:lstStyle/>
                    <a:p>
                      <a:pPr algn="r"/>
                      <a:r>
                        <a:rPr lang="nb-NO" sz="1800" dirty="0">
                          <a:effectLst/>
                        </a:rPr>
                        <a:t>23 203 kr</a:t>
                      </a:r>
                    </a:p>
                  </a:txBody>
                  <a:tcPr anchor="ctr">
                    <a:lnL>
                      <a:noFill/>
                    </a:lnL>
                    <a:lnR>
                      <a:noFill/>
                    </a:lnR>
                    <a:lnT>
                      <a:noFill/>
                    </a:lnT>
                    <a:lnB>
                      <a:noFill/>
                    </a:lnB>
                    <a:solidFill>
                      <a:srgbClr val="F4F5F6"/>
                    </a:solidFill>
                  </a:tcPr>
                </a:tc>
                <a:extLst>
                  <a:ext uri="{0D108BD9-81ED-4DB2-BD59-A6C34878D82A}">
                    <a16:rowId xmlns:a16="http://schemas.microsoft.com/office/drawing/2014/main" val="3728192527"/>
                  </a:ext>
                </a:extLst>
              </a:tr>
              <a:tr h="365760">
                <a:tc>
                  <a:txBody>
                    <a:bodyPr/>
                    <a:lstStyle/>
                    <a:p>
                      <a:r>
                        <a:rPr lang="nb-NO" sz="1800">
                          <a:effectLst/>
                        </a:rPr>
                        <a:t>Forbruksutgifter (SIFO-satsene, 20-30 år)</a:t>
                      </a:r>
                    </a:p>
                  </a:txBody>
                  <a:tcPr anchor="ctr">
                    <a:lnL>
                      <a:noFill/>
                    </a:lnL>
                    <a:lnR>
                      <a:noFill/>
                    </a:lnR>
                    <a:lnT>
                      <a:noFill/>
                    </a:lnT>
                    <a:lnB>
                      <a:noFill/>
                    </a:lnB>
                    <a:solidFill>
                      <a:srgbClr val="F4F5F6"/>
                    </a:solidFill>
                  </a:tcPr>
                </a:tc>
                <a:tc>
                  <a:txBody>
                    <a:bodyPr/>
                    <a:lstStyle/>
                    <a:p>
                      <a:pPr algn="r"/>
                      <a:r>
                        <a:rPr lang="nb-NO" sz="1800" dirty="0">
                          <a:effectLst/>
                        </a:rPr>
                        <a:t>- 11 843 kr</a:t>
                      </a:r>
                    </a:p>
                  </a:txBody>
                  <a:tcPr anchor="ctr">
                    <a:lnL>
                      <a:noFill/>
                    </a:lnL>
                    <a:lnR>
                      <a:noFill/>
                    </a:lnR>
                    <a:lnT>
                      <a:noFill/>
                    </a:lnT>
                    <a:lnB>
                      <a:noFill/>
                    </a:lnB>
                    <a:solidFill>
                      <a:srgbClr val="F4F5F6"/>
                    </a:solidFill>
                  </a:tcPr>
                </a:tc>
                <a:extLst>
                  <a:ext uri="{0D108BD9-81ED-4DB2-BD59-A6C34878D82A}">
                    <a16:rowId xmlns:a16="http://schemas.microsoft.com/office/drawing/2014/main" val="3888755126"/>
                  </a:ext>
                </a:extLst>
              </a:tr>
              <a:tr h="365760">
                <a:tc>
                  <a:txBody>
                    <a:bodyPr/>
                    <a:lstStyle/>
                    <a:p>
                      <a:r>
                        <a:rPr lang="nb-NO" sz="1800" dirty="0">
                          <a:effectLst/>
                        </a:rPr>
                        <a:t>Disponibelt til boutgifter</a:t>
                      </a:r>
                    </a:p>
                  </a:txBody>
                  <a:tcPr anchor="ctr">
                    <a:lnL>
                      <a:noFill/>
                    </a:lnL>
                    <a:lnR>
                      <a:noFill/>
                    </a:lnR>
                    <a:lnT>
                      <a:noFill/>
                    </a:lnT>
                    <a:lnB>
                      <a:noFill/>
                    </a:lnB>
                    <a:solidFill>
                      <a:srgbClr val="F4F5F6"/>
                    </a:solidFill>
                  </a:tcPr>
                </a:tc>
                <a:tc>
                  <a:txBody>
                    <a:bodyPr/>
                    <a:lstStyle/>
                    <a:p>
                      <a:pPr algn="r"/>
                      <a:r>
                        <a:rPr lang="nb-NO" sz="1800">
                          <a:effectLst/>
                        </a:rPr>
                        <a:t>= 11 360 kr</a:t>
                      </a:r>
                    </a:p>
                  </a:txBody>
                  <a:tcPr anchor="ctr">
                    <a:lnL>
                      <a:noFill/>
                    </a:lnL>
                    <a:lnR>
                      <a:noFill/>
                    </a:lnR>
                    <a:lnT>
                      <a:noFill/>
                    </a:lnT>
                    <a:lnB>
                      <a:noFill/>
                    </a:lnB>
                    <a:solidFill>
                      <a:srgbClr val="F4F5F6"/>
                    </a:solidFill>
                  </a:tcPr>
                </a:tc>
                <a:extLst>
                  <a:ext uri="{0D108BD9-81ED-4DB2-BD59-A6C34878D82A}">
                    <a16:rowId xmlns:a16="http://schemas.microsoft.com/office/drawing/2014/main" val="3660829930"/>
                  </a:ext>
                </a:extLst>
              </a:tr>
              <a:tr h="365760">
                <a:tc>
                  <a:txBody>
                    <a:bodyPr/>
                    <a:lstStyle/>
                    <a:p>
                      <a:r>
                        <a:rPr lang="nb-NO" sz="1800" dirty="0">
                          <a:effectLst/>
                        </a:rPr>
                        <a:t>Potensiell effekt av skattefordel*</a:t>
                      </a:r>
                    </a:p>
                  </a:txBody>
                  <a:tcPr anchor="ctr">
                    <a:lnL>
                      <a:noFill/>
                    </a:lnL>
                    <a:lnR>
                      <a:noFill/>
                    </a:lnR>
                    <a:lnT>
                      <a:noFill/>
                    </a:lnT>
                    <a:lnB>
                      <a:noFill/>
                    </a:lnB>
                    <a:solidFill>
                      <a:srgbClr val="F4F5F6"/>
                    </a:solidFill>
                  </a:tcPr>
                </a:tc>
                <a:tc>
                  <a:txBody>
                    <a:bodyPr/>
                    <a:lstStyle/>
                    <a:p>
                      <a:pPr algn="r"/>
                      <a:r>
                        <a:rPr lang="nb-NO" sz="1800">
                          <a:effectLst/>
                        </a:rPr>
                        <a:t>+ 1 550 kr</a:t>
                      </a:r>
                    </a:p>
                  </a:txBody>
                  <a:tcPr anchor="ctr">
                    <a:lnL>
                      <a:noFill/>
                    </a:lnL>
                    <a:lnR>
                      <a:noFill/>
                    </a:lnR>
                    <a:lnT>
                      <a:noFill/>
                    </a:lnT>
                    <a:lnB>
                      <a:noFill/>
                    </a:lnB>
                    <a:solidFill>
                      <a:srgbClr val="F4F5F6"/>
                    </a:solidFill>
                  </a:tcPr>
                </a:tc>
                <a:extLst>
                  <a:ext uri="{0D108BD9-81ED-4DB2-BD59-A6C34878D82A}">
                    <a16:rowId xmlns:a16="http://schemas.microsoft.com/office/drawing/2014/main" val="4272516028"/>
                  </a:ext>
                </a:extLst>
              </a:tr>
              <a:tr h="640080">
                <a:tc>
                  <a:txBody>
                    <a:bodyPr/>
                    <a:lstStyle/>
                    <a:p>
                      <a:r>
                        <a:rPr lang="nb-NO" sz="1800" b="1" dirty="0">
                          <a:effectLst/>
                        </a:rPr>
                        <a:t>Disponibelt til boutgifter medregnet skattefordel</a:t>
                      </a:r>
                    </a:p>
                  </a:txBody>
                  <a:tcPr anchor="ctr">
                    <a:lnL>
                      <a:noFill/>
                    </a:lnL>
                    <a:lnR>
                      <a:noFill/>
                    </a:lnR>
                    <a:lnT>
                      <a:noFill/>
                    </a:lnT>
                    <a:lnB>
                      <a:noFill/>
                    </a:lnB>
                    <a:solidFill>
                      <a:srgbClr val="F4F5F6"/>
                    </a:solidFill>
                  </a:tcPr>
                </a:tc>
                <a:tc>
                  <a:txBody>
                    <a:bodyPr/>
                    <a:lstStyle/>
                    <a:p>
                      <a:pPr algn="r"/>
                      <a:r>
                        <a:rPr lang="nb-NO" sz="1800" b="1" dirty="0">
                          <a:effectLst/>
                        </a:rPr>
                        <a:t>= 12 910 kr</a:t>
                      </a:r>
                    </a:p>
                  </a:txBody>
                  <a:tcPr anchor="ctr">
                    <a:lnL>
                      <a:noFill/>
                    </a:lnL>
                    <a:lnR>
                      <a:noFill/>
                    </a:lnR>
                    <a:lnT>
                      <a:noFill/>
                    </a:lnT>
                    <a:lnB>
                      <a:noFill/>
                    </a:lnB>
                    <a:solidFill>
                      <a:srgbClr val="F4F5F6"/>
                    </a:solidFill>
                  </a:tcPr>
                </a:tc>
                <a:extLst>
                  <a:ext uri="{0D108BD9-81ED-4DB2-BD59-A6C34878D82A}">
                    <a16:rowId xmlns:a16="http://schemas.microsoft.com/office/drawing/2014/main" val="1136195729"/>
                  </a:ext>
                </a:extLst>
              </a:tr>
            </a:tbl>
          </a:graphicData>
        </a:graphic>
      </p:graphicFrame>
      <p:graphicFrame>
        <p:nvGraphicFramePr>
          <p:cNvPr id="11" name="Tabell 10">
            <a:extLst>
              <a:ext uri="{FF2B5EF4-FFF2-40B4-BE49-F238E27FC236}">
                <a16:creationId xmlns:a16="http://schemas.microsoft.com/office/drawing/2014/main" id="{D7CC27EA-BE81-EC8F-092F-A9072BEC1796}"/>
              </a:ext>
            </a:extLst>
          </p:cNvPr>
          <p:cNvGraphicFramePr>
            <a:graphicFrameLocks noGrp="1"/>
          </p:cNvGraphicFramePr>
          <p:nvPr>
            <p:extLst>
              <p:ext uri="{D42A27DB-BD31-4B8C-83A1-F6EECF244321}">
                <p14:modId xmlns:p14="http://schemas.microsoft.com/office/powerpoint/2010/main" val="2751339237"/>
              </p:ext>
            </p:extLst>
          </p:nvPr>
        </p:nvGraphicFramePr>
        <p:xfrm>
          <a:off x="3721770" y="4425705"/>
          <a:ext cx="8210996" cy="2194560"/>
        </p:xfrm>
        <a:graphic>
          <a:graphicData uri="http://schemas.openxmlformats.org/drawingml/2006/table">
            <a:tbl>
              <a:tblPr/>
              <a:tblGrid>
                <a:gridCol w="6560565">
                  <a:extLst>
                    <a:ext uri="{9D8B030D-6E8A-4147-A177-3AD203B41FA5}">
                      <a16:colId xmlns:a16="http://schemas.microsoft.com/office/drawing/2014/main" val="314867751"/>
                    </a:ext>
                  </a:extLst>
                </a:gridCol>
                <a:gridCol w="1650431">
                  <a:extLst>
                    <a:ext uri="{9D8B030D-6E8A-4147-A177-3AD203B41FA5}">
                      <a16:colId xmlns:a16="http://schemas.microsoft.com/office/drawing/2014/main" val="1399651659"/>
                    </a:ext>
                  </a:extLst>
                </a:gridCol>
              </a:tblGrid>
              <a:tr h="365760">
                <a:tc>
                  <a:txBody>
                    <a:bodyPr/>
                    <a:lstStyle/>
                    <a:p>
                      <a:r>
                        <a:rPr lang="nb-NO" sz="1800" dirty="0">
                          <a:effectLst/>
                        </a:rPr>
                        <a:t>Disponibelt til bo</a:t>
                      </a:r>
                    </a:p>
                  </a:txBody>
                  <a:tcPr anchor="ctr">
                    <a:lnL>
                      <a:noFill/>
                    </a:lnL>
                    <a:lnR>
                      <a:noFill/>
                    </a:lnR>
                    <a:lnT>
                      <a:noFill/>
                    </a:lnT>
                    <a:lnB>
                      <a:noFill/>
                    </a:lnB>
                    <a:solidFill>
                      <a:srgbClr val="F4F5F6"/>
                    </a:solidFill>
                  </a:tcPr>
                </a:tc>
                <a:tc>
                  <a:txBody>
                    <a:bodyPr/>
                    <a:lstStyle/>
                    <a:p>
                      <a:pPr algn="r"/>
                      <a:r>
                        <a:rPr lang="nb-NO" sz="1800">
                          <a:effectLst/>
                        </a:rPr>
                        <a:t>12 910 kr</a:t>
                      </a:r>
                    </a:p>
                  </a:txBody>
                  <a:tcPr anchor="ctr">
                    <a:lnL>
                      <a:noFill/>
                    </a:lnL>
                    <a:lnR>
                      <a:noFill/>
                    </a:lnR>
                    <a:lnT>
                      <a:noFill/>
                    </a:lnT>
                    <a:lnB>
                      <a:noFill/>
                    </a:lnB>
                    <a:solidFill>
                      <a:srgbClr val="F4F5F6"/>
                    </a:solidFill>
                  </a:tcPr>
                </a:tc>
                <a:extLst>
                  <a:ext uri="{0D108BD9-81ED-4DB2-BD59-A6C34878D82A}">
                    <a16:rowId xmlns:a16="http://schemas.microsoft.com/office/drawing/2014/main" val="2523196970"/>
                  </a:ext>
                </a:extLst>
              </a:tr>
              <a:tr h="365760">
                <a:tc>
                  <a:txBody>
                    <a:bodyPr/>
                    <a:lstStyle/>
                    <a:p>
                      <a:r>
                        <a:rPr lang="nb-NO" sz="1800" dirty="0">
                          <a:effectLst/>
                        </a:rPr>
                        <a:t>Faste kostnader (strøm, kommunale avgifter, innboforsikring mm).</a:t>
                      </a:r>
                    </a:p>
                  </a:txBody>
                  <a:tcPr anchor="ctr">
                    <a:lnL>
                      <a:noFill/>
                    </a:lnL>
                    <a:lnR>
                      <a:noFill/>
                    </a:lnR>
                    <a:lnT>
                      <a:noFill/>
                    </a:lnT>
                    <a:lnB>
                      <a:noFill/>
                    </a:lnB>
                    <a:solidFill>
                      <a:srgbClr val="F4F5F6"/>
                    </a:solidFill>
                  </a:tcPr>
                </a:tc>
                <a:tc>
                  <a:txBody>
                    <a:bodyPr/>
                    <a:lstStyle/>
                    <a:p>
                      <a:pPr algn="r"/>
                      <a:r>
                        <a:rPr lang="nb-NO" sz="1800" dirty="0">
                          <a:effectLst/>
                        </a:rPr>
                        <a:t>- 5 000 kr</a:t>
                      </a:r>
                    </a:p>
                  </a:txBody>
                  <a:tcPr anchor="ctr">
                    <a:lnL>
                      <a:noFill/>
                    </a:lnL>
                    <a:lnR>
                      <a:noFill/>
                    </a:lnR>
                    <a:lnT>
                      <a:noFill/>
                    </a:lnT>
                    <a:lnB>
                      <a:noFill/>
                    </a:lnB>
                    <a:solidFill>
                      <a:srgbClr val="F4F5F6"/>
                    </a:solidFill>
                  </a:tcPr>
                </a:tc>
                <a:extLst>
                  <a:ext uri="{0D108BD9-81ED-4DB2-BD59-A6C34878D82A}">
                    <a16:rowId xmlns:a16="http://schemas.microsoft.com/office/drawing/2014/main" val="3573481875"/>
                  </a:ext>
                </a:extLst>
              </a:tr>
              <a:tr h="365760">
                <a:tc>
                  <a:txBody>
                    <a:bodyPr/>
                    <a:lstStyle/>
                    <a:p>
                      <a:r>
                        <a:rPr lang="nb-NO" sz="1800" dirty="0">
                          <a:effectLst/>
                        </a:rPr>
                        <a:t>Disponibelt til lån</a:t>
                      </a:r>
                    </a:p>
                  </a:txBody>
                  <a:tcPr anchor="ctr">
                    <a:lnL>
                      <a:noFill/>
                    </a:lnL>
                    <a:lnR>
                      <a:noFill/>
                    </a:lnR>
                    <a:lnT>
                      <a:noFill/>
                    </a:lnT>
                    <a:lnB>
                      <a:noFill/>
                    </a:lnB>
                    <a:solidFill>
                      <a:srgbClr val="F4F5F6"/>
                    </a:solidFill>
                  </a:tcPr>
                </a:tc>
                <a:tc>
                  <a:txBody>
                    <a:bodyPr/>
                    <a:lstStyle/>
                    <a:p>
                      <a:pPr algn="r"/>
                      <a:r>
                        <a:rPr lang="nb-NO" sz="1800" dirty="0">
                          <a:effectLst/>
                        </a:rPr>
                        <a:t>7 910 kr</a:t>
                      </a:r>
                    </a:p>
                  </a:txBody>
                  <a:tcPr anchor="ctr">
                    <a:lnL>
                      <a:noFill/>
                    </a:lnL>
                    <a:lnR>
                      <a:noFill/>
                    </a:lnR>
                    <a:lnT>
                      <a:noFill/>
                    </a:lnT>
                    <a:lnB>
                      <a:noFill/>
                    </a:lnB>
                    <a:solidFill>
                      <a:srgbClr val="F4F5F6"/>
                    </a:solidFill>
                  </a:tcPr>
                </a:tc>
                <a:extLst>
                  <a:ext uri="{0D108BD9-81ED-4DB2-BD59-A6C34878D82A}">
                    <a16:rowId xmlns:a16="http://schemas.microsoft.com/office/drawing/2014/main" val="1895260159"/>
                  </a:ext>
                </a:extLst>
              </a:tr>
              <a:tr h="365760">
                <a:tc>
                  <a:txBody>
                    <a:bodyPr/>
                    <a:lstStyle/>
                    <a:p>
                      <a:r>
                        <a:rPr lang="nb-NO" sz="1800" dirty="0">
                          <a:effectLst/>
                        </a:rPr>
                        <a:t>Fastrente**</a:t>
                      </a:r>
                    </a:p>
                  </a:txBody>
                  <a:tcPr anchor="ctr">
                    <a:lnL>
                      <a:noFill/>
                    </a:lnL>
                    <a:lnR>
                      <a:noFill/>
                    </a:lnR>
                    <a:lnT>
                      <a:noFill/>
                    </a:lnT>
                    <a:lnB>
                      <a:noFill/>
                    </a:lnB>
                    <a:solidFill>
                      <a:srgbClr val="F4F5F6"/>
                    </a:solidFill>
                  </a:tcPr>
                </a:tc>
                <a:tc>
                  <a:txBody>
                    <a:bodyPr/>
                    <a:lstStyle/>
                    <a:p>
                      <a:pPr algn="r"/>
                      <a:r>
                        <a:rPr lang="nb-NO" sz="1800" dirty="0">
                          <a:effectLst/>
                        </a:rPr>
                        <a:t>4,050 %</a:t>
                      </a:r>
                    </a:p>
                  </a:txBody>
                  <a:tcPr anchor="ctr">
                    <a:lnL>
                      <a:noFill/>
                    </a:lnL>
                    <a:lnR>
                      <a:noFill/>
                    </a:lnR>
                    <a:lnT>
                      <a:noFill/>
                    </a:lnT>
                    <a:lnB>
                      <a:noFill/>
                    </a:lnB>
                    <a:solidFill>
                      <a:srgbClr val="F4F5F6"/>
                    </a:solidFill>
                  </a:tcPr>
                </a:tc>
                <a:extLst>
                  <a:ext uri="{0D108BD9-81ED-4DB2-BD59-A6C34878D82A}">
                    <a16:rowId xmlns:a16="http://schemas.microsoft.com/office/drawing/2014/main" val="1438707624"/>
                  </a:ext>
                </a:extLst>
              </a:tr>
              <a:tr h="365760">
                <a:tc>
                  <a:txBody>
                    <a:bodyPr/>
                    <a:lstStyle/>
                    <a:p>
                      <a:r>
                        <a:rPr lang="nb-NO" sz="1800">
                          <a:effectLst/>
                        </a:rPr>
                        <a:t>Nedbetalingstid</a:t>
                      </a:r>
                    </a:p>
                  </a:txBody>
                  <a:tcPr anchor="ctr">
                    <a:lnL>
                      <a:noFill/>
                    </a:lnL>
                    <a:lnR>
                      <a:noFill/>
                    </a:lnR>
                    <a:lnT>
                      <a:noFill/>
                    </a:lnT>
                    <a:lnB>
                      <a:noFill/>
                    </a:lnB>
                    <a:solidFill>
                      <a:srgbClr val="F4F5F6"/>
                    </a:solidFill>
                  </a:tcPr>
                </a:tc>
                <a:tc>
                  <a:txBody>
                    <a:bodyPr/>
                    <a:lstStyle/>
                    <a:p>
                      <a:pPr algn="r"/>
                      <a:r>
                        <a:rPr lang="nb-NO" sz="1800">
                          <a:effectLst/>
                        </a:rPr>
                        <a:t>50 år</a:t>
                      </a:r>
                    </a:p>
                  </a:txBody>
                  <a:tcPr anchor="ctr">
                    <a:lnL>
                      <a:noFill/>
                    </a:lnL>
                    <a:lnR>
                      <a:noFill/>
                    </a:lnR>
                    <a:lnT>
                      <a:noFill/>
                    </a:lnT>
                    <a:lnB>
                      <a:noFill/>
                    </a:lnB>
                    <a:solidFill>
                      <a:srgbClr val="F4F5F6"/>
                    </a:solidFill>
                  </a:tcPr>
                </a:tc>
                <a:extLst>
                  <a:ext uri="{0D108BD9-81ED-4DB2-BD59-A6C34878D82A}">
                    <a16:rowId xmlns:a16="http://schemas.microsoft.com/office/drawing/2014/main" val="2620033384"/>
                  </a:ext>
                </a:extLst>
              </a:tr>
              <a:tr h="365760">
                <a:tc>
                  <a:txBody>
                    <a:bodyPr/>
                    <a:lstStyle/>
                    <a:p>
                      <a:r>
                        <a:rPr lang="nb-NO" sz="1800" b="1" dirty="0">
                          <a:effectLst/>
                        </a:rPr>
                        <a:t>Mulig lån</a:t>
                      </a:r>
                    </a:p>
                  </a:txBody>
                  <a:tcPr anchor="ctr">
                    <a:lnL>
                      <a:noFill/>
                    </a:lnL>
                    <a:lnR>
                      <a:noFill/>
                    </a:lnR>
                    <a:lnT>
                      <a:noFill/>
                    </a:lnT>
                    <a:lnB>
                      <a:noFill/>
                    </a:lnB>
                    <a:solidFill>
                      <a:srgbClr val="F4F5F6"/>
                    </a:solidFill>
                  </a:tcPr>
                </a:tc>
                <a:tc>
                  <a:txBody>
                    <a:bodyPr/>
                    <a:lstStyle/>
                    <a:p>
                      <a:pPr algn="r"/>
                      <a:r>
                        <a:rPr lang="nb-NO" sz="1800" b="1" dirty="0">
                          <a:effectLst/>
                        </a:rPr>
                        <a:t>2 021 700 kr</a:t>
                      </a:r>
                    </a:p>
                  </a:txBody>
                  <a:tcPr anchor="ctr">
                    <a:lnL>
                      <a:noFill/>
                    </a:lnL>
                    <a:lnR>
                      <a:noFill/>
                    </a:lnR>
                    <a:lnT>
                      <a:noFill/>
                    </a:lnT>
                    <a:lnB>
                      <a:noFill/>
                    </a:lnB>
                    <a:solidFill>
                      <a:srgbClr val="F4F5F6"/>
                    </a:solidFill>
                  </a:tcPr>
                </a:tc>
                <a:extLst>
                  <a:ext uri="{0D108BD9-81ED-4DB2-BD59-A6C34878D82A}">
                    <a16:rowId xmlns:a16="http://schemas.microsoft.com/office/drawing/2014/main" val="2507221974"/>
                  </a:ext>
                </a:extLst>
              </a:tr>
            </a:tbl>
          </a:graphicData>
        </a:graphic>
      </p:graphicFrame>
      <p:sp>
        <p:nvSpPr>
          <p:cNvPr id="13" name="Snakkeboble: oval 12">
            <a:extLst>
              <a:ext uri="{FF2B5EF4-FFF2-40B4-BE49-F238E27FC236}">
                <a16:creationId xmlns:a16="http://schemas.microsoft.com/office/drawing/2014/main" id="{A416E0C4-FE15-DDE8-DDB7-13B693607408}"/>
              </a:ext>
            </a:extLst>
          </p:cNvPr>
          <p:cNvSpPr/>
          <p:nvPr/>
        </p:nvSpPr>
        <p:spPr>
          <a:xfrm flipH="1">
            <a:off x="132347" y="2041025"/>
            <a:ext cx="3387464" cy="2574757"/>
          </a:xfrm>
          <a:prstGeom prst="wedgeEllipseCallout">
            <a:avLst/>
          </a:prstGeom>
          <a:solidFill>
            <a:schemeClr val="accent1">
              <a:lumMod val="20000"/>
              <a:lumOff val="8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F663EBF0-DEFE-CEB7-25F3-CCBC0A644D33}"/>
              </a:ext>
            </a:extLst>
          </p:cNvPr>
          <p:cNvSpPr txBox="1"/>
          <p:nvPr/>
        </p:nvSpPr>
        <p:spPr>
          <a:xfrm>
            <a:off x="838081" y="2349041"/>
            <a:ext cx="2112429" cy="1958724"/>
          </a:xfrm>
          <a:prstGeom prst="rect">
            <a:avLst/>
          </a:prstGeom>
          <a:solidFill>
            <a:schemeClr val="accent1">
              <a:lumMod val="20000"/>
              <a:lumOff val="80000"/>
            </a:schemeClr>
          </a:solidFill>
        </p:spPr>
        <p:txBody>
          <a:bodyPr wrap="square" lIns="144000" tIns="129600" rIns="144000" bIns="108000" rtlCol="0">
            <a:spAutoFit/>
          </a:bodyPr>
          <a:lstStyle/>
          <a:p>
            <a:pPr algn="l">
              <a:lnSpc>
                <a:spcPct val="107000"/>
              </a:lnSpc>
              <a:spcBef>
                <a:spcPts val="300"/>
              </a:spcBef>
            </a:pPr>
            <a:r>
              <a:rPr lang="nb-NO" sz="1400" noProof="0" dirty="0">
                <a:solidFill>
                  <a:schemeClr val="tx2"/>
                </a:solidFill>
              </a:rPr>
              <a:t>*Skattefordel beregnet med en rentekostnad på 4%</a:t>
            </a:r>
          </a:p>
          <a:p>
            <a:pPr algn="l">
              <a:lnSpc>
                <a:spcPct val="107000"/>
              </a:lnSpc>
              <a:spcBef>
                <a:spcPts val="300"/>
              </a:spcBef>
            </a:pPr>
            <a:endParaRPr lang="nb-NO" sz="1400" noProof="0" dirty="0">
              <a:solidFill>
                <a:schemeClr val="tx2"/>
              </a:solidFill>
            </a:endParaRPr>
          </a:p>
          <a:p>
            <a:pPr algn="l">
              <a:lnSpc>
                <a:spcPct val="107000"/>
              </a:lnSpc>
              <a:spcBef>
                <a:spcPts val="300"/>
              </a:spcBef>
            </a:pPr>
            <a:r>
              <a:rPr lang="nb-NO" sz="1400" noProof="0" dirty="0">
                <a:solidFill>
                  <a:schemeClr val="tx2"/>
                </a:solidFill>
              </a:rPr>
              <a:t>** Fastrente per april 2024</a:t>
            </a:r>
          </a:p>
          <a:p>
            <a:pPr algn="l">
              <a:lnSpc>
                <a:spcPct val="107000"/>
              </a:lnSpc>
              <a:spcBef>
                <a:spcPts val="300"/>
              </a:spcBef>
            </a:pPr>
            <a:r>
              <a:rPr lang="nb-NO" sz="1400" noProof="0" dirty="0">
                <a:solidFill>
                  <a:schemeClr val="tx2"/>
                </a:solidFill>
              </a:rPr>
              <a:t>med 10 års bindingstid</a:t>
            </a:r>
          </a:p>
        </p:txBody>
      </p:sp>
    </p:spTree>
    <p:extLst>
      <p:ext uri="{BB962C8B-B14F-4D97-AF65-F5344CB8AC3E}">
        <p14:creationId xmlns:p14="http://schemas.microsoft.com/office/powerpoint/2010/main" val="4253641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3CDAD-3AE7-752D-3ED5-6217674A7D8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C4E0E84-53E4-9F2C-A9B0-D519A34923AF}"/>
              </a:ext>
            </a:extLst>
          </p:cNvPr>
          <p:cNvSpPr>
            <a:spLocks noGrp="1"/>
          </p:cNvSpPr>
          <p:nvPr>
            <p:ph type="title"/>
          </p:nvPr>
        </p:nvSpPr>
        <p:spPr>
          <a:xfrm>
            <a:off x="535961" y="866774"/>
            <a:ext cx="6699229" cy="713913"/>
          </a:xfrm>
        </p:spPr>
        <p:txBody>
          <a:bodyPr/>
          <a:lstStyle/>
          <a:p>
            <a:r>
              <a:rPr lang="nb-NO" b="1" dirty="0"/>
              <a:t>Eksempel: </a:t>
            </a:r>
            <a:r>
              <a:rPr lang="nb-NO" b="1" dirty="0" err="1"/>
              <a:t>Tyribo</a:t>
            </a:r>
            <a:r>
              <a:rPr lang="nb-NO" b="1" dirty="0"/>
              <a:t> borettslag, Risør</a:t>
            </a:r>
            <a:br>
              <a:rPr lang="nb-NO" sz="2000" dirty="0"/>
            </a:br>
            <a:br>
              <a:rPr lang="nb-NO" sz="2000" dirty="0"/>
            </a:br>
            <a:endParaRPr lang="nb-NO" sz="2000" dirty="0"/>
          </a:p>
        </p:txBody>
      </p:sp>
      <p:pic>
        <p:nvPicPr>
          <p:cNvPr id="3" name="Bilde 2">
            <a:extLst>
              <a:ext uri="{FF2B5EF4-FFF2-40B4-BE49-F238E27FC236}">
                <a16:creationId xmlns:a16="http://schemas.microsoft.com/office/drawing/2014/main" id="{207FCC0A-FA14-F88E-B2A1-E8F0C37748AB}"/>
              </a:ext>
            </a:extLst>
          </p:cNvPr>
          <p:cNvPicPr>
            <a:picLocks noChangeAspect="1"/>
          </p:cNvPicPr>
          <p:nvPr/>
        </p:nvPicPr>
        <p:blipFill>
          <a:blip r:embed="rId3"/>
          <a:stretch>
            <a:fillRect/>
          </a:stretch>
        </p:blipFill>
        <p:spPr>
          <a:xfrm>
            <a:off x="0" y="2281958"/>
            <a:ext cx="12226247" cy="3874770"/>
          </a:xfrm>
          <a:prstGeom prst="rect">
            <a:avLst/>
          </a:prstGeom>
        </p:spPr>
      </p:pic>
      <p:pic>
        <p:nvPicPr>
          <p:cNvPr id="6" name="Bilde 5">
            <a:extLst>
              <a:ext uri="{FF2B5EF4-FFF2-40B4-BE49-F238E27FC236}">
                <a16:creationId xmlns:a16="http://schemas.microsoft.com/office/drawing/2014/main" id="{AE00637F-EEB5-B80B-90B0-DDB38A30A9A0}"/>
              </a:ext>
            </a:extLst>
          </p:cNvPr>
          <p:cNvPicPr>
            <a:picLocks noChangeAspect="1"/>
          </p:cNvPicPr>
          <p:nvPr/>
        </p:nvPicPr>
        <p:blipFill>
          <a:blip r:embed="rId4"/>
          <a:stretch>
            <a:fillRect/>
          </a:stretch>
        </p:blipFill>
        <p:spPr>
          <a:xfrm>
            <a:off x="5929312" y="118778"/>
            <a:ext cx="5900738" cy="3202411"/>
          </a:xfrm>
          <a:prstGeom prst="rect">
            <a:avLst/>
          </a:prstGeom>
        </p:spPr>
      </p:pic>
    </p:spTree>
    <p:extLst>
      <p:ext uri="{BB962C8B-B14F-4D97-AF65-F5344CB8AC3E}">
        <p14:creationId xmlns:p14="http://schemas.microsoft.com/office/powerpoint/2010/main" val="2328609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C3E86-B974-EFED-EF64-3C3D0EB06B0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F5892411-4BAE-C700-0A34-2A41AFD340FD}"/>
              </a:ext>
            </a:extLst>
          </p:cNvPr>
          <p:cNvSpPr>
            <a:spLocks noGrp="1"/>
          </p:cNvSpPr>
          <p:nvPr>
            <p:ph type="title"/>
          </p:nvPr>
        </p:nvSpPr>
        <p:spPr/>
        <p:txBody>
          <a:bodyPr/>
          <a:lstStyle/>
          <a:p>
            <a:r>
              <a:rPr lang="nb-NO" b="1" dirty="0" err="1"/>
              <a:t>Tyribo</a:t>
            </a:r>
            <a:r>
              <a:rPr lang="nb-NO" b="1" dirty="0"/>
              <a:t> borettslag</a:t>
            </a:r>
            <a:br>
              <a:rPr lang="nb-NO" b="1" dirty="0"/>
            </a:br>
            <a:r>
              <a:rPr lang="nb-NO" sz="2000" b="1" dirty="0"/>
              <a:t>Fra 3,9 til 2 millioner kroner per leilighet </a:t>
            </a:r>
            <a:br>
              <a:rPr lang="nb-NO" sz="2000" b="1" dirty="0"/>
            </a:br>
            <a:br>
              <a:rPr lang="nb-NO" dirty="0"/>
            </a:br>
            <a:br>
              <a:rPr lang="nb-NO" dirty="0"/>
            </a:br>
            <a:br>
              <a:rPr lang="nb-NO" dirty="0"/>
            </a:br>
            <a:br>
              <a:rPr lang="nb-NO" dirty="0"/>
            </a:br>
            <a:endParaRPr lang="nb-NO" sz="2000" dirty="0"/>
          </a:p>
        </p:txBody>
      </p:sp>
      <p:pic>
        <p:nvPicPr>
          <p:cNvPr id="4" name="Bilde 3">
            <a:extLst>
              <a:ext uri="{FF2B5EF4-FFF2-40B4-BE49-F238E27FC236}">
                <a16:creationId xmlns:a16="http://schemas.microsoft.com/office/drawing/2014/main" id="{17971B6F-8F1D-4452-4240-D65D2FE6242B}"/>
              </a:ext>
            </a:extLst>
          </p:cNvPr>
          <p:cNvPicPr>
            <a:picLocks noChangeAspect="1"/>
          </p:cNvPicPr>
          <p:nvPr/>
        </p:nvPicPr>
        <p:blipFill>
          <a:blip r:embed="rId3"/>
          <a:stretch>
            <a:fillRect/>
          </a:stretch>
        </p:blipFill>
        <p:spPr>
          <a:xfrm>
            <a:off x="7756098" y="271622"/>
            <a:ext cx="4435901" cy="1997916"/>
          </a:xfrm>
          <a:prstGeom prst="rect">
            <a:avLst/>
          </a:prstGeom>
        </p:spPr>
      </p:pic>
      <p:pic>
        <p:nvPicPr>
          <p:cNvPr id="5" name="Bilde 4">
            <a:extLst>
              <a:ext uri="{FF2B5EF4-FFF2-40B4-BE49-F238E27FC236}">
                <a16:creationId xmlns:a16="http://schemas.microsoft.com/office/drawing/2014/main" id="{7C288544-B279-D24A-073C-F54D183487F6}"/>
              </a:ext>
            </a:extLst>
          </p:cNvPr>
          <p:cNvPicPr>
            <a:picLocks noChangeAspect="1"/>
          </p:cNvPicPr>
          <p:nvPr/>
        </p:nvPicPr>
        <p:blipFill>
          <a:blip r:embed="rId4"/>
          <a:stretch>
            <a:fillRect/>
          </a:stretch>
        </p:blipFill>
        <p:spPr>
          <a:xfrm>
            <a:off x="7756098" y="2478834"/>
            <a:ext cx="4435903" cy="1997916"/>
          </a:xfrm>
          <a:prstGeom prst="rect">
            <a:avLst/>
          </a:prstGeom>
        </p:spPr>
      </p:pic>
      <p:pic>
        <p:nvPicPr>
          <p:cNvPr id="11" name="Bilde 10">
            <a:extLst>
              <a:ext uri="{FF2B5EF4-FFF2-40B4-BE49-F238E27FC236}">
                <a16:creationId xmlns:a16="http://schemas.microsoft.com/office/drawing/2014/main" id="{48ABB45B-B043-D219-E361-1F7E83AD5436}"/>
              </a:ext>
            </a:extLst>
          </p:cNvPr>
          <p:cNvPicPr>
            <a:picLocks noChangeAspect="1"/>
          </p:cNvPicPr>
          <p:nvPr/>
        </p:nvPicPr>
        <p:blipFill>
          <a:blip r:embed="rId5"/>
          <a:stretch>
            <a:fillRect/>
          </a:stretch>
        </p:blipFill>
        <p:spPr>
          <a:xfrm>
            <a:off x="7756096" y="4686046"/>
            <a:ext cx="4435903" cy="1997916"/>
          </a:xfrm>
          <a:prstGeom prst="rect">
            <a:avLst/>
          </a:prstGeom>
        </p:spPr>
      </p:pic>
      <p:sp>
        <p:nvSpPr>
          <p:cNvPr id="13" name="TekstSylinder 12">
            <a:extLst>
              <a:ext uri="{FF2B5EF4-FFF2-40B4-BE49-F238E27FC236}">
                <a16:creationId xmlns:a16="http://schemas.microsoft.com/office/drawing/2014/main" id="{A46C0361-0C54-2754-563A-4F4D572516EB}"/>
              </a:ext>
            </a:extLst>
          </p:cNvPr>
          <p:cNvSpPr txBox="1"/>
          <p:nvPr/>
        </p:nvSpPr>
        <p:spPr>
          <a:xfrm>
            <a:off x="535961" y="1697784"/>
            <a:ext cx="7026889" cy="4502690"/>
          </a:xfrm>
          <a:prstGeom prst="rect">
            <a:avLst/>
          </a:prstGeom>
          <a:solidFill>
            <a:schemeClr val="bg1"/>
          </a:solidFill>
        </p:spPr>
        <p:txBody>
          <a:bodyPr wrap="square" lIns="144000" tIns="129600" rIns="144000" bIns="108000" rtlCol="0">
            <a:spAutoFit/>
          </a:bodyPr>
          <a:lstStyle/>
          <a:p>
            <a:pPr marL="171450" indent="-171450" algn="l">
              <a:lnSpc>
                <a:spcPct val="107000"/>
              </a:lnSpc>
              <a:spcBef>
                <a:spcPts val="300"/>
              </a:spcBef>
              <a:buFont typeface="Arial" panose="020B0604020202020204" pitchFamily="34" charset="0"/>
              <a:buChar char="•"/>
            </a:pPr>
            <a:r>
              <a:rPr lang="nb-NO" noProof="0" dirty="0">
                <a:solidFill>
                  <a:schemeClr val="tx2"/>
                </a:solidFill>
              </a:rPr>
              <a:t>Bofellesskap md egen inngang og private uteplasser</a:t>
            </a:r>
          </a:p>
          <a:p>
            <a:pPr marL="171450" indent="-171450" algn="l">
              <a:lnSpc>
                <a:spcPct val="107000"/>
              </a:lnSpc>
              <a:spcBef>
                <a:spcPts val="300"/>
              </a:spcBef>
              <a:buFont typeface="Arial" panose="020B0604020202020204" pitchFamily="34" charset="0"/>
              <a:buChar char="•"/>
            </a:pPr>
            <a:r>
              <a:rPr lang="nb-NO" dirty="0">
                <a:solidFill>
                  <a:schemeClr val="tx2"/>
                </a:solidFill>
              </a:rPr>
              <a:t>Innflytningsklart mai 2023.</a:t>
            </a:r>
            <a:endParaRPr lang="nb-NO" noProof="0" dirty="0">
              <a:solidFill>
                <a:schemeClr val="tx2"/>
              </a:solidFill>
            </a:endParaRPr>
          </a:p>
          <a:p>
            <a:pPr marL="171450" indent="-171450" algn="l">
              <a:lnSpc>
                <a:spcPct val="107000"/>
              </a:lnSpc>
              <a:spcBef>
                <a:spcPts val="300"/>
              </a:spcBef>
              <a:buFont typeface="Arial" panose="020B0604020202020204" pitchFamily="34" charset="0"/>
              <a:buChar char="•"/>
            </a:pPr>
            <a:r>
              <a:rPr lang="nb-NO" dirty="0">
                <a:solidFill>
                  <a:schemeClr val="tx2"/>
                </a:solidFill>
              </a:rPr>
              <a:t>6 boenheter, ca. 55 kvm per leilighet. </a:t>
            </a:r>
          </a:p>
          <a:p>
            <a:pPr marL="171450" indent="-171450" algn="l">
              <a:lnSpc>
                <a:spcPct val="107000"/>
              </a:lnSpc>
              <a:spcBef>
                <a:spcPts val="300"/>
              </a:spcBef>
              <a:buFont typeface="Arial" panose="020B0604020202020204" pitchFamily="34" charset="0"/>
              <a:buChar char="•"/>
            </a:pPr>
            <a:r>
              <a:rPr lang="nb-NO" dirty="0">
                <a:solidFill>
                  <a:schemeClr val="tx2"/>
                </a:solidFill>
              </a:rPr>
              <a:t>Personalbase i nabobygg</a:t>
            </a:r>
          </a:p>
          <a:p>
            <a:pPr marL="171450" indent="-171450" algn="l">
              <a:lnSpc>
                <a:spcPct val="107000"/>
              </a:lnSpc>
              <a:spcBef>
                <a:spcPts val="300"/>
              </a:spcBef>
              <a:buFont typeface="Arial" panose="020B0604020202020204" pitchFamily="34" charset="0"/>
              <a:buChar char="•"/>
            </a:pPr>
            <a:r>
              <a:rPr lang="nb-NO" dirty="0">
                <a:solidFill>
                  <a:schemeClr val="tx2"/>
                </a:solidFill>
              </a:rPr>
              <a:t>Fellesarealer i tilstøtende bygg</a:t>
            </a:r>
          </a:p>
          <a:p>
            <a:pPr marL="171450" indent="-171450" algn="l">
              <a:lnSpc>
                <a:spcPct val="107000"/>
              </a:lnSpc>
              <a:spcBef>
                <a:spcPts val="300"/>
              </a:spcBef>
              <a:buFont typeface="Arial" panose="020B0604020202020204" pitchFamily="34" charset="0"/>
              <a:buChar char="•"/>
            </a:pPr>
            <a:r>
              <a:rPr lang="nb-NO" dirty="0">
                <a:solidFill>
                  <a:schemeClr val="tx2"/>
                </a:solidFill>
              </a:rPr>
              <a:t>Foreldreinitiert. Kommunen eier tomt og var byggherre</a:t>
            </a:r>
          </a:p>
          <a:p>
            <a:pPr algn="l">
              <a:lnSpc>
                <a:spcPct val="107000"/>
              </a:lnSpc>
              <a:spcBef>
                <a:spcPts val="300"/>
              </a:spcBef>
            </a:pPr>
            <a:endParaRPr lang="nb-NO" dirty="0">
              <a:solidFill>
                <a:schemeClr val="tx2"/>
              </a:solidFill>
            </a:endParaRPr>
          </a:p>
          <a:p>
            <a:pPr marL="171450" indent="-171450" algn="l">
              <a:lnSpc>
                <a:spcPct val="107000"/>
              </a:lnSpc>
              <a:spcBef>
                <a:spcPts val="300"/>
              </a:spcBef>
              <a:buFont typeface="Arial" panose="020B0604020202020204" pitchFamily="34" charset="0"/>
              <a:buChar char="•"/>
            </a:pPr>
            <a:r>
              <a:rPr lang="nb-NO" b="1" dirty="0">
                <a:solidFill>
                  <a:schemeClr val="tx2"/>
                </a:solidFill>
              </a:rPr>
              <a:t>Kostnader:</a:t>
            </a:r>
          </a:p>
          <a:p>
            <a:pPr marL="628650" lvl="1" indent="-171450">
              <a:lnSpc>
                <a:spcPct val="107000"/>
              </a:lnSpc>
              <a:spcBef>
                <a:spcPts val="300"/>
              </a:spcBef>
              <a:buFont typeface="Arial" panose="020B0604020202020204" pitchFamily="34" charset="0"/>
              <a:buChar char="•"/>
            </a:pPr>
            <a:r>
              <a:rPr lang="nb-NO" dirty="0">
                <a:solidFill>
                  <a:schemeClr val="tx2"/>
                </a:solidFill>
              </a:rPr>
              <a:t>Prosjektkostnaden var </a:t>
            </a:r>
            <a:r>
              <a:rPr lang="nb-NO" b="1" dirty="0">
                <a:solidFill>
                  <a:schemeClr val="tx2"/>
                </a:solidFill>
              </a:rPr>
              <a:t>23,8 mill.kr.</a:t>
            </a:r>
          </a:p>
          <a:p>
            <a:pPr marL="628650" lvl="1" indent="-171450">
              <a:lnSpc>
                <a:spcPct val="107000"/>
              </a:lnSpc>
              <a:spcBef>
                <a:spcPts val="300"/>
              </a:spcBef>
              <a:buFont typeface="Arial" panose="020B0604020202020204" pitchFamily="34" charset="0"/>
              <a:buChar char="•"/>
            </a:pPr>
            <a:r>
              <a:rPr lang="nb-NO" dirty="0">
                <a:solidFill>
                  <a:schemeClr val="tx2"/>
                </a:solidFill>
              </a:rPr>
              <a:t>Det ble gitt </a:t>
            </a:r>
            <a:r>
              <a:rPr lang="nb-NO" b="1" dirty="0">
                <a:solidFill>
                  <a:schemeClr val="tx2"/>
                </a:solidFill>
              </a:rPr>
              <a:t>9,5 mill. Kr</a:t>
            </a:r>
            <a:r>
              <a:rPr lang="nb-NO" dirty="0">
                <a:solidFill>
                  <a:schemeClr val="tx2"/>
                </a:solidFill>
              </a:rPr>
              <a:t> i investeringstilskudd.</a:t>
            </a:r>
          </a:p>
          <a:p>
            <a:pPr marL="628650" lvl="1" indent="-171450">
              <a:lnSpc>
                <a:spcPct val="107000"/>
              </a:lnSpc>
              <a:spcBef>
                <a:spcPts val="300"/>
              </a:spcBef>
              <a:buFont typeface="Arial" panose="020B0604020202020204" pitchFamily="34" charset="0"/>
              <a:buChar char="•"/>
            </a:pPr>
            <a:r>
              <a:rPr lang="nb-NO" dirty="0">
                <a:solidFill>
                  <a:schemeClr val="tx2"/>
                </a:solidFill>
              </a:rPr>
              <a:t>Innskuddsbeløp per leilighet: </a:t>
            </a:r>
            <a:r>
              <a:rPr lang="nb-NO" b="1" dirty="0">
                <a:solidFill>
                  <a:schemeClr val="tx2"/>
                </a:solidFill>
              </a:rPr>
              <a:t>2 mill.kr.</a:t>
            </a:r>
            <a:endParaRPr lang="nb-NO" dirty="0">
              <a:solidFill>
                <a:schemeClr val="tx2"/>
              </a:solidFill>
            </a:endParaRPr>
          </a:p>
          <a:p>
            <a:pPr marL="628650" lvl="1" indent="-171450">
              <a:lnSpc>
                <a:spcPct val="107000"/>
              </a:lnSpc>
              <a:spcBef>
                <a:spcPts val="300"/>
              </a:spcBef>
              <a:buFont typeface="Arial" panose="020B0604020202020204" pitchFamily="34" charset="0"/>
              <a:buChar char="•"/>
            </a:pPr>
            <a:r>
              <a:rPr lang="nb-NO" dirty="0">
                <a:solidFill>
                  <a:schemeClr val="tx2"/>
                </a:solidFill>
              </a:rPr>
              <a:t>Felleskostnader pr boenhet: </a:t>
            </a:r>
            <a:r>
              <a:rPr lang="nb-NO" b="1" dirty="0">
                <a:solidFill>
                  <a:schemeClr val="tx2"/>
                </a:solidFill>
              </a:rPr>
              <a:t>4.700 kr </a:t>
            </a:r>
            <a:r>
              <a:rPr lang="nb-NO" dirty="0">
                <a:solidFill>
                  <a:schemeClr val="tx2"/>
                </a:solidFill>
              </a:rPr>
              <a:t>hvorav </a:t>
            </a:r>
            <a:r>
              <a:rPr lang="nb-NO" b="1" dirty="0">
                <a:solidFill>
                  <a:schemeClr val="tx2"/>
                </a:solidFill>
              </a:rPr>
              <a:t>765 kr </a:t>
            </a:r>
            <a:r>
              <a:rPr lang="nb-NO" dirty="0">
                <a:solidFill>
                  <a:schemeClr val="tx2"/>
                </a:solidFill>
              </a:rPr>
              <a:t>er til sparing/uforutsette kostnader.</a:t>
            </a:r>
          </a:p>
        </p:txBody>
      </p:sp>
    </p:spTree>
    <p:extLst>
      <p:ext uri="{BB962C8B-B14F-4D97-AF65-F5344CB8AC3E}">
        <p14:creationId xmlns:p14="http://schemas.microsoft.com/office/powerpoint/2010/main" val="2129043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C1712116-E09A-4D2B-AF98-FD7FE0C1C40D}"/>
              </a:ext>
            </a:extLst>
          </p:cNvPr>
          <p:cNvSpPr>
            <a:spLocks noGrp="1"/>
          </p:cNvSpPr>
          <p:nvPr>
            <p:ph type="subTitle" idx="13"/>
          </p:nvPr>
        </p:nvSpPr>
        <p:spPr>
          <a:xfrm>
            <a:off x="609601" y="834899"/>
            <a:ext cx="8654752" cy="1019083"/>
          </a:xfrm>
        </p:spPr>
        <p:txBody>
          <a:bodyPr/>
          <a:lstStyle/>
          <a:p>
            <a:endParaRPr lang="nb-NO" sz="4267">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nb-NO" sz="4267">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nb-NO" sz="4267">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nb-NO" sz="4267">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nb-NO" sz="4267">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nb-NO" sz="4267">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rPr>
              <a:t>Alle</a:t>
            </a:r>
            <a:r>
              <a:rPr lang="nb-NO" sz="4267">
                <a:latin typeface="Open Sans SemiBold" panose="020B0706030804020204" pitchFamily="34" charset="0"/>
                <a:ea typeface="Open Sans SemiBold" panose="020B0706030804020204" pitchFamily="34" charset="0"/>
                <a:cs typeface="Open Sans SemiBold" panose="020B0706030804020204" pitchFamily="34" charset="0"/>
              </a:rPr>
              <a:t> skal </a:t>
            </a:r>
            <a:r>
              <a:rPr lang="nb-NO" sz="4267">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rPr>
              <a:t>bo</a:t>
            </a:r>
            <a:r>
              <a:rPr lang="nb-NO" sz="4267">
                <a:latin typeface="Open Sans SemiBold" panose="020B0706030804020204" pitchFamily="34" charset="0"/>
                <a:ea typeface="Open Sans SemiBold" panose="020B0706030804020204" pitchFamily="34" charset="0"/>
                <a:cs typeface="Open Sans SemiBold" panose="020B0706030804020204" pitchFamily="34" charset="0"/>
              </a:rPr>
              <a:t> trygt og godt </a:t>
            </a:r>
          </a:p>
        </p:txBody>
      </p:sp>
      <p:sp>
        <p:nvSpPr>
          <p:cNvPr id="3" name="Plassholder for innhold 2">
            <a:extLst>
              <a:ext uri="{FF2B5EF4-FFF2-40B4-BE49-F238E27FC236}">
                <a16:creationId xmlns:a16="http://schemas.microsoft.com/office/drawing/2014/main" id="{91304FBF-6B36-435D-8403-4A52240684F8}"/>
              </a:ext>
            </a:extLst>
          </p:cNvPr>
          <p:cNvSpPr>
            <a:spLocks noGrp="1"/>
          </p:cNvSpPr>
          <p:nvPr>
            <p:ph sz="quarter" idx="17"/>
          </p:nvPr>
        </p:nvSpPr>
        <p:spPr>
          <a:xfrm>
            <a:off x="609601" y="2221523"/>
            <a:ext cx="5384800" cy="3801579"/>
          </a:xfrm>
        </p:spPr>
        <p:txBody>
          <a:bodyPr/>
          <a:lstStyle/>
          <a:p>
            <a:r>
              <a:rPr lang="nb-NO" sz="2400" dirty="0">
                <a:latin typeface="Inter brødtekst"/>
                <a:ea typeface="Open Sans Light" panose="020B0306030504020204" pitchFamily="34" charset="0"/>
                <a:cs typeface="Open Sans Light" panose="020B0306030504020204" pitchFamily="34" charset="0"/>
              </a:rPr>
              <a:t>En egnet bolig:</a:t>
            </a:r>
          </a:p>
          <a:p>
            <a:endParaRPr lang="nb-NO" sz="2133" u="sng" dirty="0">
              <a:latin typeface="Inter brødtekst"/>
              <a:ea typeface="Open Sans Light" panose="020B0306030504020204" pitchFamily="34" charset="0"/>
              <a:cs typeface="Open Sans Light" panose="020B0306030504020204" pitchFamily="34" charset="0"/>
            </a:endParaRPr>
          </a:p>
          <a:p>
            <a:pPr marL="1119689" lvl="1" indent="-457189">
              <a:buFont typeface="Arial" panose="020B0604020202020204" pitchFamily="34" charset="0"/>
              <a:buChar char="•"/>
            </a:pPr>
            <a:r>
              <a:rPr lang="nb-NO" sz="2133" dirty="0">
                <a:latin typeface="Inter brødtekst"/>
                <a:ea typeface="Open Sans Light" panose="020B0306030504020204" pitchFamily="34" charset="0"/>
                <a:cs typeface="Open Sans Light" panose="020B0306030504020204" pitchFamily="34" charset="0"/>
              </a:rPr>
              <a:t>gir tak over hodet og fungerer i alle livssituasjoner</a:t>
            </a:r>
          </a:p>
          <a:p>
            <a:pPr marL="1119689" lvl="1" indent="-457189">
              <a:buFont typeface="Arial" panose="020B0604020202020204" pitchFamily="34" charset="0"/>
              <a:buChar char="•"/>
            </a:pPr>
            <a:r>
              <a:rPr lang="nb-NO" sz="2133" dirty="0">
                <a:latin typeface="Inter brødtekst"/>
                <a:ea typeface="Open Sans Light" panose="020B0306030504020204" pitchFamily="34" charset="0"/>
                <a:cs typeface="Open Sans Light" panose="020B0306030504020204" pitchFamily="34" charset="0"/>
              </a:rPr>
              <a:t>er en forutsetning for samfunnsdeltakelse</a:t>
            </a:r>
          </a:p>
          <a:p>
            <a:pPr marL="1119689" lvl="1" indent="-457189">
              <a:buFont typeface="Arial" panose="020B0604020202020204" pitchFamily="34" charset="0"/>
              <a:buChar char="•"/>
            </a:pPr>
            <a:r>
              <a:rPr lang="nb-NO" sz="2133" dirty="0">
                <a:latin typeface="Inter brødtekst"/>
                <a:ea typeface="Open Sans Light" panose="020B0306030504020204" pitchFamily="34" charset="0"/>
                <a:cs typeface="Open Sans Light" panose="020B0306030504020204" pitchFamily="34" charset="0"/>
              </a:rPr>
              <a:t>skaper trygghet og gir rom for interaksjon</a:t>
            </a:r>
          </a:p>
          <a:p>
            <a:pPr marL="1119689" lvl="1" indent="-457189">
              <a:buFont typeface="Arial" panose="020B0604020202020204" pitchFamily="34" charset="0"/>
              <a:buChar char="•"/>
            </a:pPr>
            <a:r>
              <a:rPr lang="nb-NO" sz="2133" dirty="0">
                <a:latin typeface="Inter brødtekst"/>
                <a:ea typeface="Open Sans Light" panose="020B0306030504020204" pitchFamily="34" charset="0"/>
                <a:cs typeface="Open Sans Light" panose="020B0306030504020204" pitchFamily="34" charset="0"/>
              </a:rPr>
              <a:t>er en viktig identitetsskaper</a:t>
            </a:r>
          </a:p>
          <a:p>
            <a:endParaRPr lang="nb-NO" dirty="0"/>
          </a:p>
        </p:txBody>
      </p:sp>
      <p:sp>
        <p:nvSpPr>
          <p:cNvPr id="4" name="Plassholder for innhold 3">
            <a:extLst>
              <a:ext uri="{FF2B5EF4-FFF2-40B4-BE49-F238E27FC236}">
                <a16:creationId xmlns:a16="http://schemas.microsoft.com/office/drawing/2014/main" id="{A6EAF1EC-8F08-42C7-AB85-4A91FBFDCE67}"/>
              </a:ext>
            </a:extLst>
          </p:cNvPr>
          <p:cNvSpPr>
            <a:spLocks noGrp="1"/>
          </p:cNvSpPr>
          <p:nvPr>
            <p:ph sz="quarter" idx="18"/>
          </p:nvPr>
        </p:nvSpPr>
        <p:spPr>
          <a:xfrm>
            <a:off x="6197600" y="2123699"/>
            <a:ext cx="5384800" cy="3993600"/>
          </a:xfrm>
        </p:spPr>
        <p:txBody>
          <a:bodyPr/>
          <a:lstStyle/>
          <a:p>
            <a:r>
              <a:rPr lang="nb-NO" sz="2400" dirty="0">
                <a:latin typeface="Inter brødtekst"/>
                <a:ea typeface="Open Sans Light" panose="020B0306030504020204" pitchFamily="34" charset="0"/>
                <a:cs typeface="Open Sans Light" panose="020B0306030504020204" pitchFamily="34" charset="0"/>
              </a:rPr>
              <a:t>Kjennetegn ved egnede boliger:  </a:t>
            </a:r>
          </a:p>
          <a:p>
            <a:endParaRPr lang="nb-NO" sz="2133" u="sng" dirty="0">
              <a:latin typeface="Inter brødtekst"/>
              <a:ea typeface="Open Sans Light" panose="020B0306030504020204" pitchFamily="34" charset="0"/>
              <a:cs typeface="Open Sans Light" panose="020B0306030504020204" pitchFamily="34" charset="0"/>
            </a:endParaRPr>
          </a:p>
          <a:p>
            <a:pPr marL="1174721" lvl="1" indent="-457189">
              <a:buFont typeface="Arial" panose="020B0604020202020204" pitchFamily="34" charset="0"/>
              <a:buChar char="•"/>
            </a:pPr>
            <a:r>
              <a:rPr lang="nb-NO" sz="2133" dirty="0">
                <a:latin typeface="Inter brødtekst"/>
                <a:ea typeface="Open Sans Light" panose="020B0306030504020204" pitchFamily="34" charset="0"/>
                <a:cs typeface="Open Sans Light" panose="020B0306030504020204" pitchFamily="34" charset="0"/>
              </a:rPr>
              <a:t>lettstelte og trygge</a:t>
            </a:r>
          </a:p>
          <a:p>
            <a:pPr marL="1174721" lvl="1" indent="-457189">
              <a:buFont typeface="Arial" panose="020B0604020202020204" pitchFamily="34" charset="0"/>
              <a:buChar char="•"/>
            </a:pPr>
            <a:r>
              <a:rPr lang="nb-NO" sz="2133" dirty="0">
                <a:latin typeface="Inter brødtekst"/>
                <a:ea typeface="Open Sans Light" panose="020B0306030504020204" pitchFamily="34" charset="0"/>
                <a:cs typeface="Open Sans Light" panose="020B0306030504020204" pitchFamily="34" charset="0"/>
              </a:rPr>
              <a:t>legger til rette for fellesskap/sosiale nettverk og aktiviteter</a:t>
            </a:r>
          </a:p>
          <a:p>
            <a:pPr marL="1174721" lvl="1" indent="-457189">
              <a:buFont typeface="Arial" panose="020B0604020202020204" pitchFamily="34" charset="0"/>
              <a:buChar char="•"/>
            </a:pPr>
            <a:r>
              <a:rPr lang="nb-NO" sz="2133" dirty="0">
                <a:latin typeface="Inter brødtekst"/>
                <a:ea typeface="Open Sans Light" panose="020B0306030504020204" pitchFamily="34" charset="0"/>
                <a:cs typeface="Open Sans Light" panose="020B0306030504020204" pitchFamily="34" charset="0"/>
              </a:rPr>
              <a:t>Er i ordinære bomiljø</a:t>
            </a:r>
          </a:p>
          <a:p>
            <a:pPr marL="1174721" lvl="1" indent="-457189">
              <a:buFont typeface="Arial" panose="020B0604020202020204" pitchFamily="34" charset="0"/>
              <a:buChar char="•"/>
            </a:pPr>
            <a:r>
              <a:rPr lang="nb-NO" sz="2133" dirty="0">
                <a:latin typeface="Inter brødtekst"/>
                <a:ea typeface="Open Sans Light" panose="020B0306030504020204" pitchFamily="34" charset="0"/>
                <a:cs typeface="Open Sans Light" panose="020B0306030504020204" pitchFamily="34" charset="0"/>
              </a:rPr>
              <a:t>lokalisert i nærhet av offentlig og privat service</a:t>
            </a:r>
          </a:p>
          <a:p>
            <a:pPr marL="1174721" lvl="1" indent="-457189">
              <a:buFont typeface="Arial" panose="020B0604020202020204" pitchFamily="34" charset="0"/>
              <a:buChar char="•"/>
            </a:pPr>
            <a:r>
              <a:rPr lang="nb-NO" sz="2133" dirty="0">
                <a:latin typeface="Inter brødtekst"/>
                <a:ea typeface="Open Sans Light" panose="020B0306030504020204" pitchFamily="34" charset="0"/>
                <a:cs typeface="Open Sans Light" panose="020B0306030504020204" pitchFamily="34" charset="0"/>
              </a:rPr>
              <a:t>tilrettelagt for omsorgstjenester</a:t>
            </a:r>
          </a:p>
          <a:p>
            <a:endParaRPr lang="nb-NO" dirty="0"/>
          </a:p>
        </p:txBody>
      </p:sp>
    </p:spTree>
    <p:custDataLst>
      <p:tags r:id="rId1"/>
    </p:custDataLst>
    <p:extLst>
      <p:ext uri="{BB962C8B-B14F-4D97-AF65-F5344CB8AC3E}">
        <p14:creationId xmlns:p14="http://schemas.microsoft.com/office/powerpoint/2010/main" val="4250324731"/>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usbanken">
  <a:themeElements>
    <a:clrScheme name="Husbanken">
      <a:dk1>
        <a:srgbClr val="000000"/>
      </a:dk1>
      <a:lt1>
        <a:srgbClr val="FFFFFF"/>
      </a:lt1>
      <a:dk2>
        <a:srgbClr val="2C4656"/>
      </a:dk2>
      <a:lt2>
        <a:srgbClr val="F0F7EA"/>
      </a:lt2>
      <a:accent1>
        <a:srgbClr val="51822E"/>
      </a:accent1>
      <a:accent2>
        <a:srgbClr val="B7D89B"/>
      </a:accent2>
      <a:accent3>
        <a:srgbClr val="2C4656"/>
      </a:accent3>
      <a:accent4>
        <a:srgbClr val="9AA6AF"/>
      </a:accent4>
      <a:accent5>
        <a:srgbClr val="C45300"/>
      </a:accent5>
      <a:accent6>
        <a:srgbClr val="F8B07C"/>
      </a:accent6>
      <a:hlink>
        <a:srgbClr val="2C4656"/>
      </a:hlink>
      <a:folHlink>
        <a:srgbClr val="2C4656"/>
      </a:folHlink>
    </a:clrScheme>
    <a:fontScheme name="Inter">
      <a:majorFont>
        <a:latin typeface="Inter Medium"/>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2"/>
        </a:solidFill>
      </a:spPr>
      <a:bodyPr wrap="square" lIns="144000" tIns="129600" rIns="144000" bIns="108000" rtlCol="0">
        <a:spAutoFit/>
      </a:bodyPr>
      <a:lstStyle>
        <a:defPPr algn="l">
          <a:lnSpc>
            <a:spcPct val="107000"/>
          </a:lnSpc>
          <a:spcBef>
            <a:spcPts val="300"/>
          </a:spcBef>
          <a:defRPr sz="1200" noProof="0" dirty="0" smtClean="0">
            <a:solidFill>
              <a:schemeClr val="tx2"/>
            </a:solidFill>
          </a:defRPr>
        </a:defPPr>
      </a:lstStyle>
    </a:txDef>
  </a:objectDefaults>
  <a:extraClrSchemeLst/>
  <a:extLst>
    <a:ext uri="{05A4C25C-085E-4340-85A3-A5531E510DB2}">
      <thm15:themeFamily xmlns:thm15="http://schemas.microsoft.com/office/thememl/2012/main" name="Husbanken powerpointmal.potx" id="{97B112B6-DCCC-4CED-9D3D-4058996FE6DD}" vid="{6039314D-7FF8-4EBF-A68B-EABF24E935AE}"/>
    </a:ext>
  </a:extLst>
</a:theme>
</file>

<file path=ppt/theme/theme2.xml><?xml version="1.0" encoding="utf-8"?>
<a:theme xmlns:a="http://schemas.openxmlformats.org/drawingml/2006/main" name="MAL_VEI">
  <a:themeElements>
    <a:clrScheme name="Husbanken">
      <a:dk1>
        <a:srgbClr val="2B4554"/>
      </a:dk1>
      <a:lt1>
        <a:sysClr val="window" lastClr="FFFFFF"/>
      </a:lt1>
      <a:dk2>
        <a:srgbClr val="5B6770"/>
      </a:dk2>
      <a:lt2>
        <a:srgbClr val="82B55D"/>
      </a:lt2>
      <a:accent1>
        <a:srgbClr val="9FA7AB"/>
      </a:accent1>
      <a:accent2>
        <a:srgbClr val="B8CCEA"/>
      </a:accent2>
      <a:accent3>
        <a:srgbClr val="DBE5F4"/>
      </a:accent3>
      <a:accent4>
        <a:srgbClr val="F47920"/>
      </a:accent4>
      <a:accent5>
        <a:srgbClr val="A49A85"/>
      </a:accent5>
      <a:accent6>
        <a:srgbClr val="C1DAAE"/>
      </a:accent6>
      <a:hlink>
        <a:srgbClr val="007BBE"/>
      </a:hlink>
      <a:folHlink>
        <a:srgbClr val="660099"/>
      </a:folHlink>
    </a:clrScheme>
    <a:fontScheme name="Husbanken tittel forsiden">
      <a:majorFont>
        <a:latin typeface="Arial"/>
        <a:ea typeface=""/>
        <a:cs typeface="Arial"/>
      </a:majorFont>
      <a:minorFont>
        <a:latin typeface="Arial"/>
        <a:ea typeface=""/>
        <a:cs typeface="Arial"/>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sjon4" id="{0811B907-28F6-4C06-A923-56D8339A1696}" vid="{1B77D880-F8AF-4BFF-B0AA-538CD67ACF4F}"/>
    </a:ext>
  </a:extLst>
</a:theme>
</file>

<file path=ppt/theme/theme3.xml><?xml version="1.0" encoding="utf-8"?>
<a:theme xmlns:a="http://schemas.openxmlformats.org/drawingml/2006/main" name="1_MAL_VEI">
  <a:themeElements>
    <a:clrScheme name="Husbanken">
      <a:dk1>
        <a:srgbClr val="2B4554"/>
      </a:dk1>
      <a:lt1>
        <a:sysClr val="window" lastClr="FFFFFF"/>
      </a:lt1>
      <a:dk2>
        <a:srgbClr val="5B6770"/>
      </a:dk2>
      <a:lt2>
        <a:srgbClr val="82B55D"/>
      </a:lt2>
      <a:accent1>
        <a:srgbClr val="9FA7AB"/>
      </a:accent1>
      <a:accent2>
        <a:srgbClr val="B8CCEA"/>
      </a:accent2>
      <a:accent3>
        <a:srgbClr val="DBE5F4"/>
      </a:accent3>
      <a:accent4>
        <a:srgbClr val="F47920"/>
      </a:accent4>
      <a:accent5>
        <a:srgbClr val="A49A85"/>
      </a:accent5>
      <a:accent6>
        <a:srgbClr val="C1DAAE"/>
      </a:accent6>
      <a:hlink>
        <a:srgbClr val="007BBE"/>
      </a:hlink>
      <a:folHlink>
        <a:srgbClr val="660099"/>
      </a:folHlink>
    </a:clrScheme>
    <a:fontScheme name="Husbanken tittel forsiden">
      <a:majorFont>
        <a:latin typeface="Arial"/>
        <a:ea typeface=""/>
        <a:cs typeface="Arial"/>
      </a:majorFont>
      <a:minorFont>
        <a:latin typeface="Arial"/>
        <a:ea typeface=""/>
        <a:cs typeface="Arial"/>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sjon1" id="{483AE12F-9E4F-4BE9-881A-B5B1F2323DD7}" vid="{2C8403C8-40DC-48C5-9C05-BAB3C179B313}"/>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13401</TotalTime>
  <Words>5524</Words>
  <Application>Microsoft Office PowerPoint</Application>
  <PresentationFormat>Widescreen</PresentationFormat>
  <Paragraphs>577</Paragraphs>
  <Slides>29</Slides>
  <Notes>29</Notes>
  <HiddenSlides>0</HiddenSlides>
  <MMClips>0</MMClips>
  <ScaleCrop>false</ScaleCrop>
  <HeadingPairs>
    <vt:vector size="6" baseType="variant">
      <vt:variant>
        <vt:lpstr>Brukte skrifter</vt:lpstr>
      </vt:variant>
      <vt:variant>
        <vt:i4>16</vt:i4>
      </vt:variant>
      <vt:variant>
        <vt:lpstr>Tema</vt:lpstr>
      </vt:variant>
      <vt:variant>
        <vt:i4>3</vt:i4>
      </vt:variant>
      <vt:variant>
        <vt:lpstr>Lysbildetitler</vt:lpstr>
      </vt:variant>
      <vt:variant>
        <vt:i4>29</vt:i4>
      </vt:variant>
    </vt:vector>
  </HeadingPairs>
  <TitlesOfParts>
    <vt:vector size="48" baseType="lpstr">
      <vt:lpstr>Aptos</vt:lpstr>
      <vt:lpstr>Arial</vt:lpstr>
      <vt:lpstr>Calibri</vt:lpstr>
      <vt:lpstr>Calibri Light</vt:lpstr>
      <vt:lpstr>Courier New</vt:lpstr>
      <vt:lpstr>Inter</vt:lpstr>
      <vt:lpstr>Inter (Brødtekst)</vt:lpstr>
      <vt:lpstr>Inter brødtekst</vt:lpstr>
      <vt:lpstr>Inter Light</vt:lpstr>
      <vt:lpstr>Inter Medium</vt:lpstr>
      <vt:lpstr>Inter Medium (Overskrifter)</vt:lpstr>
      <vt:lpstr>Open Sans</vt:lpstr>
      <vt:lpstr>Open Sans </vt:lpstr>
      <vt:lpstr>Open Sans  </vt:lpstr>
      <vt:lpstr>Open Sans Light</vt:lpstr>
      <vt:lpstr>Open Sans SemiBold</vt:lpstr>
      <vt:lpstr>Husbanken</vt:lpstr>
      <vt:lpstr>MAL_VEI</vt:lpstr>
      <vt:lpstr>1_MAL_VEI</vt:lpstr>
      <vt:lpstr>Husbanken - lån og tilskuddsordninger                            &amp; Eldreboligprogrammet 2024-2028 Meld. St. 24 (2022–2023) Fellesskap og meistring – Bu trygt heime </vt:lpstr>
      <vt:lpstr>PowerPoint-presentasjon</vt:lpstr>
      <vt:lpstr>Mer krevende for personer med utviklingshemming å bli boligeiere </vt:lpstr>
      <vt:lpstr>Mer krevende for personer med utviklingshemming å bli boligeiere – hva kan vi gjøre for å komme i mål? </vt:lpstr>
      <vt:lpstr>PowerPoint-presentasjon</vt:lpstr>
      <vt:lpstr>Regneeksempel: Hva kan en ung ufør i 20-årene få i startlån? </vt:lpstr>
      <vt:lpstr>Eksempel: Tyribo borettslag, Risør  </vt:lpstr>
      <vt:lpstr>Tyribo borettslag Fra 3,9 til 2 millioner kroner per leilighet      </vt:lpstr>
      <vt:lpstr>PowerPoint-presentasjon</vt:lpstr>
      <vt:lpstr>Låne- og tilskuddsordninger – avhenger av boligvalg</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Eldreboligprogrammet 2024-2028 Meld. St. 24 (2022–2023) Fellesskap og meistring – Bu trygt heime</vt:lpstr>
      <vt:lpstr>Bo trygt hjemme reformen</vt:lpstr>
      <vt:lpstr>PowerPoint-presentasjon</vt:lpstr>
      <vt:lpstr>PowerPoint-presentasjon</vt:lpstr>
      <vt:lpstr>PowerPoint-presentasjon</vt:lpstr>
      <vt:lpstr>Innsatsområde 2 Operasjonalisert gjennom eldreboligprogrammet</vt:lpstr>
      <vt:lpstr>PowerPoint-presentasjon</vt:lpstr>
      <vt:lpstr>PowerPoint-presentasjon</vt:lpstr>
      <vt:lpstr>PowerPoint-presentasjon</vt:lpstr>
      <vt:lpstr>PowerPoint-presentasjon</vt:lpstr>
      <vt:lpstr>PowerPoint-presentasjon</vt:lpstr>
    </vt:vector>
  </TitlesOfParts>
  <Company>Husbanken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Finansiering – lån og tilskuddsordninger</dc:title>
  <dc:creator>Linn Pettersen</dc:creator>
  <cp:lastModifiedBy>Hodan Adan</cp:lastModifiedBy>
  <cp:revision>5</cp:revision>
  <cp:lastPrinted>2024-03-20T06:46:51Z</cp:lastPrinted>
  <dcterms:created xsi:type="dcterms:W3CDTF">2024-03-18T11:56:20Z</dcterms:created>
  <dcterms:modified xsi:type="dcterms:W3CDTF">2024-04-12T09:29:03Z</dcterms:modified>
</cp:coreProperties>
</file>