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14"/>
  </p:notesMasterIdLst>
  <p:sldIdLst>
    <p:sldId id="1024" r:id="rId6"/>
    <p:sldId id="1027" r:id="rId7"/>
    <p:sldId id="1028" r:id="rId8"/>
    <p:sldId id="1026" r:id="rId9"/>
    <p:sldId id="1031" r:id="rId10"/>
    <p:sldId id="1039" r:id="rId11"/>
    <p:sldId id="1038" r:id="rId12"/>
    <p:sldId id="1040" r:id="rId13"/>
  </p:sldIdLst>
  <p:sldSz cx="12192000" cy="6858000"/>
  <p:notesSz cx="6797675" cy="99282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the Fladmark" initials="GF" lastIdx="1" clrIdx="0">
    <p:extLst>
      <p:ext uri="{19B8F6BF-5375-455C-9EA6-DF929625EA0E}">
        <p15:presenceInfo xmlns:p15="http://schemas.microsoft.com/office/powerpoint/2012/main" userId="S::grethe.fladmark@pensjonistforbundet.no::db999493-ee0e-41b7-a8f3-2cc3ea0147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07" autoAdjust="0"/>
    <p:restoredTop sz="77131" autoAdjust="0"/>
  </p:normalViewPr>
  <p:slideViewPr>
    <p:cSldViewPr snapToGrid="0" snapToObjects="1" showGuides="1">
      <p:cViewPr varScale="1">
        <p:scale>
          <a:sx n="100" d="100"/>
          <a:sy n="100" d="100"/>
        </p:scale>
        <p:origin x="19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D072F3B9-0458-594B-BDC9-EE4CBB1ECF10}" type="datetimeFigureOut">
              <a:rPr lang="nb-NO" smtClean="0"/>
              <a:t>10.04.2024</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54BBFA3F-0932-AB4A-9531-660374C962D3}" type="slidenum">
              <a:rPr lang="nb-NO" smtClean="0"/>
              <a:t>‹#›</a:t>
            </a:fld>
            <a:endParaRPr lang="nb-NO"/>
          </a:p>
        </p:txBody>
      </p:sp>
    </p:spTree>
    <p:extLst>
      <p:ext uri="{BB962C8B-B14F-4D97-AF65-F5344CB8AC3E}">
        <p14:creationId xmlns:p14="http://schemas.microsoft.com/office/powerpoint/2010/main" val="170916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Jeg skal kort presentere en rapport som langt på vei dokumenterer ting vi vet fra før, både fra egne undersøkelser og andres undersøkelser.</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54BBFA3F-0932-AB4A-9531-660374C962D3}" type="slidenum">
              <a:rPr lang="nb-NO" smtClean="0"/>
              <a:t>1</a:t>
            </a:fld>
            <a:endParaRPr lang="nb-NO"/>
          </a:p>
        </p:txBody>
      </p:sp>
    </p:spTree>
    <p:extLst>
      <p:ext uri="{BB962C8B-B14F-4D97-AF65-F5344CB8AC3E}">
        <p14:creationId xmlns:p14="http://schemas.microsoft.com/office/powerpoint/2010/main" val="224501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Vi har gjennomført to liknende undersøkelser med Huseierne før. Denne er i stor grad sammenliknbar med den vi foretok for 5 år siden, slik at vi kan se ev. utviklingstrekk (det meste er likt!). Våre organisasjoner har tidvis overlappende syn i boligpolitikken, og begge er tjent med å samarbeide. Årets undersøkelse var også et bakteppe for begge våre debatter under </a:t>
            </a:r>
            <a:r>
              <a:rPr lang="nb-NO" sz="1200" dirty="0" err="1"/>
              <a:t>Arendalsuka</a:t>
            </a:r>
            <a:r>
              <a:rPr lang="nb-NO" sz="1200" dirty="0"/>
              <a:t> i fjor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I fjor lanserte regjeringen Bo trygt hjemme-reformen og høstet litt kritikk for formuleringen «ta ansvar for egen alderdom», men hvor og hvordan eldre skal og vil bo, er viktig fremover, fordi vi blir stadig flere eldre og de færreste kan bo på situasjon. Boligpolitikk er derfor folkehelsepolitikk.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(15 653 e-post med lenke til webskjema og 706 per tradisjonell post; våre eldste medlemmer)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Omtrent en femdel valgte å svare, og blant dem som svarte var det vesentlige forskjeller mellom medlemmene av Huseierne og PF. Det påvirket hvilke svar de ga. Det gjorde også andre </a:t>
            </a:r>
            <a:r>
              <a:rPr lang="nb-NO" sz="1200" dirty="0" err="1"/>
              <a:t>bakgrunnsvariable</a:t>
            </a:r>
            <a:r>
              <a:rPr lang="nb-NO" sz="1200" dirty="0"/>
              <a:t> som alder og hvor man bor (hvor bra markedet virker, tilgjengelighet på boliger osv.)</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err="1"/>
              <a:t>Ipsos</a:t>
            </a:r>
            <a:r>
              <a:rPr lang="nb-NO" sz="1200" dirty="0"/>
              <a:t> har stått for datafangsten, men spørsmålene er laget av organisasjonene. Blant dem som svarte var det noen forskjeller i alder, inntekt og utdanningsnivå.</a:t>
            </a:r>
          </a:p>
          <a:p>
            <a:endParaRPr lang="nb-NO" dirty="0"/>
          </a:p>
        </p:txBody>
      </p:sp>
      <p:sp>
        <p:nvSpPr>
          <p:cNvPr id="4" name="Plassholder for lysbildenummer 3"/>
          <p:cNvSpPr>
            <a:spLocks noGrp="1"/>
          </p:cNvSpPr>
          <p:nvPr>
            <p:ph type="sldNum" sz="quarter" idx="5"/>
          </p:nvPr>
        </p:nvSpPr>
        <p:spPr/>
        <p:txBody>
          <a:bodyPr/>
          <a:lstStyle/>
          <a:p>
            <a:fld id="{54BBFA3F-0932-AB4A-9531-660374C962D3}" type="slidenum">
              <a:rPr lang="nb-NO" smtClean="0"/>
              <a:t>2</a:t>
            </a:fld>
            <a:endParaRPr lang="nb-NO"/>
          </a:p>
        </p:txBody>
      </p:sp>
    </p:spTree>
    <p:extLst>
      <p:ext uri="{BB962C8B-B14F-4D97-AF65-F5344CB8AC3E}">
        <p14:creationId xmlns:p14="http://schemas.microsoft.com/office/powerpoint/2010/main" val="331566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Undersøkelsen hadde 40 spørsmål fordelt på 5 </a:t>
            </a:r>
            <a:r>
              <a:rPr lang="nb-NO" dirty="0" err="1"/>
              <a:t>hovedemner</a:t>
            </a:r>
            <a:r>
              <a:rPr lang="nb-NO" dirty="0"/>
              <a:t>. Hvert av disse kan brytes ned på alder, kjønn, inntekt og bosted. Det har vi ikke tid til i dag! Undersøkelsen er tilgjengelig på våre nettsider, og jeg oppfordrer alle til å laste den ned og kikke nøyere på den.</a:t>
            </a:r>
          </a:p>
          <a:p>
            <a:endParaRPr lang="nb-NO" dirty="0"/>
          </a:p>
          <a:p>
            <a:r>
              <a:rPr lang="nb-NO" u="sng" dirty="0"/>
              <a:t>Bosituasjon</a:t>
            </a:r>
            <a:r>
              <a:rPr lang="nb-NO" dirty="0"/>
              <a:t> omhandler eieform (selveier, leie, borettslag), tilfredshet med nåværende bolig (fordeler og ulemper: størrelse, beliggenhet, utsikt, om den er praktisk og funksjonell, f.eks. alt på en flate), standard og mulighet for å bli gammel i boligen.</a:t>
            </a:r>
          </a:p>
          <a:p>
            <a:endParaRPr lang="nb-NO" dirty="0"/>
          </a:p>
          <a:p>
            <a:r>
              <a:rPr lang="nb-NO" u="sng" dirty="0"/>
              <a:t>Flytting </a:t>
            </a:r>
            <a:r>
              <a:rPr lang="nb-NO" u="none" dirty="0"/>
              <a:t>handler om motivasjon, vilje og evne til å flytte til en mer egnet bolig, og ev. hvilke hindre som står i veien: økonomi, affeksjon osv.</a:t>
            </a:r>
          </a:p>
          <a:p>
            <a:endParaRPr lang="nb-NO" u="none" dirty="0"/>
          </a:p>
          <a:p>
            <a:r>
              <a:rPr lang="nb-NO" u="sng" dirty="0"/>
              <a:t>Tilpasninger i egen bolig </a:t>
            </a:r>
            <a:r>
              <a:rPr lang="nb-NO" u="none" dirty="0"/>
              <a:t>dreier seg om </a:t>
            </a:r>
            <a:r>
              <a:rPr lang="nb-NO" u="none" dirty="0" err="1"/>
              <a:t>om</a:t>
            </a:r>
            <a:r>
              <a:rPr lang="nb-NO" u="none" dirty="0"/>
              <a:t> og i hvilken grad boligen er tilpasset eller lar seg tilpasse nedsatt funksjonsevne, og om de planlegger å foreta endringer i boligen.</a:t>
            </a:r>
          </a:p>
          <a:p>
            <a:endParaRPr lang="nb-NO" u="none" dirty="0"/>
          </a:p>
          <a:p>
            <a:r>
              <a:rPr lang="nb-NO" u="sng" dirty="0" err="1"/>
              <a:t>Boønsker</a:t>
            </a:r>
            <a:r>
              <a:rPr lang="nb-NO" u="sng" dirty="0"/>
              <a:t> for fremtiden </a:t>
            </a:r>
            <a:r>
              <a:rPr lang="nb-NO" u="none" dirty="0"/>
              <a:t>er nettopp hva tittelen sier: hvor og hvordan ønsker du å bo og hva er viktig for deg fremover</a:t>
            </a:r>
          </a:p>
          <a:p>
            <a:endParaRPr lang="nb-NO" u="none" dirty="0"/>
          </a:p>
          <a:p>
            <a:r>
              <a:rPr lang="nb-NO" u="sng" dirty="0"/>
              <a:t>Mottak av hjelp hjemme </a:t>
            </a:r>
            <a:r>
              <a:rPr lang="nb-NO" u="none" dirty="0"/>
              <a:t>er hvilke tjenester de mottar eller får hjelp til i dag, og hvilke de forventer seg fremover, alt fra kommunale hjemmehjelpstjenester til snømåking og plenklipp.</a:t>
            </a:r>
            <a:endParaRPr lang="nb-NO" u="sng" dirty="0"/>
          </a:p>
        </p:txBody>
      </p:sp>
      <p:sp>
        <p:nvSpPr>
          <p:cNvPr id="4" name="Plassholder for lysbildenummer 3"/>
          <p:cNvSpPr>
            <a:spLocks noGrp="1"/>
          </p:cNvSpPr>
          <p:nvPr>
            <p:ph type="sldNum" sz="quarter" idx="5"/>
          </p:nvPr>
        </p:nvSpPr>
        <p:spPr/>
        <p:txBody>
          <a:bodyPr/>
          <a:lstStyle/>
          <a:p>
            <a:fld id="{54BBFA3F-0932-AB4A-9531-660374C962D3}" type="slidenum">
              <a:rPr lang="nb-NO" smtClean="0"/>
              <a:t>3</a:t>
            </a:fld>
            <a:endParaRPr lang="nb-NO"/>
          </a:p>
        </p:txBody>
      </p:sp>
    </p:spTree>
    <p:extLst>
      <p:ext uri="{BB962C8B-B14F-4D97-AF65-F5344CB8AC3E}">
        <p14:creationId xmlns:p14="http://schemas.microsoft.com/office/powerpoint/2010/main" val="380426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Mer enn 9 av 10, hele 94 prosent er meget fornøyd eller fornøyd med boligen sin. Og det jo bra! De er fornøyd med plass, beliggenhet, uteområder, utsikt osv. Omtrent halvparten savner ingenting! Og de er glade i boligen sin, den har stor affeksjonsverdi. Det er altså en rekke POSITIVE barrierer mot flytting til mer egnet bolig.</a:t>
            </a:r>
          </a:p>
          <a:p>
            <a:endParaRPr lang="nb-NO" dirty="0"/>
          </a:p>
          <a:p>
            <a:r>
              <a:rPr lang="nb-NO" dirty="0"/>
              <a:t>Og de fleste som svarer har stort sett ingen funksjonsnedsettelser, så de har ikke valgt boligen pga. mulige funksjonsnedsettelser i fremtiden. De har eid samme bolig i 20-30 år (i snitt 24 år). </a:t>
            </a:r>
          </a:p>
          <a:p>
            <a:endParaRPr lang="nb-NO" dirty="0"/>
          </a:p>
          <a:p>
            <a:r>
              <a:rPr lang="nb-NO" dirty="0"/>
              <a:t>Hele 4 av 10 tror at det ikke er mulig å gjøre noe med nåværende bolig for å gi den økt tilgjengelighet, f.eks. få bad, soverom og stue på ett plan. Hovedinntrykket er likevel en lav bevissthet om mulige funksjonsnedsettelser; dette er selvsagt tydeligst blant de yngste.</a:t>
            </a:r>
          </a:p>
          <a:p>
            <a:endParaRPr lang="nb-NO" dirty="0"/>
          </a:p>
          <a:p>
            <a:r>
              <a:rPr lang="nb-NO" dirty="0"/>
              <a:t>Og så er det store forskjeller i de enkeltes kjøpekraft: nesten en av fire tror ikke de har råd til å kjøpe en egnet bolig. Her er også eksempler p at slike boliger ikke finnes der man ønsker å bo (dette gjelder i hovedsak distriktene).</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Mange distriktskommuner har såkalte «tynne boligmarkeder" som kjennetegnes ved at de har liten omsetningsaktivitet, lite boligbygging og et ensidig boligtilbud. Det er også liten koordinering av den generelle boligpolitikken og helse- og omsorgstjenestene. </a:t>
            </a:r>
          </a:p>
          <a:p>
            <a:endParaRPr lang="nb-NO" dirty="0"/>
          </a:p>
        </p:txBody>
      </p:sp>
      <p:sp>
        <p:nvSpPr>
          <p:cNvPr id="4" name="Plassholder for lysbildenummer 3"/>
          <p:cNvSpPr>
            <a:spLocks noGrp="1"/>
          </p:cNvSpPr>
          <p:nvPr>
            <p:ph type="sldNum" sz="quarter" idx="5"/>
          </p:nvPr>
        </p:nvSpPr>
        <p:spPr/>
        <p:txBody>
          <a:bodyPr/>
          <a:lstStyle/>
          <a:p>
            <a:fld id="{54BBFA3F-0932-AB4A-9531-660374C962D3}" type="slidenum">
              <a:rPr lang="nb-NO" smtClean="0"/>
              <a:t>4</a:t>
            </a:fld>
            <a:endParaRPr lang="nb-NO"/>
          </a:p>
        </p:txBody>
      </p:sp>
    </p:spTree>
    <p:extLst>
      <p:ext uri="{BB962C8B-B14F-4D97-AF65-F5344CB8AC3E}">
        <p14:creationId xmlns:p14="http://schemas.microsoft.com/office/powerpoint/2010/main" val="3593211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Ikke overraskende så er det trapper som er den fremste ulempen man ønsker å unngå, eldre vil – når behovet melder seg – ha alt på ett plan. Ellers ser vi at man helst vil beholde de positive egenskapene man har ved nåværende bolig, som plass, beliggenhet, mulighet til å ha besøk på overnatting osv. det jeg snakket om i sted om at de trives så godt i dag.</a:t>
            </a:r>
          </a:p>
          <a:p>
            <a:endParaRPr lang="nb-NO" dirty="0"/>
          </a:p>
          <a:p>
            <a:r>
              <a:rPr lang="nb-NO" dirty="0"/>
              <a:t>Eierlinja står sterkt i Norge, også når det gjelder boliger for eldre: De vil, som alle andre, helst eie boligen de bor i. De vil ikke leie selv eller sammen med noen.</a:t>
            </a:r>
          </a:p>
          <a:p>
            <a:endParaRPr lang="nb-NO" dirty="0"/>
          </a:p>
          <a:p>
            <a:r>
              <a:rPr lang="nb-NO" dirty="0"/>
              <a:t>Vi finner også at det sluttes opp om at ved redusert helse, så er det både den enkelte og samfunnets ansvar å gjøre endringer i boligen. Samtidig ser vi at mange har foretatt mindre tilpasninger i egen bolig allerede, f.eks. komfyrvakt og gelendre ved badekar og trapp, så det er en viss bevissthet om egen aldring allerede.</a:t>
            </a:r>
          </a:p>
        </p:txBody>
      </p:sp>
      <p:sp>
        <p:nvSpPr>
          <p:cNvPr id="4" name="Plassholder for lysbildenummer 3"/>
          <p:cNvSpPr>
            <a:spLocks noGrp="1"/>
          </p:cNvSpPr>
          <p:nvPr>
            <p:ph type="sldNum" sz="quarter" idx="5"/>
          </p:nvPr>
        </p:nvSpPr>
        <p:spPr/>
        <p:txBody>
          <a:bodyPr/>
          <a:lstStyle/>
          <a:p>
            <a:fld id="{54BBFA3F-0932-AB4A-9531-660374C962D3}" type="slidenum">
              <a:rPr lang="nb-NO" smtClean="0"/>
              <a:t>5</a:t>
            </a:fld>
            <a:endParaRPr lang="nb-NO"/>
          </a:p>
        </p:txBody>
      </p:sp>
    </p:spTree>
    <p:extLst>
      <p:ext uri="{BB962C8B-B14F-4D97-AF65-F5344CB8AC3E}">
        <p14:creationId xmlns:p14="http://schemas.microsoft.com/office/powerpoint/2010/main" val="90291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spurte om de eldre trodde at sin kommune var forberedt på økningen i antall eldre i kommunene, og om de trodde at de ville få gode tjenester i eget hjem. Her er resultatene nedslående. En fellesnevner er at tilliten er høyere desto mindre kommunen er. Korte avstander, nærhet og kjennskap gir økt trygghet. Særlig i storbyene er tilliten lav; det kan jo skyldes medieoppslag fra Oslo, f.eks. slik Brennpunkt viste i vinteren 2023, rett før undersøkelsen ble gjennomført.</a:t>
            </a:r>
          </a:p>
          <a:p>
            <a:endParaRPr lang="nb-NO" dirty="0"/>
          </a:p>
          <a:p>
            <a:r>
              <a:rPr lang="nb-NO" dirty="0"/>
              <a:t>Skal Bo trygt hjemme-reformen lykkes må denne tilliten økes. Folk vil bo hjemme, men er redde for å ikke få tilstrekkelig hjelp der om de trenger det.</a:t>
            </a:r>
          </a:p>
          <a:p>
            <a:endParaRPr lang="nb-NO" dirty="0"/>
          </a:p>
          <a:p>
            <a:endParaRPr lang="nb-NO" dirty="0"/>
          </a:p>
        </p:txBody>
      </p:sp>
      <p:sp>
        <p:nvSpPr>
          <p:cNvPr id="4" name="Plassholder for lysbildenummer 3"/>
          <p:cNvSpPr>
            <a:spLocks noGrp="1"/>
          </p:cNvSpPr>
          <p:nvPr>
            <p:ph type="sldNum" sz="quarter" idx="5"/>
          </p:nvPr>
        </p:nvSpPr>
        <p:spPr/>
        <p:txBody>
          <a:bodyPr/>
          <a:lstStyle/>
          <a:p>
            <a:fld id="{54BBFA3F-0932-AB4A-9531-660374C962D3}" type="slidenum">
              <a:rPr lang="nb-NO" smtClean="0"/>
              <a:t>6</a:t>
            </a:fld>
            <a:endParaRPr lang="nb-NO"/>
          </a:p>
        </p:txBody>
      </p:sp>
    </p:spTree>
    <p:extLst>
      <p:ext uri="{BB962C8B-B14F-4D97-AF65-F5344CB8AC3E}">
        <p14:creationId xmlns:p14="http://schemas.microsoft.com/office/powerpoint/2010/main" val="2136019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Undersøkelsen bekrefter det virkelighetsbildet som Bo trygt hjemme-reformen påpeker og gir noen løsninger for. Det er intet nytt under solen: vår undersøkelse bekrefter det vi vet fra før: hvordan folk bor, hvorfor de blir boende, hvordan markedet ikke virker over hele landet og at folk har ulike forutsetninger for «å ta ansvar for egen aldring». Les første punkt.</a:t>
            </a:r>
          </a:p>
          <a:p>
            <a:endParaRPr lang="nb-NO" dirty="0"/>
          </a:p>
          <a:p>
            <a:r>
              <a:rPr lang="nb-NO" dirty="0"/>
              <a:t>Undersøkelsen viser at folk vil bo i eget hjem lengst mulig, men at de er utrygge på om de kan få tilstrekkelig gode tjenester fra egen kommune der. Og at de er villige til å ta ansvar for egen aldring, men lurer litt på hvordan. Les andre punkt.</a:t>
            </a:r>
          </a:p>
          <a:p>
            <a:endParaRPr lang="nb-NO" dirty="0"/>
          </a:p>
          <a:p>
            <a:r>
              <a:rPr lang="nb-NO" dirty="0"/>
              <a:t>Pensjonistforbundet mener at for at flest mulig skal bo lengst mulig i eget hjem, så er det behov for en aktiv boligpolitikk. Dette løser seg ikke selv, men de som bor i boligene i dag er en del av løsningen. I tillegg må kommunene stille opp, understøttet av statlige virkemidler, f.eks. lån og tilskudd fra Husbanken. Derfor gleder vi oss til å høre fra Husbanken rett etter lunsjen etterpå.</a:t>
            </a:r>
          </a:p>
        </p:txBody>
      </p:sp>
      <p:sp>
        <p:nvSpPr>
          <p:cNvPr id="4" name="Plassholder for lysbildenummer 3"/>
          <p:cNvSpPr>
            <a:spLocks noGrp="1"/>
          </p:cNvSpPr>
          <p:nvPr>
            <p:ph type="sldNum" sz="quarter" idx="5"/>
          </p:nvPr>
        </p:nvSpPr>
        <p:spPr/>
        <p:txBody>
          <a:bodyPr/>
          <a:lstStyle/>
          <a:p>
            <a:fld id="{54BBFA3F-0932-AB4A-9531-660374C962D3}" type="slidenum">
              <a:rPr lang="nb-NO" smtClean="0"/>
              <a:t>7</a:t>
            </a:fld>
            <a:endParaRPr lang="nb-NO"/>
          </a:p>
        </p:txBody>
      </p:sp>
    </p:spTree>
    <p:extLst>
      <p:ext uri="{BB962C8B-B14F-4D97-AF65-F5344CB8AC3E}">
        <p14:creationId xmlns:p14="http://schemas.microsoft.com/office/powerpoint/2010/main" val="209464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Du kan laste ned rapporten på våre hjemmeside. </a:t>
            </a:r>
          </a:p>
        </p:txBody>
      </p:sp>
      <p:sp>
        <p:nvSpPr>
          <p:cNvPr id="4" name="Plassholder for lysbildenummer 3"/>
          <p:cNvSpPr>
            <a:spLocks noGrp="1"/>
          </p:cNvSpPr>
          <p:nvPr>
            <p:ph type="sldNum" sz="quarter" idx="5"/>
          </p:nvPr>
        </p:nvSpPr>
        <p:spPr/>
        <p:txBody>
          <a:bodyPr/>
          <a:lstStyle/>
          <a:p>
            <a:fld id="{54BBFA3F-0932-AB4A-9531-660374C962D3}" type="slidenum">
              <a:rPr lang="nb-NO" smtClean="0"/>
              <a:t>8</a:t>
            </a:fld>
            <a:endParaRPr lang="nb-NO"/>
          </a:p>
        </p:txBody>
      </p:sp>
    </p:spTree>
    <p:extLst>
      <p:ext uri="{BB962C8B-B14F-4D97-AF65-F5344CB8AC3E}">
        <p14:creationId xmlns:p14="http://schemas.microsoft.com/office/powerpoint/2010/main" val="905839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gul med grafikk">
    <p:spTree>
      <p:nvGrpSpPr>
        <p:cNvPr id="1" name=""/>
        <p:cNvGrpSpPr/>
        <p:nvPr/>
      </p:nvGrpSpPr>
      <p:grpSpPr>
        <a:xfrm>
          <a:off x="0" y="0"/>
          <a:ext cx="0" cy="0"/>
          <a:chOff x="0" y="0"/>
          <a:chExt cx="0" cy="0"/>
        </a:xfrm>
      </p:grpSpPr>
      <p:pic>
        <p:nvPicPr>
          <p:cNvPr id="18" name="Bild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p:cNvSpPr>
            <a:spLocks noGrp="1"/>
          </p:cNvSpPr>
          <p:nvPr>
            <p:ph type="title"/>
          </p:nvPr>
        </p:nvSpPr>
        <p:spPr>
          <a:xfrm>
            <a:off x="874713" y="686859"/>
            <a:ext cx="7376402" cy="1325563"/>
          </a:xfrm>
        </p:spPr>
        <p:txBody>
          <a:bodyPr lIns="0" tIns="0" rIns="0" bIns="0" anchor="b">
            <a:normAutofit/>
          </a:bodyPr>
          <a:lstStyle>
            <a:lvl1pPr>
              <a:defRPr sz="4200" b="1">
                <a:solidFill>
                  <a:schemeClr val="tx1"/>
                </a:solidFill>
              </a:defRPr>
            </a:lvl1pPr>
          </a:lstStyle>
          <a:p>
            <a:r>
              <a:rPr lang="nb-NO"/>
              <a:t>Klikk for å redigere tittelstil</a:t>
            </a:r>
            <a:endParaRPr lang="nb-NO" dirty="0"/>
          </a:p>
        </p:txBody>
      </p:sp>
      <p:sp>
        <p:nvSpPr>
          <p:cNvPr id="17" name="Undertittel 2"/>
          <p:cNvSpPr>
            <a:spLocks noGrp="1"/>
          </p:cNvSpPr>
          <p:nvPr>
            <p:ph type="subTitle" idx="1"/>
          </p:nvPr>
        </p:nvSpPr>
        <p:spPr>
          <a:xfrm>
            <a:off x="874713" y="2430936"/>
            <a:ext cx="5221287" cy="2517582"/>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9" name="Plassholder for dato 3"/>
          <p:cNvSpPr>
            <a:spLocks noGrp="1"/>
          </p:cNvSpPr>
          <p:nvPr>
            <p:ph type="dt" sz="half" idx="2"/>
          </p:nvPr>
        </p:nvSpPr>
        <p:spPr>
          <a:xfrm>
            <a:off x="874713" y="4958492"/>
            <a:ext cx="2743200" cy="365125"/>
          </a:xfrm>
          <a:prstGeom prst="rect">
            <a:avLst/>
          </a:prstGeom>
        </p:spPr>
        <p:txBody>
          <a:bodyPr vert="horz" lIns="91440" tIns="45720" rIns="91440" bIns="45720" rtlCol="0" anchor="ctr"/>
          <a:lstStyle>
            <a:lvl1pPr algn="l">
              <a:defRPr sz="1200">
                <a:solidFill>
                  <a:schemeClr val="tx1"/>
                </a:solidFill>
              </a:defRPr>
            </a:lvl1pPr>
          </a:lstStyle>
          <a:p>
            <a:fld id="{41DB0EB7-B00F-B24E-8070-17C159B59796}" type="datetimeFigureOut">
              <a:rPr lang="nb-NO" smtClean="0"/>
              <a:pPr/>
              <a:t>10.04.2024</a:t>
            </a:fld>
            <a:endParaRPr lang="nb-NO" dirty="0"/>
          </a:p>
        </p:txBody>
      </p:sp>
      <p:sp>
        <p:nvSpPr>
          <p:cNvPr id="10" name="Rektangel 9"/>
          <p:cNvSpPr/>
          <p:nvPr userDrawn="1"/>
        </p:nvSpPr>
        <p:spPr>
          <a:xfrm>
            <a:off x="0" y="5853938"/>
            <a:ext cx="12192000" cy="10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Picture 3" descr="C:\Users\Stein Henrik Haugen\Desktop\Pensjonistforbundet\Maler\Pensjonistforbundet\Grafikk\logo-sto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4713" y="6096001"/>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97288" y="6257927"/>
            <a:ext cx="2520000" cy="232427"/>
          </a:xfrm>
          <a:prstGeom prst="rect">
            <a:avLst/>
          </a:prstGeom>
        </p:spPr>
      </p:pic>
    </p:spTree>
    <p:extLst>
      <p:ext uri="{BB962C8B-B14F-4D97-AF65-F5344CB8AC3E}">
        <p14:creationId xmlns:p14="http://schemas.microsoft.com/office/powerpoint/2010/main" val="7898485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agord sterk oransje">
    <p:bg>
      <p:bgPr>
        <a:solidFill>
          <a:schemeClr val="tx2"/>
        </a:solidFill>
        <a:effectLst/>
      </p:bgPr>
    </p:bg>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7739" y="3204000"/>
            <a:ext cx="4836522" cy="45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agord hvit">
    <p:bg>
      <p:bgPr>
        <a:solidFill>
          <a:schemeClr val="bg1"/>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6526" y="3209625"/>
            <a:ext cx="4878947" cy="450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6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gul med grafikk">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F740F92-BB09-447F-A493-516971C768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C8ED63B7-4984-44FB-83A8-4835DD68187B}"/>
              </a:ext>
            </a:extLst>
          </p:cNvPr>
          <p:cNvSpPr/>
          <p:nvPr userDrawn="1"/>
        </p:nvSpPr>
        <p:spPr>
          <a:xfrm>
            <a:off x="0" y="5854700"/>
            <a:ext cx="12192000" cy="1006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pic>
        <p:nvPicPr>
          <p:cNvPr id="6" name="Picture 3" descr="C:\Users\Stein Henrik Haugen\Desktop\Pensjonistforbundet\Maler\Pensjonistforbundet\Grafikk\logo-stor.png">
            <a:extLst>
              <a:ext uri="{FF2B5EF4-FFF2-40B4-BE49-F238E27FC236}">
                <a16:creationId xmlns:a16="http://schemas.microsoft.com/office/drawing/2014/main" id="{9FA2941A-F151-4893-A85C-9360C9290CE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4713" y="6096000"/>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e 6">
            <a:extLst>
              <a:ext uri="{FF2B5EF4-FFF2-40B4-BE49-F238E27FC236}">
                <a16:creationId xmlns:a16="http://schemas.microsoft.com/office/drawing/2014/main" id="{5710BC4C-88A6-45B3-A841-9870E0D2D46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797925" y="6257925"/>
            <a:ext cx="2519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874713" y="686859"/>
            <a:ext cx="7376402" cy="1325563"/>
          </a:xfrm>
        </p:spPr>
        <p:txBody>
          <a:bodyPr>
            <a:normAutofit/>
          </a:bodyPr>
          <a:lstStyle>
            <a:lvl1pPr>
              <a:defRPr sz="4200" b="1">
                <a:solidFill>
                  <a:schemeClr val="tx1"/>
                </a:solidFill>
              </a:defRPr>
            </a:lvl1pPr>
          </a:lstStyle>
          <a:p>
            <a:r>
              <a:rPr lang="nb-NO"/>
              <a:t>Klikk for å redigere tittelstil</a:t>
            </a:r>
            <a:endParaRPr lang="nb-NO" dirty="0"/>
          </a:p>
        </p:txBody>
      </p:sp>
      <p:sp>
        <p:nvSpPr>
          <p:cNvPr id="17" name="Undertittel 2"/>
          <p:cNvSpPr>
            <a:spLocks noGrp="1"/>
          </p:cNvSpPr>
          <p:nvPr>
            <p:ph type="subTitle" idx="1"/>
          </p:nvPr>
        </p:nvSpPr>
        <p:spPr>
          <a:xfrm>
            <a:off x="874713" y="2430936"/>
            <a:ext cx="5221287" cy="251758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dato 3">
            <a:extLst>
              <a:ext uri="{FF2B5EF4-FFF2-40B4-BE49-F238E27FC236}">
                <a16:creationId xmlns:a16="http://schemas.microsoft.com/office/drawing/2014/main" id="{530F8643-7585-47F0-8300-FF9F38859D4A}"/>
              </a:ext>
            </a:extLst>
          </p:cNvPr>
          <p:cNvSpPr>
            <a:spLocks noGrp="1"/>
          </p:cNvSpPr>
          <p:nvPr>
            <p:ph type="dt" sz="half" idx="10"/>
          </p:nvPr>
        </p:nvSpPr>
        <p:spPr>
          <a:xfrm>
            <a:off x="874713" y="495776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solidFill>
                <a:latin typeface="+mn-lt"/>
              </a:defRPr>
            </a:lvl1pPr>
          </a:lstStyle>
          <a:p>
            <a:pPr>
              <a:defRPr/>
            </a:pPr>
            <a:fld id="{446E2821-4855-46BE-961F-87CB992EB7EF}" type="datetimeFigureOut">
              <a:rPr lang="nb-NO"/>
              <a:pPr>
                <a:defRPr/>
              </a:pPr>
              <a:t>10.04.2024</a:t>
            </a:fld>
            <a:endParaRPr lang="nb-NO" dirty="0"/>
          </a:p>
        </p:txBody>
      </p:sp>
    </p:spTree>
    <p:extLst>
      <p:ext uri="{BB962C8B-B14F-4D97-AF65-F5344CB8AC3E}">
        <p14:creationId xmlns:p14="http://schemas.microsoft.com/office/powerpoint/2010/main" val="131772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gul med bilde">
    <p:bg>
      <p:bgPr>
        <a:solidFill>
          <a:schemeClr val="accent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2716D9F-0B51-4E14-A3B7-14D5FBA31D90}"/>
              </a:ext>
            </a:extLst>
          </p:cNvPr>
          <p:cNvSpPr/>
          <p:nvPr userDrawn="1"/>
        </p:nvSpPr>
        <p:spPr>
          <a:xfrm>
            <a:off x="0" y="5854700"/>
            <a:ext cx="12192000" cy="1006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pic>
        <p:nvPicPr>
          <p:cNvPr id="6" name="Picture 3" descr="C:\Users\Stein Henrik Haugen\Desktop\Pensjonistforbundet\Maler\Pensjonistforbundet\Grafikk\logo-stor.png">
            <a:extLst>
              <a:ext uri="{FF2B5EF4-FFF2-40B4-BE49-F238E27FC236}">
                <a16:creationId xmlns:a16="http://schemas.microsoft.com/office/drawing/2014/main" id="{F1127510-4BC4-4471-AC43-C69BB7310F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713" y="6096000"/>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e 5">
            <a:extLst>
              <a:ext uri="{FF2B5EF4-FFF2-40B4-BE49-F238E27FC236}">
                <a16:creationId xmlns:a16="http://schemas.microsoft.com/office/drawing/2014/main" id="{6D17B7E6-1C80-44AC-882A-9F76DEAC41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97925" y="6257925"/>
            <a:ext cx="2519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874712" y="686859"/>
            <a:ext cx="4932000" cy="1325563"/>
          </a:xfrm>
        </p:spPr>
        <p:txBody>
          <a:bodyPr>
            <a:normAutofit/>
          </a:bodyPr>
          <a:lstStyle>
            <a:lvl1pPr>
              <a:defRPr sz="4200" b="1">
                <a:solidFill>
                  <a:schemeClr val="tx1"/>
                </a:solidFill>
              </a:defRPr>
            </a:lvl1pPr>
          </a:lstStyle>
          <a:p>
            <a:r>
              <a:rPr lang="nb-NO"/>
              <a:t>Klikk for å redigere tittelstil</a:t>
            </a:r>
            <a:endParaRPr lang="nb-NO" dirty="0"/>
          </a:p>
        </p:txBody>
      </p:sp>
      <p:sp>
        <p:nvSpPr>
          <p:cNvPr id="17" name="Undertittel 2"/>
          <p:cNvSpPr>
            <a:spLocks noGrp="1"/>
          </p:cNvSpPr>
          <p:nvPr>
            <p:ph type="subTitle" idx="1"/>
          </p:nvPr>
        </p:nvSpPr>
        <p:spPr>
          <a:xfrm>
            <a:off x="874711" y="2430936"/>
            <a:ext cx="4932000" cy="2520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bilde 3"/>
          <p:cNvSpPr>
            <a:spLocks noGrp="1"/>
          </p:cNvSpPr>
          <p:nvPr>
            <p:ph type="pic" sz="quarter" idx="10"/>
          </p:nvPr>
        </p:nvSpPr>
        <p:spPr>
          <a:xfrm>
            <a:off x="6096000" y="-2"/>
            <a:ext cx="6096000" cy="5853940"/>
          </a:xfrm>
        </p:spPr>
        <p:txBody>
          <a:bodyPr rtlCol="0">
            <a:normAutofit/>
          </a:bodyPr>
          <a:lstStyle/>
          <a:p>
            <a:pPr lvl="0"/>
            <a:r>
              <a:rPr lang="nb-NO" noProof="0"/>
              <a:t>Klikk på ikonet for å legge til et bilde</a:t>
            </a:r>
            <a:endParaRPr lang="nb-NO" noProof="0" dirty="0"/>
          </a:p>
        </p:txBody>
      </p:sp>
      <p:sp>
        <p:nvSpPr>
          <p:cNvPr id="8" name="Plassholder for dato 3">
            <a:extLst>
              <a:ext uri="{FF2B5EF4-FFF2-40B4-BE49-F238E27FC236}">
                <a16:creationId xmlns:a16="http://schemas.microsoft.com/office/drawing/2014/main" id="{11CBA772-B2FE-4236-A8C8-DBBF2ED51199}"/>
              </a:ext>
            </a:extLst>
          </p:cNvPr>
          <p:cNvSpPr>
            <a:spLocks noGrp="1"/>
          </p:cNvSpPr>
          <p:nvPr>
            <p:ph type="dt" sz="half" idx="11"/>
          </p:nvPr>
        </p:nvSpPr>
        <p:spPr>
          <a:xfrm>
            <a:off x="874713" y="505460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solidFill>
                <a:latin typeface="+mn-lt"/>
              </a:defRPr>
            </a:lvl1pPr>
          </a:lstStyle>
          <a:p>
            <a:pPr>
              <a:defRPr/>
            </a:pPr>
            <a:fld id="{72C89919-DC98-4539-A006-BFB9CDD3026A}" type="datetimeFigureOut">
              <a:rPr lang="nb-NO"/>
              <a:pPr>
                <a:defRPr/>
              </a:pPr>
              <a:t>10.04.2024</a:t>
            </a:fld>
            <a:endParaRPr lang="nb-NO" dirty="0"/>
          </a:p>
        </p:txBody>
      </p:sp>
    </p:spTree>
    <p:extLst>
      <p:ext uri="{BB962C8B-B14F-4D97-AF65-F5344CB8AC3E}">
        <p14:creationId xmlns:p14="http://schemas.microsoft.com/office/powerpoint/2010/main" val="254201624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lys med bilde">
    <p:bg>
      <p:bgPr>
        <a:solidFill>
          <a:schemeClr val="bg2"/>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2D042E0-5EB6-475B-AAE3-BA37A735AA89}"/>
              </a:ext>
            </a:extLst>
          </p:cNvPr>
          <p:cNvSpPr/>
          <p:nvPr userDrawn="1"/>
        </p:nvSpPr>
        <p:spPr>
          <a:xfrm>
            <a:off x="0" y="5854700"/>
            <a:ext cx="12192000" cy="1006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pic>
        <p:nvPicPr>
          <p:cNvPr id="6" name="Picture 3" descr="C:\Users\Stein Henrik Haugen\Desktop\Pensjonistforbundet\Maler\Pensjonistforbundet\Grafikk\logo-stor.png">
            <a:extLst>
              <a:ext uri="{FF2B5EF4-FFF2-40B4-BE49-F238E27FC236}">
                <a16:creationId xmlns:a16="http://schemas.microsoft.com/office/drawing/2014/main" id="{4384E440-7C5B-4C80-99F1-806457DEB3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713" y="6096000"/>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e 5">
            <a:extLst>
              <a:ext uri="{FF2B5EF4-FFF2-40B4-BE49-F238E27FC236}">
                <a16:creationId xmlns:a16="http://schemas.microsoft.com/office/drawing/2014/main" id="{4F21A090-60FC-4DCD-87F7-D534D97BC7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97925" y="6257925"/>
            <a:ext cx="2519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874712" y="686859"/>
            <a:ext cx="4932000" cy="1325563"/>
          </a:xfrm>
        </p:spPr>
        <p:txBody>
          <a:bodyPr>
            <a:normAutofit/>
          </a:bodyPr>
          <a:lstStyle>
            <a:lvl1pPr>
              <a:defRPr sz="4200" b="1">
                <a:solidFill>
                  <a:schemeClr val="tx2"/>
                </a:solidFill>
              </a:defRPr>
            </a:lvl1pPr>
          </a:lstStyle>
          <a:p>
            <a:r>
              <a:rPr lang="nb-NO"/>
              <a:t>Klikk for å redigere tittelstil</a:t>
            </a:r>
            <a:endParaRPr lang="nb-NO" dirty="0"/>
          </a:p>
        </p:txBody>
      </p:sp>
      <p:sp>
        <p:nvSpPr>
          <p:cNvPr id="17" name="Undertittel 2"/>
          <p:cNvSpPr>
            <a:spLocks noGrp="1"/>
          </p:cNvSpPr>
          <p:nvPr>
            <p:ph type="subTitle" idx="1"/>
          </p:nvPr>
        </p:nvSpPr>
        <p:spPr>
          <a:xfrm>
            <a:off x="874711" y="2430936"/>
            <a:ext cx="4932000" cy="2520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bilde 3"/>
          <p:cNvSpPr>
            <a:spLocks noGrp="1"/>
          </p:cNvSpPr>
          <p:nvPr>
            <p:ph type="pic" sz="quarter" idx="10"/>
          </p:nvPr>
        </p:nvSpPr>
        <p:spPr>
          <a:xfrm>
            <a:off x="6096000" y="-2"/>
            <a:ext cx="6096000" cy="5853940"/>
          </a:xfrm>
        </p:spPr>
        <p:txBody>
          <a:bodyPr rtlCol="0">
            <a:normAutofit/>
          </a:bodyPr>
          <a:lstStyle/>
          <a:p>
            <a:pPr lvl="0"/>
            <a:r>
              <a:rPr lang="nb-NO" noProof="0"/>
              <a:t>Klikk på ikonet for å legge til et bilde</a:t>
            </a:r>
            <a:endParaRPr lang="nb-NO" noProof="0" dirty="0"/>
          </a:p>
        </p:txBody>
      </p:sp>
      <p:sp>
        <p:nvSpPr>
          <p:cNvPr id="8" name="Plassholder for dato 3">
            <a:extLst>
              <a:ext uri="{FF2B5EF4-FFF2-40B4-BE49-F238E27FC236}">
                <a16:creationId xmlns:a16="http://schemas.microsoft.com/office/drawing/2014/main" id="{752C5969-A1A8-45CA-8695-F5AF93A2FA6F}"/>
              </a:ext>
            </a:extLst>
          </p:cNvPr>
          <p:cNvSpPr>
            <a:spLocks noGrp="1"/>
          </p:cNvSpPr>
          <p:nvPr>
            <p:ph type="dt" sz="half" idx="11"/>
          </p:nvPr>
        </p:nvSpPr>
        <p:spPr>
          <a:xfrm>
            <a:off x="874713" y="505460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solidFill>
                <a:latin typeface="+mn-lt"/>
              </a:defRPr>
            </a:lvl1pPr>
          </a:lstStyle>
          <a:p>
            <a:pPr>
              <a:defRPr/>
            </a:pPr>
            <a:fld id="{E8ED4658-0A23-4D8C-A37C-EA90F709094B}" type="datetimeFigureOut">
              <a:rPr lang="nb-NO"/>
              <a:pPr>
                <a:defRPr/>
              </a:pPr>
              <a:t>10.04.2024</a:t>
            </a:fld>
            <a:endParaRPr lang="nb-NO" dirty="0"/>
          </a:p>
        </p:txBody>
      </p:sp>
    </p:spTree>
    <p:extLst>
      <p:ext uri="{BB962C8B-B14F-4D97-AF65-F5344CB8AC3E}">
        <p14:creationId xmlns:p14="http://schemas.microsoft.com/office/powerpoint/2010/main" val="181517008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2F5881C-68AF-42F0-AE81-97F7E291D225}"/>
              </a:ext>
            </a:extLst>
          </p:cNvPr>
          <p:cNvSpPr/>
          <p:nvPr userDrawn="1"/>
        </p:nvSpPr>
        <p:spPr>
          <a:xfrm>
            <a:off x="0" y="5854700"/>
            <a:ext cx="12192000"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pic>
        <p:nvPicPr>
          <p:cNvPr id="5" name="Picture 3" descr="C:\Users\Stein Henrik Haugen\Desktop\Pensjonistforbundet\Maler\Pensjonistforbundet\Grafikk\logo-stor.png">
            <a:extLst>
              <a:ext uri="{FF2B5EF4-FFF2-40B4-BE49-F238E27FC236}">
                <a16:creationId xmlns:a16="http://schemas.microsoft.com/office/drawing/2014/main" id="{B2067874-35F5-4B17-B29E-77E0FA78E8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713" y="6096000"/>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e 5">
            <a:extLst>
              <a:ext uri="{FF2B5EF4-FFF2-40B4-BE49-F238E27FC236}">
                <a16:creationId xmlns:a16="http://schemas.microsoft.com/office/drawing/2014/main" id="{DA5EBE87-2C85-422A-98A8-35F636D5A7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97925" y="6257925"/>
            <a:ext cx="2519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874714" y="365125"/>
            <a:ext cx="10443600" cy="1080000"/>
          </a:xfrm>
        </p:spPr>
        <p:txBody>
          <a:body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buClr>
                <a:schemeClr val="tx2"/>
              </a:buClr>
              <a:defRPr sz="2400"/>
            </a:lvl1pPr>
            <a:lvl2pPr>
              <a:buClr>
                <a:schemeClr val="tx2"/>
              </a:buClr>
              <a:defRPr sz="2400"/>
            </a:lvl2pPr>
            <a:lvl3pPr>
              <a:buClr>
                <a:schemeClr val="tx2"/>
              </a:buClr>
              <a:defRPr sz="2400"/>
            </a:lvl3pPr>
            <a:lvl4pPr>
              <a:buClr>
                <a:schemeClr val="tx2"/>
              </a:buClr>
              <a:defRPr sz="2400"/>
            </a:lvl4pPr>
            <a:lvl5pPr>
              <a:buClr>
                <a:schemeClr val="tx2"/>
              </a:buClr>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990341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2 spalter">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185A1BB-21C4-4279-8F49-9F74545A4B7E}"/>
              </a:ext>
            </a:extLst>
          </p:cNvPr>
          <p:cNvSpPr/>
          <p:nvPr userDrawn="1"/>
        </p:nvSpPr>
        <p:spPr>
          <a:xfrm>
            <a:off x="0" y="5854700"/>
            <a:ext cx="12192000"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pic>
        <p:nvPicPr>
          <p:cNvPr id="6" name="Picture 3" descr="C:\Users\Stein Henrik Haugen\Desktop\Pensjonistforbundet\Maler\Pensjonistforbundet\Grafikk\logo-stor.png">
            <a:extLst>
              <a:ext uri="{FF2B5EF4-FFF2-40B4-BE49-F238E27FC236}">
                <a16:creationId xmlns:a16="http://schemas.microsoft.com/office/drawing/2014/main" id="{49B19D21-7F57-4245-8636-9A4C196CED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713" y="6096000"/>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e 5">
            <a:extLst>
              <a:ext uri="{FF2B5EF4-FFF2-40B4-BE49-F238E27FC236}">
                <a16:creationId xmlns:a16="http://schemas.microsoft.com/office/drawing/2014/main" id="{BCDC9963-E8CF-405E-93BD-EA9871A0B2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97925" y="6257925"/>
            <a:ext cx="2519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874714" y="365125"/>
            <a:ext cx="10443600" cy="1080000"/>
          </a:xfrm>
        </p:spPr>
        <p:txBody>
          <a:bodyPr/>
          <a:lstStyle/>
          <a:p>
            <a:r>
              <a:rPr lang="nb-NO"/>
              <a:t>Klikk for å redigere tittelstil</a:t>
            </a:r>
          </a:p>
        </p:txBody>
      </p:sp>
      <p:sp>
        <p:nvSpPr>
          <p:cNvPr id="3" name="Plassholder for innhold 2"/>
          <p:cNvSpPr>
            <a:spLocks noGrp="1"/>
          </p:cNvSpPr>
          <p:nvPr>
            <p:ph idx="1"/>
          </p:nvPr>
        </p:nvSpPr>
        <p:spPr>
          <a:xfrm>
            <a:off x="874714" y="1825625"/>
            <a:ext cx="4932000" cy="3683354"/>
          </a:xfrm>
        </p:spPr>
        <p:txBody>
          <a:bodyPr>
            <a:normAutofit/>
          </a:bodyPr>
          <a:lstStyle>
            <a:lvl1pPr>
              <a:buClr>
                <a:schemeClr val="tx2"/>
              </a:buClr>
              <a:defRPr sz="2400"/>
            </a:lvl1pPr>
            <a:lvl2pPr>
              <a:buClr>
                <a:schemeClr val="tx2"/>
              </a:buClr>
              <a:defRPr sz="2400"/>
            </a:lvl2pPr>
            <a:lvl3pPr>
              <a:buClr>
                <a:schemeClr val="tx2"/>
              </a:buClr>
              <a:defRPr sz="2400"/>
            </a:lvl3pPr>
            <a:lvl4pPr>
              <a:buClr>
                <a:schemeClr val="tx2"/>
              </a:buClr>
              <a:defRPr sz="2400"/>
            </a:lvl4pPr>
            <a:lvl5pPr>
              <a:buClr>
                <a:schemeClr val="tx2"/>
              </a:buClr>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innhold 2"/>
          <p:cNvSpPr>
            <a:spLocks noGrp="1"/>
          </p:cNvSpPr>
          <p:nvPr>
            <p:ph idx="10"/>
          </p:nvPr>
        </p:nvSpPr>
        <p:spPr>
          <a:xfrm>
            <a:off x="6385288" y="1825625"/>
            <a:ext cx="4932000" cy="3683354"/>
          </a:xfrm>
        </p:spPr>
        <p:txBody>
          <a:bodyPr>
            <a:normAutofit/>
          </a:bodyPr>
          <a:lstStyle>
            <a:lvl1pPr>
              <a:buClr>
                <a:schemeClr val="tx2"/>
              </a:buClr>
              <a:defRPr sz="2400"/>
            </a:lvl1pPr>
            <a:lvl2pPr>
              <a:buClr>
                <a:schemeClr val="tx2"/>
              </a:buClr>
              <a:defRPr sz="2400"/>
            </a:lvl2pPr>
            <a:lvl3pPr>
              <a:buClr>
                <a:schemeClr val="tx2"/>
              </a:buClr>
              <a:defRPr sz="2400"/>
            </a:lvl3pPr>
            <a:lvl4pPr>
              <a:buClr>
                <a:schemeClr val="tx2"/>
              </a:buClr>
              <a:defRPr sz="2400"/>
            </a:lvl4pPr>
            <a:lvl5pPr>
              <a:buClr>
                <a:schemeClr val="tx2"/>
              </a:buClr>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954090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CDCF3A9-D57E-4589-B41F-68EF77F7642B}"/>
              </a:ext>
            </a:extLst>
          </p:cNvPr>
          <p:cNvSpPr/>
          <p:nvPr userDrawn="1"/>
        </p:nvSpPr>
        <p:spPr>
          <a:xfrm>
            <a:off x="0" y="5854700"/>
            <a:ext cx="12192000"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pic>
        <p:nvPicPr>
          <p:cNvPr id="7" name="Picture 3" descr="C:\Users\Stein Henrik Haugen\Desktop\Pensjonistforbundet\Maler\Pensjonistforbundet\Grafikk\logo-stor.png">
            <a:extLst>
              <a:ext uri="{FF2B5EF4-FFF2-40B4-BE49-F238E27FC236}">
                <a16:creationId xmlns:a16="http://schemas.microsoft.com/office/drawing/2014/main" id="{6DF1EAF0-FA15-45E9-A242-3D978E0AB3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713" y="6096000"/>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e 5">
            <a:extLst>
              <a:ext uri="{FF2B5EF4-FFF2-40B4-BE49-F238E27FC236}">
                <a16:creationId xmlns:a16="http://schemas.microsoft.com/office/drawing/2014/main" id="{76B6F9E1-EFD4-49FE-BF94-44C43014C80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97925" y="6257925"/>
            <a:ext cx="2519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874714" y="365125"/>
            <a:ext cx="4932000" cy="1080000"/>
          </a:xfrm>
        </p:spPr>
        <p:txBody>
          <a:bodyPr/>
          <a:lstStyle/>
          <a:p>
            <a:r>
              <a:rPr lang="nb-NO"/>
              <a:t>Klikk for å redigere tittelstil</a:t>
            </a:r>
            <a:endParaRPr lang="nb-NO" dirty="0"/>
          </a:p>
        </p:txBody>
      </p:sp>
      <p:sp>
        <p:nvSpPr>
          <p:cNvPr id="3" name="Plassholder for innhold 2"/>
          <p:cNvSpPr>
            <a:spLocks noGrp="1"/>
          </p:cNvSpPr>
          <p:nvPr>
            <p:ph idx="1"/>
          </p:nvPr>
        </p:nvSpPr>
        <p:spPr>
          <a:xfrm>
            <a:off x="874714" y="1825625"/>
            <a:ext cx="4932000" cy="3683354"/>
          </a:xfrm>
        </p:spPr>
        <p:txBody>
          <a:bodyPr>
            <a:normAutofit/>
          </a:bodyPr>
          <a:lstStyle>
            <a:lvl1pPr>
              <a:buClr>
                <a:schemeClr val="tx2"/>
              </a:buClr>
              <a:defRPr sz="2400"/>
            </a:lvl1pPr>
            <a:lvl2pPr>
              <a:buClr>
                <a:schemeClr val="tx2"/>
              </a:buClr>
              <a:defRPr sz="2400"/>
            </a:lvl2pPr>
            <a:lvl3pPr>
              <a:buClr>
                <a:schemeClr val="tx2"/>
              </a:buClr>
              <a:defRPr sz="2400"/>
            </a:lvl3pPr>
            <a:lvl4pPr>
              <a:buClr>
                <a:schemeClr val="tx2"/>
              </a:buClr>
              <a:defRPr sz="2400"/>
            </a:lvl4pPr>
            <a:lvl5pPr>
              <a:buClr>
                <a:schemeClr val="tx2"/>
              </a:buClr>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bilde 4"/>
          <p:cNvSpPr>
            <a:spLocks noGrp="1"/>
          </p:cNvSpPr>
          <p:nvPr>
            <p:ph type="pic" sz="quarter" idx="10"/>
          </p:nvPr>
        </p:nvSpPr>
        <p:spPr>
          <a:xfrm>
            <a:off x="6096000" y="0"/>
            <a:ext cx="6096000" cy="5853938"/>
          </a:xfrm>
          <a:noFill/>
        </p:spPr>
        <p:txBody>
          <a:bodyPr rtlCol="0">
            <a:normAutofit/>
          </a:bodyPr>
          <a:lstStyle/>
          <a:p>
            <a:pPr lvl="0"/>
            <a:r>
              <a:rPr lang="nb-NO" noProof="0"/>
              <a:t>Klikk på ikonet for å legge til et bilde</a:t>
            </a:r>
          </a:p>
        </p:txBody>
      </p:sp>
    </p:spTree>
    <p:extLst>
      <p:ext uri="{BB962C8B-B14F-4D97-AF65-F5344CB8AC3E}">
        <p14:creationId xmlns:p14="http://schemas.microsoft.com/office/powerpoint/2010/main" val="844227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maside">
    <p:bg>
      <p:bgPr>
        <a:solidFill>
          <a:schemeClr val="bg2"/>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6B3A1FC-576A-4932-A765-F1F8F1253F68}"/>
              </a:ext>
            </a:extLst>
          </p:cNvPr>
          <p:cNvSpPr/>
          <p:nvPr userDrawn="1"/>
        </p:nvSpPr>
        <p:spPr>
          <a:xfrm>
            <a:off x="0" y="5854700"/>
            <a:ext cx="12192000" cy="1006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pic>
        <p:nvPicPr>
          <p:cNvPr id="6" name="Picture 3" descr="C:\Users\Stein Henrik Haugen\Desktop\Pensjonistforbundet\Maler\Pensjonistforbundet\Grafikk\logo-stor.png">
            <a:extLst>
              <a:ext uri="{FF2B5EF4-FFF2-40B4-BE49-F238E27FC236}">
                <a16:creationId xmlns:a16="http://schemas.microsoft.com/office/drawing/2014/main" id="{7458AFFE-3FC6-4B81-9442-F858326C19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713" y="6096000"/>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e 5">
            <a:extLst>
              <a:ext uri="{FF2B5EF4-FFF2-40B4-BE49-F238E27FC236}">
                <a16:creationId xmlns:a16="http://schemas.microsoft.com/office/drawing/2014/main" id="{4552FD0B-06D5-4095-8C14-3A565338977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97925" y="6257925"/>
            <a:ext cx="2519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bilde 2"/>
          <p:cNvSpPr>
            <a:spLocks noGrp="1"/>
          </p:cNvSpPr>
          <p:nvPr>
            <p:ph type="pic" idx="1"/>
          </p:nvPr>
        </p:nvSpPr>
        <p:spPr>
          <a:xfrm>
            <a:off x="6096000" y="0"/>
            <a:ext cx="6096000" cy="58539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på ikonet for å legge til et bilde</a:t>
            </a:r>
          </a:p>
        </p:txBody>
      </p:sp>
      <p:sp>
        <p:nvSpPr>
          <p:cNvPr id="13" name="Tittel 1"/>
          <p:cNvSpPr>
            <a:spLocks noGrp="1"/>
          </p:cNvSpPr>
          <p:nvPr>
            <p:ph type="title"/>
          </p:nvPr>
        </p:nvSpPr>
        <p:spPr>
          <a:xfrm>
            <a:off x="874712" y="686859"/>
            <a:ext cx="4932000" cy="1325563"/>
          </a:xfrm>
        </p:spPr>
        <p:txBody>
          <a:bodyPr>
            <a:normAutofit/>
          </a:bodyPr>
          <a:lstStyle>
            <a:lvl1pPr>
              <a:defRPr sz="4200" b="1">
                <a:solidFill>
                  <a:schemeClr val="tx2"/>
                </a:solidFill>
              </a:defRPr>
            </a:lvl1pPr>
          </a:lstStyle>
          <a:p>
            <a:r>
              <a:rPr lang="nb-NO"/>
              <a:t>Klikk for å redigere tittelstil</a:t>
            </a:r>
            <a:endParaRPr lang="nb-NO" dirty="0"/>
          </a:p>
        </p:txBody>
      </p:sp>
      <p:sp>
        <p:nvSpPr>
          <p:cNvPr id="15" name="Undertittel 2"/>
          <p:cNvSpPr>
            <a:spLocks noGrp="1"/>
          </p:cNvSpPr>
          <p:nvPr>
            <p:ph type="subTitle" idx="10"/>
          </p:nvPr>
        </p:nvSpPr>
        <p:spPr>
          <a:xfrm>
            <a:off x="874711" y="2430935"/>
            <a:ext cx="4932000" cy="291108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83941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gul med 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74712" y="686859"/>
            <a:ext cx="4932000" cy="1325563"/>
          </a:xfrm>
        </p:spPr>
        <p:txBody>
          <a:bodyPr lIns="0" tIns="0" rIns="0" bIns="0" anchor="b">
            <a:normAutofit/>
          </a:bodyPr>
          <a:lstStyle>
            <a:lvl1pPr>
              <a:defRPr sz="4200" b="1">
                <a:solidFill>
                  <a:schemeClr val="tx1"/>
                </a:solidFill>
              </a:defRPr>
            </a:lvl1pPr>
          </a:lstStyle>
          <a:p>
            <a:r>
              <a:rPr lang="nb-NO"/>
              <a:t>Klikk for å redigere tittelstil</a:t>
            </a:r>
            <a:endParaRPr lang="nb-NO" dirty="0"/>
          </a:p>
        </p:txBody>
      </p:sp>
      <p:sp>
        <p:nvSpPr>
          <p:cNvPr id="17" name="Undertittel 2"/>
          <p:cNvSpPr>
            <a:spLocks noGrp="1"/>
          </p:cNvSpPr>
          <p:nvPr>
            <p:ph type="subTitle" idx="1"/>
          </p:nvPr>
        </p:nvSpPr>
        <p:spPr>
          <a:xfrm>
            <a:off x="874711" y="2430936"/>
            <a:ext cx="4932000" cy="2520000"/>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bilde 3"/>
          <p:cNvSpPr>
            <a:spLocks noGrp="1"/>
          </p:cNvSpPr>
          <p:nvPr>
            <p:ph type="pic" sz="quarter" idx="10"/>
          </p:nvPr>
        </p:nvSpPr>
        <p:spPr>
          <a:xfrm>
            <a:off x="6096000" y="-2"/>
            <a:ext cx="6096000" cy="5853940"/>
          </a:xfrm>
        </p:spPr>
        <p:txBody>
          <a:bodyPr/>
          <a:lstStyle/>
          <a:p>
            <a:r>
              <a:rPr lang="nb-NO"/>
              <a:t>Klikk på ikonet for å legge til et bilde</a:t>
            </a:r>
            <a:endParaRPr lang="nb-NO" dirty="0"/>
          </a:p>
        </p:txBody>
      </p:sp>
      <p:sp>
        <p:nvSpPr>
          <p:cNvPr id="10" name="Plassholder for dato 3"/>
          <p:cNvSpPr>
            <a:spLocks noGrp="1"/>
          </p:cNvSpPr>
          <p:nvPr>
            <p:ph type="dt" sz="half" idx="2"/>
          </p:nvPr>
        </p:nvSpPr>
        <p:spPr>
          <a:xfrm>
            <a:off x="874713" y="5054618"/>
            <a:ext cx="2743200" cy="365125"/>
          </a:xfrm>
          <a:prstGeom prst="rect">
            <a:avLst/>
          </a:prstGeom>
        </p:spPr>
        <p:txBody>
          <a:bodyPr vert="horz" lIns="91440" tIns="45720" rIns="91440" bIns="45720" rtlCol="0" anchor="ctr"/>
          <a:lstStyle>
            <a:lvl1pPr algn="l">
              <a:defRPr sz="1200">
                <a:solidFill>
                  <a:schemeClr val="tx1"/>
                </a:solidFill>
              </a:defRPr>
            </a:lvl1pPr>
          </a:lstStyle>
          <a:p>
            <a:fld id="{41DB0EB7-B00F-B24E-8070-17C159B59796}" type="datetimeFigureOut">
              <a:rPr lang="nb-NO" smtClean="0"/>
              <a:pPr/>
              <a:t>10.04.2024</a:t>
            </a:fld>
            <a:endParaRPr lang="nb-NO" dirty="0"/>
          </a:p>
        </p:txBody>
      </p:sp>
      <p:sp>
        <p:nvSpPr>
          <p:cNvPr id="9" name="Rektangel 8"/>
          <p:cNvSpPr/>
          <p:nvPr userDrawn="1"/>
        </p:nvSpPr>
        <p:spPr>
          <a:xfrm>
            <a:off x="0" y="5853938"/>
            <a:ext cx="12192000" cy="10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Picture 3" descr="C:\Users\Stein Henrik Haugen\Desktop\Pensjonistforbundet\Maler\Pensjonistforbundet\Grafikk\logo-sto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713" y="6096001"/>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97288" y="6257927"/>
            <a:ext cx="2520000" cy="232427"/>
          </a:xfrm>
          <a:prstGeom prst="rect">
            <a:avLst/>
          </a:prstGeom>
        </p:spPr>
      </p:pic>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helside">
    <p:spTree>
      <p:nvGrpSpPr>
        <p:cNvPr id="1" name=""/>
        <p:cNvGrpSpPr/>
        <p:nvPr/>
      </p:nvGrpSpPr>
      <p:grpSpPr>
        <a:xfrm>
          <a:off x="0" y="0"/>
          <a:ext cx="0" cy="0"/>
          <a:chOff x="0" y="0"/>
          <a:chExt cx="0" cy="0"/>
        </a:xfrm>
      </p:grpSpPr>
      <p:sp>
        <p:nvSpPr>
          <p:cNvPr id="3" name="Plassholder for bilde 2"/>
          <p:cNvSpPr>
            <a:spLocks noGrp="1"/>
          </p:cNvSpPr>
          <p:nvPr>
            <p:ph type="pic" sz="quarter" idx="10"/>
          </p:nvPr>
        </p:nvSpPr>
        <p:spPr>
          <a:xfrm>
            <a:off x="0" y="0"/>
            <a:ext cx="12192000" cy="6858000"/>
          </a:xfrm>
        </p:spPr>
        <p:txBody>
          <a:bodyPr rtlCol="0">
            <a:normAutofit/>
          </a:bodyPr>
          <a:lstStyle/>
          <a:p>
            <a:pPr lvl="0"/>
            <a:r>
              <a:rPr lang="nb-NO" noProof="0"/>
              <a:t>Klikk på ikonet for å legge til et bilde</a:t>
            </a:r>
          </a:p>
        </p:txBody>
      </p:sp>
    </p:spTree>
    <p:extLst>
      <p:ext uri="{BB962C8B-B14F-4D97-AF65-F5344CB8AC3E}">
        <p14:creationId xmlns:p14="http://schemas.microsoft.com/office/powerpoint/2010/main" val="3212208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agord lys oransje">
    <p:bg>
      <p:bgPr>
        <a:solidFill>
          <a:schemeClr val="accent1"/>
        </a:solidFill>
        <a:effectLst/>
      </p:bgPr>
    </p:bg>
    <p:spTree>
      <p:nvGrpSpPr>
        <p:cNvPr id="1" name=""/>
        <p:cNvGrpSpPr/>
        <p:nvPr/>
      </p:nvGrpSpPr>
      <p:grpSpPr>
        <a:xfrm>
          <a:off x="0" y="0"/>
          <a:ext cx="0" cy="0"/>
          <a:chOff x="0" y="0"/>
          <a:chExt cx="0" cy="0"/>
        </a:xfrm>
      </p:grpSpPr>
      <p:pic>
        <p:nvPicPr>
          <p:cNvPr id="2" name="Bilde 3">
            <a:extLst>
              <a:ext uri="{FF2B5EF4-FFF2-40B4-BE49-F238E27FC236}">
                <a16:creationId xmlns:a16="http://schemas.microsoft.com/office/drawing/2014/main" id="{3FC29866-1461-431D-A81D-CE7BC7F62F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78238" y="3203575"/>
            <a:ext cx="48355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842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agord sterk oransje">
    <p:bg>
      <p:bgPr>
        <a:solidFill>
          <a:schemeClr val="tx2"/>
        </a:solidFill>
        <a:effectLst/>
      </p:bgPr>
    </p:bg>
    <p:spTree>
      <p:nvGrpSpPr>
        <p:cNvPr id="1" name=""/>
        <p:cNvGrpSpPr/>
        <p:nvPr/>
      </p:nvGrpSpPr>
      <p:grpSpPr>
        <a:xfrm>
          <a:off x="0" y="0"/>
          <a:ext cx="0" cy="0"/>
          <a:chOff x="0" y="0"/>
          <a:chExt cx="0" cy="0"/>
        </a:xfrm>
      </p:grpSpPr>
      <p:pic>
        <p:nvPicPr>
          <p:cNvPr id="2" name="Bilde 3">
            <a:extLst>
              <a:ext uri="{FF2B5EF4-FFF2-40B4-BE49-F238E27FC236}">
                <a16:creationId xmlns:a16="http://schemas.microsoft.com/office/drawing/2014/main" id="{38FB7C26-F4BB-4AA9-8596-649281266F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78238" y="3203575"/>
            <a:ext cx="48355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775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agord hvit">
    <p:spTree>
      <p:nvGrpSpPr>
        <p:cNvPr id="1" name=""/>
        <p:cNvGrpSpPr/>
        <p:nvPr/>
      </p:nvGrpSpPr>
      <p:grpSpPr>
        <a:xfrm>
          <a:off x="0" y="0"/>
          <a:ext cx="0" cy="0"/>
          <a:chOff x="0" y="0"/>
          <a:chExt cx="0" cy="0"/>
        </a:xfrm>
      </p:grpSpPr>
      <p:pic>
        <p:nvPicPr>
          <p:cNvPr id="2" name="Bilde 3">
            <a:extLst>
              <a:ext uri="{FF2B5EF4-FFF2-40B4-BE49-F238E27FC236}">
                <a16:creationId xmlns:a16="http://schemas.microsoft.com/office/drawing/2014/main" id="{D2921109-A7E6-469B-ADF0-ECE78056CE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6013" y="3209925"/>
            <a:ext cx="48799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930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40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lys med bilde">
    <p:bg>
      <p:bgPr>
        <a:solidFill>
          <a:schemeClr val="bg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74712" y="686859"/>
            <a:ext cx="4932000" cy="1325563"/>
          </a:xfrm>
        </p:spPr>
        <p:txBody>
          <a:bodyPr lIns="0" tIns="0" rIns="0" bIns="0" anchor="b">
            <a:normAutofit/>
          </a:bodyPr>
          <a:lstStyle>
            <a:lvl1pPr>
              <a:defRPr sz="4200" b="1">
                <a:solidFill>
                  <a:schemeClr val="tx2"/>
                </a:solidFill>
              </a:defRPr>
            </a:lvl1pPr>
          </a:lstStyle>
          <a:p>
            <a:r>
              <a:rPr lang="nb-NO"/>
              <a:t>Klikk for å redigere tittelstil</a:t>
            </a:r>
            <a:endParaRPr lang="nb-NO" dirty="0"/>
          </a:p>
        </p:txBody>
      </p:sp>
      <p:sp>
        <p:nvSpPr>
          <p:cNvPr id="17" name="Undertittel 2"/>
          <p:cNvSpPr>
            <a:spLocks noGrp="1"/>
          </p:cNvSpPr>
          <p:nvPr>
            <p:ph type="subTitle" idx="1"/>
          </p:nvPr>
        </p:nvSpPr>
        <p:spPr>
          <a:xfrm>
            <a:off x="874711" y="2430936"/>
            <a:ext cx="4932000" cy="2520000"/>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bilde 3"/>
          <p:cNvSpPr>
            <a:spLocks noGrp="1"/>
          </p:cNvSpPr>
          <p:nvPr>
            <p:ph type="pic" sz="quarter" idx="10"/>
          </p:nvPr>
        </p:nvSpPr>
        <p:spPr>
          <a:xfrm>
            <a:off x="6096000" y="-2"/>
            <a:ext cx="6096000" cy="5853940"/>
          </a:xfrm>
        </p:spPr>
        <p:txBody>
          <a:bodyPr/>
          <a:lstStyle/>
          <a:p>
            <a:r>
              <a:rPr lang="nb-NO"/>
              <a:t>Klikk på ikonet for å legge til et bilde</a:t>
            </a:r>
            <a:endParaRPr lang="nb-NO" dirty="0"/>
          </a:p>
        </p:txBody>
      </p:sp>
      <p:sp>
        <p:nvSpPr>
          <p:cNvPr id="10" name="Plassholder for dato 3"/>
          <p:cNvSpPr>
            <a:spLocks noGrp="1"/>
          </p:cNvSpPr>
          <p:nvPr>
            <p:ph type="dt" sz="half" idx="2"/>
          </p:nvPr>
        </p:nvSpPr>
        <p:spPr>
          <a:xfrm>
            <a:off x="874713" y="5054618"/>
            <a:ext cx="2743200" cy="365125"/>
          </a:xfrm>
          <a:prstGeom prst="rect">
            <a:avLst/>
          </a:prstGeom>
        </p:spPr>
        <p:txBody>
          <a:bodyPr vert="horz" lIns="91440" tIns="45720" rIns="91440" bIns="45720" rtlCol="0" anchor="ctr"/>
          <a:lstStyle>
            <a:lvl1pPr algn="l">
              <a:defRPr sz="1200">
                <a:solidFill>
                  <a:schemeClr val="tx1"/>
                </a:solidFill>
              </a:defRPr>
            </a:lvl1pPr>
          </a:lstStyle>
          <a:p>
            <a:fld id="{41DB0EB7-B00F-B24E-8070-17C159B59796}" type="datetimeFigureOut">
              <a:rPr lang="nb-NO" smtClean="0"/>
              <a:pPr/>
              <a:t>10.04.2024</a:t>
            </a:fld>
            <a:endParaRPr lang="nb-NO" dirty="0"/>
          </a:p>
        </p:txBody>
      </p:sp>
      <p:sp>
        <p:nvSpPr>
          <p:cNvPr id="9" name="Rektangel 8"/>
          <p:cNvSpPr/>
          <p:nvPr userDrawn="1"/>
        </p:nvSpPr>
        <p:spPr>
          <a:xfrm>
            <a:off x="0" y="5853938"/>
            <a:ext cx="12192000" cy="10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Picture 3" descr="C:\Users\Stein Henrik Haugen\Desktop\Pensjonistforbundet\Maler\Pensjonistforbundet\Grafikk\logo-sto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713" y="6096001"/>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97288" y="6257927"/>
            <a:ext cx="2520000" cy="232427"/>
          </a:xfrm>
          <a:prstGeom prst="rect">
            <a:avLst/>
          </a:prstGeom>
        </p:spPr>
      </p:pic>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874714" y="365125"/>
            <a:ext cx="10443600" cy="1080000"/>
          </a:xfrm>
        </p:spPr>
        <p:txBody>
          <a:body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buClr>
                <a:schemeClr val="tx2"/>
              </a:buClr>
              <a:defRPr sz="2400"/>
            </a:lvl1pPr>
            <a:lvl2pPr>
              <a:buClr>
                <a:schemeClr val="tx2"/>
              </a:buClr>
              <a:defRPr sz="2400"/>
            </a:lvl2pPr>
            <a:lvl3pPr>
              <a:buClr>
                <a:schemeClr val="tx2"/>
              </a:buClr>
              <a:defRPr sz="2400"/>
            </a:lvl3pPr>
            <a:lvl4pPr>
              <a:buClr>
                <a:schemeClr val="tx2"/>
              </a:buClr>
              <a:defRPr sz="2400"/>
            </a:lvl4pPr>
            <a:lvl5pPr>
              <a:buClr>
                <a:schemeClr val="tx2"/>
              </a:buClr>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Rektangel 6"/>
          <p:cNvSpPr/>
          <p:nvPr userDrawn="1"/>
        </p:nvSpPr>
        <p:spPr>
          <a:xfrm>
            <a:off x="0" y="5853938"/>
            <a:ext cx="12192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Picture 3" descr="C:\Users\Stein Henrik Haugen\Desktop\Pensjonistforbundet\Maler\Pensjonistforbundet\Grafikk\logo-sto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713" y="6096001"/>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97288" y="6257927"/>
            <a:ext cx="2520000" cy="232427"/>
          </a:xfrm>
          <a:prstGeom prst="rect">
            <a:avLst/>
          </a:prstGeom>
        </p:spPr>
      </p:pic>
    </p:spTree>
    <p:extLst>
      <p:ext uri="{BB962C8B-B14F-4D97-AF65-F5344CB8AC3E}">
        <p14:creationId xmlns:p14="http://schemas.microsoft.com/office/powerpoint/2010/main" val="6968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2 spalter">
    <p:spTree>
      <p:nvGrpSpPr>
        <p:cNvPr id="1" name=""/>
        <p:cNvGrpSpPr/>
        <p:nvPr/>
      </p:nvGrpSpPr>
      <p:grpSpPr>
        <a:xfrm>
          <a:off x="0" y="0"/>
          <a:ext cx="0" cy="0"/>
          <a:chOff x="0" y="0"/>
          <a:chExt cx="0" cy="0"/>
        </a:xfrm>
      </p:grpSpPr>
      <p:sp>
        <p:nvSpPr>
          <p:cNvPr id="2" name="Tittel 1"/>
          <p:cNvSpPr>
            <a:spLocks noGrp="1"/>
          </p:cNvSpPr>
          <p:nvPr>
            <p:ph type="title"/>
          </p:nvPr>
        </p:nvSpPr>
        <p:spPr>
          <a:xfrm>
            <a:off x="874714" y="365125"/>
            <a:ext cx="10443600" cy="1080000"/>
          </a:xfrm>
        </p:spPr>
        <p:txBody>
          <a:bodyPr/>
          <a:lstStyle/>
          <a:p>
            <a:r>
              <a:rPr lang="nb-NO"/>
              <a:t>Klikk for å redigere tittelstil</a:t>
            </a:r>
          </a:p>
        </p:txBody>
      </p:sp>
      <p:sp>
        <p:nvSpPr>
          <p:cNvPr id="3" name="Plassholder for innhold 2"/>
          <p:cNvSpPr>
            <a:spLocks noGrp="1"/>
          </p:cNvSpPr>
          <p:nvPr>
            <p:ph idx="1"/>
          </p:nvPr>
        </p:nvSpPr>
        <p:spPr>
          <a:xfrm>
            <a:off x="874714" y="1825625"/>
            <a:ext cx="4932000" cy="3683354"/>
          </a:xfrm>
        </p:spPr>
        <p:txBody>
          <a:bodyPr>
            <a:normAutofit/>
          </a:bodyPr>
          <a:lstStyle>
            <a:lvl1pPr>
              <a:buClr>
                <a:schemeClr val="tx2"/>
              </a:buClr>
              <a:defRPr sz="2400"/>
            </a:lvl1pPr>
            <a:lvl2pPr>
              <a:buClr>
                <a:schemeClr val="tx2"/>
              </a:buClr>
              <a:defRPr sz="2400"/>
            </a:lvl2pPr>
            <a:lvl3pPr>
              <a:buClr>
                <a:schemeClr val="tx2"/>
              </a:buClr>
              <a:defRPr sz="2400"/>
            </a:lvl3pPr>
            <a:lvl4pPr>
              <a:buClr>
                <a:schemeClr val="tx2"/>
              </a:buClr>
              <a:defRPr sz="2400"/>
            </a:lvl4pPr>
            <a:lvl5pPr>
              <a:buClr>
                <a:schemeClr val="tx2"/>
              </a:buClr>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Rektangel 6"/>
          <p:cNvSpPr/>
          <p:nvPr userDrawn="1"/>
        </p:nvSpPr>
        <p:spPr>
          <a:xfrm>
            <a:off x="0" y="5853938"/>
            <a:ext cx="12192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Picture 3" descr="C:\Users\Stein Henrik Haugen\Desktop\Pensjonistforbundet\Maler\Pensjonistforbundet\Grafikk\logo-sto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713" y="6096001"/>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ssholder for innhold 2"/>
          <p:cNvSpPr>
            <a:spLocks noGrp="1"/>
          </p:cNvSpPr>
          <p:nvPr>
            <p:ph idx="10"/>
          </p:nvPr>
        </p:nvSpPr>
        <p:spPr>
          <a:xfrm>
            <a:off x="6385288" y="1825625"/>
            <a:ext cx="4932000" cy="3683354"/>
          </a:xfrm>
        </p:spPr>
        <p:txBody>
          <a:bodyPr>
            <a:normAutofit/>
          </a:bodyPr>
          <a:lstStyle>
            <a:lvl1pPr>
              <a:buClr>
                <a:schemeClr val="tx2"/>
              </a:buClr>
              <a:defRPr sz="2400"/>
            </a:lvl1pPr>
            <a:lvl2pPr>
              <a:buClr>
                <a:schemeClr val="tx2"/>
              </a:buClr>
              <a:defRPr sz="2400"/>
            </a:lvl2pPr>
            <a:lvl3pPr>
              <a:buClr>
                <a:schemeClr val="tx2"/>
              </a:buClr>
              <a:defRPr sz="2400"/>
            </a:lvl3pPr>
            <a:lvl4pPr>
              <a:buClr>
                <a:schemeClr val="tx2"/>
              </a:buClr>
              <a:defRPr sz="2400"/>
            </a:lvl4pPr>
            <a:lvl5pPr>
              <a:buClr>
                <a:schemeClr val="tx2"/>
              </a:buClr>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97288" y="6257927"/>
            <a:ext cx="2520000" cy="23242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a:xfrm>
            <a:off x="874714" y="365125"/>
            <a:ext cx="4932000" cy="1080000"/>
          </a:xfrm>
        </p:spPr>
        <p:txBody>
          <a:bodyPr/>
          <a:lstStyle/>
          <a:p>
            <a:r>
              <a:rPr lang="nb-NO"/>
              <a:t>Klikk for å redigere tittelstil</a:t>
            </a:r>
            <a:endParaRPr lang="nb-NO" dirty="0"/>
          </a:p>
        </p:txBody>
      </p:sp>
      <p:sp>
        <p:nvSpPr>
          <p:cNvPr id="3" name="Plassholder for innhold 2"/>
          <p:cNvSpPr>
            <a:spLocks noGrp="1"/>
          </p:cNvSpPr>
          <p:nvPr>
            <p:ph idx="1"/>
          </p:nvPr>
        </p:nvSpPr>
        <p:spPr>
          <a:xfrm>
            <a:off x="874714" y="1825625"/>
            <a:ext cx="4932000" cy="3683354"/>
          </a:xfrm>
        </p:spPr>
        <p:txBody>
          <a:bodyPr>
            <a:normAutofit/>
          </a:bodyPr>
          <a:lstStyle>
            <a:lvl1pPr>
              <a:buClr>
                <a:schemeClr val="tx2"/>
              </a:buClr>
              <a:defRPr sz="2400"/>
            </a:lvl1pPr>
            <a:lvl2pPr>
              <a:buClr>
                <a:schemeClr val="tx2"/>
              </a:buClr>
              <a:defRPr sz="2400"/>
            </a:lvl2pPr>
            <a:lvl3pPr>
              <a:buClr>
                <a:schemeClr val="tx2"/>
              </a:buClr>
              <a:defRPr sz="2400"/>
            </a:lvl3pPr>
            <a:lvl4pPr>
              <a:buClr>
                <a:schemeClr val="tx2"/>
              </a:buClr>
              <a:defRPr sz="2400"/>
            </a:lvl4pPr>
            <a:lvl5pPr>
              <a:buClr>
                <a:schemeClr val="tx2"/>
              </a:buClr>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Rektangel 6"/>
          <p:cNvSpPr/>
          <p:nvPr userDrawn="1"/>
        </p:nvSpPr>
        <p:spPr>
          <a:xfrm>
            <a:off x="0" y="5853938"/>
            <a:ext cx="12192000" cy="10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Picture 3" descr="C:\Users\Stein Henrik Haugen\Desktop\Pensjonistforbundet\Maler\Pensjonistforbundet\Grafikk\logo-sto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713" y="6096001"/>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ssholder for bilde 4"/>
          <p:cNvSpPr>
            <a:spLocks noGrp="1"/>
          </p:cNvSpPr>
          <p:nvPr>
            <p:ph type="pic" sz="quarter" idx="10"/>
          </p:nvPr>
        </p:nvSpPr>
        <p:spPr>
          <a:xfrm>
            <a:off x="6096000" y="0"/>
            <a:ext cx="6096000" cy="5853938"/>
          </a:xfrm>
          <a:noFill/>
        </p:spPr>
        <p:txBody>
          <a:bodyPr/>
          <a:lstStyle/>
          <a:p>
            <a:r>
              <a:rPr lang="nb-NO"/>
              <a:t>Klikk på ikonet for å legge til et bilde</a:t>
            </a:r>
          </a:p>
        </p:txBody>
      </p: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97288" y="6257927"/>
            <a:ext cx="2520000" cy="2324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maside">
    <p:bg>
      <p:bgPr>
        <a:solidFill>
          <a:schemeClr val="bg2"/>
        </a:solidFill>
        <a:effectLst/>
      </p:bgPr>
    </p:bg>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6096000" y="0"/>
            <a:ext cx="6096000" cy="5853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9" name="Rektangel 8"/>
          <p:cNvSpPr/>
          <p:nvPr userDrawn="1"/>
        </p:nvSpPr>
        <p:spPr>
          <a:xfrm>
            <a:off x="0" y="5853938"/>
            <a:ext cx="12192000" cy="10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Picture 3" descr="C:\Users\Stein Henrik Haugen\Desktop\Pensjonistforbundet\Maler\Pensjonistforbundet\Grafikk\logo-sto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713" y="6096001"/>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97288" y="6257927"/>
            <a:ext cx="2520000" cy="232427"/>
          </a:xfrm>
          <a:prstGeom prst="rect">
            <a:avLst/>
          </a:prstGeom>
        </p:spPr>
      </p:pic>
      <p:sp>
        <p:nvSpPr>
          <p:cNvPr id="13" name="Tittel 1"/>
          <p:cNvSpPr>
            <a:spLocks noGrp="1"/>
          </p:cNvSpPr>
          <p:nvPr>
            <p:ph type="title"/>
          </p:nvPr>
        </p:nvSpPr>
        <p:spPr>
          <a:xfrm>
            <a:off x="874712" y="686859"/>
            <a:ext cx="4932000" cy="1325563"/>
          </a:xfrm>
        </p:spPr>
        <p:txBody>
          <a:bodyPr lIns="0" tIns="0" rIns="0" bIns="0" anchor="b">
            <a:normAutofit/>
          </a:bodyPr>
          <a:lstStyle>
            <a:lvl1pPr>
              <a:defRPr sz="4200" b="1">
                <a:solidFill>
                  <a:schemeClr val="tx2"/>
                </a:solidFill>
              </a:defRPr>
            </a:lvl1pPr>
          </a:lstStyle>
          <a:p>
            <a:r>
              <a:rPr lang="nb-NO"/>
              <a:t>Klikk for å redigere tittelstil</a:t>
            </a:r>
            <a:endParaRPr lang="nb-NO" dirty="0"/>
          </a:p>
        </p:txBody>
      </p:sp>
      <p:sp>
        <p:nvSpPr>
          <p:cNvPr id="15" name="Undertittel 2"/>
          <p:cNvSpPr>
            <a:spLocks noGrp="1"/>
          </p:cNvSpPr>
          <p:nvPr>
            <p:ph type="subTitle" idx="10"/>
          </p:nvPr>
        </p:nvSpPr>
        <p:spPr>
          <a:xfrm>
            <a:off x="874711" y="2430935"/>
            <a:ext cx="4932000" cy="2911085"/>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5191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helside">
    <p:spTree>
      <p:nvGrpSpPr>
        <p:cNvPr id="1" name=""/>
        <p:cNvGrpSpPr/>
        <p:nvPr/>
      </p:nvGrpSpPr>
      <p:grpSpPr>
        <a:xfrm>
          <a:off x="0" y="0"/>
          <a:ext cx="0" cy="0"/>
          <a:chOff x="0" y="0"/>
          <a:chExt cx="0" cy="0"/>
        </a:xfrm>
      </p:grpSpPr>
      <p:sp>
        <p:nvSpPr>
          <p:cNvPr id="3" name="Plassholder for bilde 2"/>
          <p:cNvSpPr>
            <a:spLocks noGrp="1"/>
          </p:cNvSpPr>
          <p:nvPr>
            <p:ph type="pic" sz="quarter" idx="10"/>
          </p:nvPr>
        </p:nvSpPr>
        <p:spPr>
          <a:xfrm>
            <a:off x="0" y="0"/>
            <a:ext cx="12192000" cy="6858000"/>
          </a:xfrm>
        </p:spPr>
        <p:txBody>
          <a:bodyPr/>
          <a:lstStyle/>
          <a:p>
            <a:r>
              <a:rPr lang="nb-NO"/>
              <a:t>Klikk på ikonet for å legge til et bilde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agord lys oransje">
    <p:bg>
      <p:bgPr>
        <a:solidFill>
          <a:schemeClr val="accent1"/>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7739" y="3204000"/>
            <a:ext cx="4836522" cy="450000"/>
          </a:xfrm>
          <a:prstGeom prst="rect">
            <a:avLst/>
          </a:prstGeom>
        </p:spPr>
      </p:pic>
    </p:spTree>
    <p:extLst>
      <p:ext uri="{BB962C8B-B14F-4D97-AF65-F5344CB8AC3E}">
        <p14:creationId xmlns:p14="http://schemas.microsoft.com/office/powerpoint/2010/main" val="18527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74714" y="365125"/>
            <a:ext cx="10442574" cy="1325563"/>
          </a:xfrm>
          <a:prstGeom prst="rect">
            <a:avLst/>
          </a:prstGeom>
        </p:spPr>
        <p:txBody>
          <a:bodyPr vert="horz" lIns="0" tIns="0" rIns="0" bIns="0" rtlCol="0" anchor="b">
            <a:normAutofit/>
          </a:bodyPr>
          <a:lstStyle/>
          <a:p>
            <a:r>
              <a:rPr lang="nb-NO" dirty="0"/>
              <a:t>Klikk for å redigere tittelstil</a:t>
            </a:r>
          </a:p>
        </p:txBody>
      </p:sp>
      <p:sp>
        <p:nvSpPr>
          <p:cNvPr id="3" name="Plassholder for tekst 2"/>
          <p:cNvSpPr>
            <a:spLocks noGrp="1"/>
          </p:cNvSpPr>
          <p:nvPr>
            <p:ph type="body" idx="1"/>
          </p:nvPr>
        </p:nvSpPr>
        <p:spPr>
          <a:xfrm>
            <a:off x="874714" y="1825625"/>
            <a:ext cx="10442574" cy="368335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532569591"/>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59" r:id="rId3"/>
    <p:sldLayoutId id="2147483650" r:id="rId4"/>
    <p:sldLayoutId id="2147483662" r:id="rId5"/>
    <p:sldLayoutId id="2147483661" r:id="rId6"/>
    <p:sldLayoutId id="2147483657" r:id="rId7"/>
    <p:sldLayoutId id="2147483663" r:id="rId8"/>
    <p:sldLayoutId id="2147483649" r:id="rId9"/>
    <p:sldLayoutId id="2147483664" r:id="rId10"/>
    <p:sldLayoutId id="2147483665" r:id="rId11"/>
    <p:sldLayoutId id="2147483655" r:id="rId12"/>
  </p:sldLayoutIdLst>
  <p:txStyles>
    <p:titleStyle>
      <a:lvl1pPr algn="l" defTabSz="914400" rtl="0" eaLnBrk="1" latinLnBrk="0" hangingPunct="1">
        <a:lnSpc>
          <a:spcPct val="90000"/>
        </a:lnSpc>
        <a:spcBef>
          <a:spcPct val="0"/>
        </a:spcBef>
        <a:buNone/>
        <a:defRPr sz="38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51" userDrawn="1">
          <p15:clr>
            <a:srgbClr val="F26B43"/>
          </p15:clr>
        </p15:guide>
        <p15:guide id="4" pos="71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ssholder for tittel 1">
            <a:extLst>
              <a:ext uri="{FF2B5EF4-FFF2-40B4-BE49-F238E27FC236}">
                <a16:creationId xmlns:a16="http://schemas.microsoft.com/office/drawing/2014/main" id="{40A11FE8-1627-4320-8408-5BD9F404CDE2}"/>
              </a:ext>
            </a:extLst>
          </p:cNvPr>
          <p:cNvSpPr>
            <a:spLocks noGrp="1" noChangeArrowheads="1"/>
          </p:cNvSpPr>
          <p:nvPr>
            <p:ph type="title"/>
          </p:nvPr>
        </p:nvSpPr>
        <p:spPr bwMode="auto">
          <a:xfrm>
            <a:off x="874713" y="365125"/>
            <a:ext cx="104425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b-NO" altLang="en-US"/>
              <a:t>Klikk for å redigere tittelstil</a:t>
            </a:r>
          </a:p>
        </p:txBody>
      </p:sp>
      <p:sp>
        <p:nvSpPr>
          <p:cNvPr id="1027" name="Plassholder for tekst 2">
            <a:extLst>
              <a:ext uri="{FF2B5EF4-FFF2-40B4-BE49-F238E27FC236}">
                <a16:creationId xmlns:a16="http://schemas.microsoft.com/office/drawing/2014/main" id="{110DE98C-77D3-4A20-991D-5B5015500D93}"/>
              </a:ext>
            </a:extLst>
          </p:cNvPr>
          <p:cNvSpPr>
            <a:spLocks noGrp="1" noChangeArrowheads="1"/>
          </p:cNvSpPr>
          <p:nvPr>
            <p:ph type="body" idx="1"/>
          </p:nvPr>
        </p:nvSpPr>
        <p:spPr bwMode="auto">
          <a:xfrm>
            <a:off x="874713" y="1825625"/>
            <a:ext cx="10442575"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b-NO" altLang="en-US"/>
              <a:t>Klikk for å redigere tekststiler i malen</a:t>
            </a:r>
          </a:p>
          <a:p>
            <a:pPr lvl="1"/>
            <a:r>
              <a:rPr lang="nb-NO" altLang="en-US"/>
              <a:t>Andre nivå</a:t>
            </a:r>
          </a:p>
          <a:p>
            <a:pPr lvl="2"/>
            <a:r>
              <a:rPr lang="nb-NO" altLang="en-US"/>
              <a:t>Tredje nivå</a:t>
            </a:r>
          </a:p>
          <a:p>
            <a:pPr lvl="3"/>
            <a:r>
              <a:rPr lang="nb-NO" altLang="en-US"/>
              <a:t>Fjerde nivå</a:t>
            </a:r>
          </a:p>
          <a:p>
            <a:pPr lvl="4"/>
            <a:r>
              <a:rPr lang="nb-NO" altLang="en-US"/>
              <a:t>Femte nivå</a:t>
            </a:r>
          </a:p>
        </p:txBody>
      </p:sp>
    </p:spTree>
    <p:extLst>
      <p:ext uri="{BB962C8B-B14F-4D97-AF65-F5344CB8AC3E}">
        <p14:creationId xmlns:p14="http://schemas.microsoft.com/office/powerpoint/2010/main" val="193662055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rtl="0" eaLnBrk="0" fontAlgn="base" hangingPunct="0">
        <a:lnSpc>
          <a:spcPct val="90000"/>
        </a:lnSpc>
        <a:spcBef>
          <a:spcPct val="0"/>
        </a:spcBef>
        <a:spcAft>
          <a:spcPct val="0"/>
        </a:spcAft>
        <a:defRPr sz="3800" kern="1200">
          <a:solidFill>
            <a:schemeClr val="tx2"/>
          </a:solidFill>
          <a:latin typeface="+mj-lt"/>
          <a:ea typeface="+mj-ea"/>
          <a:cs typeface="+mj-cs"/>
        </a:defRPr>
      </a:lvl1pPr>
      <a:lvl2pPr algn="l" rtl="0" eaLnBrk="0" fontAlgn="base" hangingPunct="0">
        <a:lnSpc>
          <a:spcPct val="90000"/>
        </a:lnSpc>
        <a:spcBef>
          <a:spcPct val="0"/>
        </a:spcBef>
        <a:spcAft>
          <a:spcPct val="0"/>
        </a:spcAft>
        <a:defRPr sz="38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8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8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800">
          <a:solidFill>
            <a:schemeClr val="tx2"/>
          </a:solidFill>
          <a:latin typeface="Arial" panose="020B0604020202020204" pitchFamily="34" charset="0"/>
        </a:defRPr>
      </a:lvl5pPr>
      <a:lvl6pPr marL="457200" algn="l" rtl="0" fontAlgn="base">
        <a:lnSpc>
          <a:spcPct val="90000"/>
        </a:lnSpc>
        <a:spcBef>
          <a:spcPct val="0"/>
        </a:spcBef>
        <a:spcAft>
          <a:spcPct val="0"/>
        </a:spcAft>
        <a:defRPr sz="3800">
          <a:solidFill>
            <a:schemeClr val="tx2"/>
          </a:solidFill>
          <a:latin typeface="Arial" panose="020B0604020202020204" pitchFamily="34" charset="0"/>
        </a:defRPr>
      </a:lvl6pPr>
      <a:lvl7pPr marL="914400" algn="l" rtl="0" fontAlgn="base">
        <a:lnSpc>
          <a:spcPct val="90000"/>
        </a:lnSpc>
        <a:spcBef>
          <a:spcPct val="0"/>
        </a:spcBef>
        <a:spcAft>
          <a:spcPct val="0"/>
        </a:spcAft>
        <a:defRPr sz="3800">
          <a:solidFill>
            <a:schemeClr val="tx2"/>
          </a:solidFill>
          <a:latin typeface="Arial" panose="020B0604020202020204" pitchFamily="34" charset="0"/>
        </a:defRPr>
      </a:lvl7pPr>
      <a:lvl8pPr marL="1371600" algn="l" rtl="0" fontAlgn="base">
        <a:lnSpc>
          <a:spcPct val="90000"/>
        </a:lnSpc>
        <a:spcBef>
          <a:spcPct val="0"/>
        </a:spcBef>
        <a:spcAft>
          <a:spcPct val="0"/>
        </a:spcAft>
        <a:defRPr sz="3800">
          <a:solidFill>
            <a:schemeClr val="tx2"/>
          </a:solidFill>
          <a:latin typeface="Arial" panose="020B0604020202020204" pitchFamily="34" charset="0"/>
        </a:defRPr>
      </a:lvl8pPr>
      <a:lvl9pPr marL="1828800" algn="l" rtl="0" fontAlgn="base">
        <a:lnSpc>
          <a:spcPct val="90000"/>
        </a:lnSpc>
        <a:spcBef>
          <a:spcPct val="0"/>
        </a:spcBef>
        <a:spcAft>
          <a:spcPct val="0"/>
        </a:spcAft>
        <a:defRPr sz="3800">
          <a:solidFill>
            <a:schemeClr val="tx2"/>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7EF101-B941-4349-923D-2C0638B45FC1}"/>
              </a:ext>
            </a:extLst>
          </p:cNvPr>
          <p:cNvSpPr>
            <a:spLocks noGrp="1"/>
          </p:cNvSpPr>
          <p:nvPr>
            <p:ph type="title"/>
          </p:nvPr>
        </p:nvSpPr>
        <p:spPr>
          <a:xfrm>
            <a:off x="1363740" y="246657"/>
            <a:ext cx="10112643" cy="1325563"/>
          </a:xfrm>
        </p:spPr>
        <p:txBody>
          <a:bodyPr>
            <a:normAutofit/>
          </a:bodyPr>
          <a:lstStyle/>
          <a:p>
            <a:r>
              <a:rPr lang="nb-NO" dirty="0" err="1"/>
              <a:t>Eldres</a:t>
            </a:r>
            <a:r>
              <a:rPr lang="nb-NO" dirty="0"/>
              <a:t> boligbehov</a:t>
            </a:r>
          </a:p>
        </p:txBody>
      </p:sp>
      <p:sp>
        <p:nvSpPr>
          <p:cNvPr id="3" name="Undertittel 2">
            <a:extLst>
              <a:ext uri="{FF2B5EF4-FFF2-40B4-BE49-F238E27FC236}">
                <a16:creationId xmlns:a16="http://schemas.microsoft.com/office/drawing/2014/main" id="{A35A1859-24D0-485A-A0B1-D25184F28572}"/>
              </a:ext>
            </a:extLst>
          </p:cNvPr>
          <p:cNvSpPr>
            <a:spLocks noGrp="1"/>
          </p:cNvSpPr>
          <p:nvPr>
            <p:ph type="subTitle" idx="1"/>
          </p:nvPr>
        </p:nvSpPr>
        <p:spPr>
          <a:xfrm>
            <a:off x="1469247" y="1761734"/>
            <a:ext cx="4732260" cy="3498574"/>
          </a:xfrm>
        </p:spPr>
        <p:txBody>
          <a:bodyPr>
            <a:normAutofit/>
          </a:bodyPr>
          <a:lstStyle/>
          <a:p>
            <a:endParaRPr lang="nb-NO" sz="2800" dirty="0"/>
          </a:p>
          <a:p>
            <a:r>
              <a:rPr lang="nb-NO" sz="2800" dirty="0"/>
              <a:t>En rapport fra </a:t>
            </a:r>
            <a:r>
              <a:rPr lang="nb-NO" sz="2800" dirty="0" err="1"/>
              <a:t>Ipsos</a:t>
            </a:r>
            <a:r>
              <a:rPr lang="nb-NO" sz="2800" dirty="0"/>
              <a:t> for Huseierne og Pensjonistforbundet</a:t>
            </a:r>
          </a:p>
          <a:p>
            <a:endParaRPr lang="nb-NO" sz="2800" dirty="0"/>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Times New Roman" panose="02020603050405020304" pitchFamily="18" charset="0"/>
              </a:rPr>
              <a:t>KOMMUNENE FOR ALLE – Søkelys på aldersvennlig samfunn og universell utforming i kommunal planlegging, april 2024</a:t>
            </a:r>
          </a:p>
          <a:p>
            <a:endParaRPr lang="nb-NO" sz="2800" dirty="0"/>
          </a:p>
          <a:p>
            <a:endParaRPr lang="nb-NO" sz="2800" dirty="0"/>
          </a:p>
        </p:txBody>
      </p:sp>
      <p:pic>
        <p:nvPicPr>
          <p:cNvPr id="5" name="Bilde 4">
            <a:extLst>
              <a:ext uri="{FF2B5EF4-FFF2-40B4-BE49-F238E27FC236}">
                <a16:creationId xmlns:a16="http://schemas.microsoft.com/office/drawing/2014/main" id="{D45DAAB2-044B-6D3B-7CA2-F2DD9E963D1B}"/>
              </a:ext>
            </a:extLst>
          </p:cNvPr>
          <p:cNvPicPr>
            <a:picLocks noChangeAspect="1"/>
          </p:cNvPicPr>
          <p:nvPr/>
        </p:nvPicPr>
        <p:blipFill>
          <a:blip r:embed="rId3"/>
          <a:stretch>
            <a:fillRect/>
          </a:stretch>
        </p:blipFill>
        <p:spPr>
          <a:xfrm>
            <a:off x="7021255" y="572396"/>
            <a:ext cx="4557137" cy="4877427"/>
          </a:xfrm>
          <a:prstGeom prst="rect">
            <a:avLst/>
          </a:prstGeom>
        </p:spPr>
      </p:pic>
    </p:spTree>
    <p:extLst>
      <p:ext uri="{BB962C8B-B14F-4D97-AF65-F5344CB8AC3E}">
        <p14:creationId xmlns:p14="http://schemas.microsoft.com/office/powerpoint/2010/main" val="392208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4E1D31-6CEF-125D-1B93-12E1A6BF8A8F}"/>
              </a:ext>
            </a:extLst>
          </p:cNvPr>
          <p:cNvSpPr>
            <a:spLocks noGrp="1"/>
          </p:cNvSpPr>
          <p:nvPr>
            <p:ph type="title"/>
          </p:nvPr>
        </p:nvSpPr>
        <p:spPr>
          <a:xfrm>
            <a:off x="872662" y="0"/>
            <a:ext cx="10443600" cy="713398"/>
          </a:xfrm>
        </p:spPr>
        <p:txBody>
          <a:bodyPr/>
          <a:lstStyle/>
          <a:p>
            <a:r>
              <a:rPr lang="nb-NO" dirty="0"/>
              <a:t>Om undersøkelsen</a:t>
            </a:r>
          </a:p>
        </p:txBody>
      </p:sp>
      <p:sp>
        <p:nvSpPr>
          <p:cNvPr id="3" name="Plassholder for innhold 2">
            <a:extLst>
              <a:ext uri="{FF2B5EF4-FFF2-40B4-BE49-F238E27FC236}">
                <a16:creationId xmlns:a16="http://schemas.microsoft.com/office/drawing/2014/main" id="{A67308B5-29FB-3CFE-00D5-9EFDB7B2C64B}"/>
              </a:ext>
            </a:extLst>
          </p:cNvPr>
          <p:cNvSpPr>
            <a:spLocks noGrp="1"/>
          </p:cNvSpPr>
          <p:nvPr>
            <p:ph idx="1"/>
          </p:nvPr>
        </p:nvSpPr>
        <p:spPr>
          <a:xfrm>
            <a:off x="874714" y="1083530"/>
            <a:ext cx="10442574" cy="4690939"/>
          </a:xfrm>
        </p:spPr>
        <p:txBody>
          <a:bodyPr>
            <a:normAutofit/>
          </a:bodyPr>
          <a:lstStyle/>
          <a:p>
            <a:r>
              <a:rPr lang="nb-NO" sz="2800" dirty="0"/>
              <a:t>Gjennomført våren 2023</a:t>
            </a:r>
          </a:p>
          <a:p>
            <a:endParaRPr lang="nb-NO" sz="1200" dirty="0"/>
          </a:p>
          <a:p>
            <a:r>
              <a:rPr lang="nb-NO" sz="2800" dirty="0"/>
              <a:t>Medlemmer i Huseierne og Pensjonistforbundet 55+</a:t>
            </a:r>
          </a:p>
          <a:p>
            <a:endParaRPr lang="nb-NO" sz="1200" dirty="0"/>
          </a:p>
          <a:p>
            <a:r>
              <a:rPr lang="nb-NO" sz="2800" dirty="0"/>
              <a:t>Bruttoutvalg på 16 353 personer, 3045 svar (19 prosent) </a:t>
            </a:r>
          </a:p>
          <a:p>
            <a:endParaRPr lang="nb-NO" sz="1200" dirty="0"/>
          </a:p>
          <a:p>
            <a:r>
              <a:rPr lang="nb-NO" sz="2800" dirty="0"/>
              <a:t>Huseierne: yngre, høyere inntekt, lenger utdannelse, overvekt av menn</a:t>
            </a:r>
          </a:p>
          <a:p>
            <a:endParaRPr lang="nb-NO" sz="1200" dirty="0"/>
          </a:p>
          <a:p>
            <a:r>
              <a:rPr lang="nb-NO" sz="2800" dirty="0"/>
              <a:t>PF: eldre, lavere inntekt, kortere utdannelse, om lag like mange av begge kjønn</a:t>
            </a:r>
          </a:p>
        </p:txBody>
      </p:sp>
    </p:spTree>
    <p:extLst>
      <p:ext uri="{BB962C8B-B14F-4D97-AF65-F5344CB8AC3E}">
        <p14:creationId xmlns:p14="http://schemas.microsoft.com/office/powerpoint/2010/main" val="389848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9B45EB-F590-95EA-489C-31EC6F06F78F}"/>
              </a:ext>
            </a:extLst>
          </p:cNvPr>
          <p:cNvSpPr>
            <a:spLocks noGrp="1"/>
          </p:cNvSpPr>
          <p:nvPr>
            <p:ph type="title"/>
          </p:nvPr>
        </p:nvSpPr>
        <p:spPr>
          <a:xfrm>
            <a:off x="874714" y="365125"/>
            <a:ext cx="10443600" cy="596167"/>
          </a:xfrm>
        </p:spPr>
        <p:txBody>
          <a:bodyPr/>
          <a:lstStyle/>
          <a:p>
            <a:r>
              <a:rPr lang="nb-NO" dirty="0"/>
              <a:t>Fem hoveddeler – 40 spørsmål</a:t>
            </a:r>
          </a:p>
        </p:txBody>
      </p:sp>
      <p:sp>
        <p:nvSpPr>
          <p:cNvPr id="3" name="Plassholder for innhold 2">
            <a:extLst>
              <a:ext uri="{FF2B5EF4-FFF2-40B4-BE49-F238E27FC236}">
                <a16:creationId xmlns:a16="http://schemas.microsoft.com/office/drawing/2014/main" id="{FC2C85EA-7F54-A7C3-E76F-868CC6AF3068}"/>
              </a:ext>
            </a:extLst>
          </p:cNvPr>
          <p:cNvSpPr>
            <a:spLocks noGrp="1"/>
          </p:cNvSpPr>
          <p:nvPr>
            <p:ph idx="1"/>
          </p:nvPr>
        </p:nvSpPr>
        <p:spPr>
          <a:xfrm>
            <a:off x="874713" y="1137138"/>
            <a:ext cx="10442575" cy="4759570"/>
          </a:xfrm>
        </p:spPr>
        <p:txBody>
          <a:bodyPr>
            <a:normAutofit/>
          </a:bodyPr>
          <a:lstStyle/>
          <a:p>
            <a:pPr>
              <a:lnSpc>
                <a:spcPct val="150000"/>
              </a:lnSpc>
            </a:pPr>
            <a:r>
              <a:rPr lang="nb-NO" sz="3200" dirty="0"/>
              <a:t>Dagens bosituasjon</a:t>
            </a:r>
          </a:p>
          <a:p>
            <a:pPr>
              <a:lnSpc>
                <a:spcPct val="150000"/>
              </a:lnSpc>
            </a:pPr>
            <a:r>
              <a:rPr lang="nb-NO" sz="3200" dirty="0"/>
              <a:t>Flytting</a:t>
            </a:r>
          </a:p>
          <a:p>
            <a:pPr>
              <a:lnSpc>
                <a:spcPct val="150000"/>
              </a:lnSpc>
            </a:pPr>
            <a:r>
              <a:rPr lang="nb-NO" sz="3200" dirty="0"/>
              <a:t>Tilpasninger i egen bolig</a:t>
            </a:r>
          </a:p>
          <a:p>
            <a:pPr>
              <a:lnSpc>
                <a:spcPct val="150000"/>
              </a:lnSpc>
            </a:pPr>
            <a:r>
              <a:rPr lang="nb-NO" sz="3200" dirty="0" err="1"/>
              <a:t>Boønsker</a:t>
            </a:r>
            <a:r>
              <a:rPr lang="nb-NO" sz="3200" dirty="0"/>
              <a:t> for fremtiden</a:t>
            </a:r>
          </a:p>
          <a:p>
            <a:pPr>
              <a:lnSpc>
                <a:spcPct val="150000"/>
              </a:lnSpc>
            </a:pPr>
            <a:r>
              <a:rPr lang="nb-NO" sz="3200" dirty="0"/>
              <a:t>Mottak av hjelp hjemme </a:t>
            </a:r>
          </a:p>
        </p:txBody>
      </p:sp>
    </p:spTree>
    <p:extLst>
      <p:ext uri="{BB962C8B-B14F-4D97-AF65-F5344CB8AC3E}">
        <p14:creationId xmlns:p14="http://schemas.microsoft.com/office/powerpoint/2010/main" val="191100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10E33E-016E-94BA-037E-4F89F38E7F22}"/>
              </a:ext>
            </a:extLst>
          </p:cNvPr>
          <p:cNvSpPr>
            <a:spLocks noGrp="1"/>
          </p:cNvSpPr>
          <p:nvPr>
            <p:ph type="title"/>
          </p:nvPr>
        </p:nvSpPr>
        <p:spPr>
          <a:xfrm>
            <a:off x="873688" y="142387"/>
            <a:ext cx="10443600" cy="748567"/>
          </a:xfrm>
        </p:spPr>
        <p:txBody>
          <a:bodyPr/>
          <a:lstStyle/>
          <a:p>
            <a:r>
              <a:rPr lang="nb-NO" dirty="0"/>
              <a:t>Hovedfunn - 1</a:t>
            </a:r>
          </a:p>
        </p:txBody>
      </p:sp>
      <p:sp>
        <p:nvSpPr>
          <p:cNvPr id="3" name="Plassholder for innhold 2">
            <a:extLst>
              <a:ext uri="{FF2B5EF4-FFF2-40B4-BE49-F238E27FC236}">
                <a16:creationId xmlns:a16="http://schemas.microsoft.com/office/drawing/2014/main" id="{0CBE8C89-BE16-947F-2D54-93E73360BC68}"/>
              </a:ext>
            </a:extLst>
          </p:cNvPr>
          <p:cNvSpPr>
            <a:spLocks noGrp="1"/>
          </p:cNvSpPr>
          <p:nvPr>
            <p:ph idx="1"/>
          </p:nvPr>
        </p:nvSpPr>
        <p:spPr>
          <a:xfrm>
            <a:off x="874713" y="1043354"/>
            <a:ext cx="10442575" cy="4783015"/>
          </a:xfrm>
        </p:spPr>
        <p:txBody>
          <a:bodyPr>
            <a:normAutofit lnSpcReduction="10000"/>
          </a:bodyPr>
          <a:lstStyle/>
          <a:p>
            <a:pPr lvl="0">
              <a:lnSpc>
                <a:spcPct val="107000"/>
              </a:lnSpc>
            </a:pPr>
            <a:r>
              <a:rPr lang="nb-NO" sz="2800" dirty="0">
                <a:effectLst/>
                <a:latin typeface="Calibri" panose="020F0502020204030204" pitchFamily="34" charset="0"/>
                <a:ea typeface="Calibri" panose="020F0502020204030204" pitchFamily="34" charset="0"/>
                <a:cs typeface="Times New Roman" panose="02020603050405020304" pitchFamily="18" charset="0"/>
              </a:rPr>
              <a:t>Mer enn 9 av 10 er enten meget fornøyd eller fornøyd med boligen sin. </a:t>
            </a:r>
          </a:p>
          <a:p>
            <a:pPr lvl="0">
              <a:lnSpc>
                <a:spcPct val="107000"/>
              </a:lnSpc>
            </a:pPr>
            <a:r>
              <a:rPr lang="nb-NO" sz="2800" dirty="0">
                <a:effectLst/>
                <a:latin typeface="Calibri" panose="020F0502020204030204" pitchFamily="34" charset="0"/>
                <a:ea typeface="Calibri" panose="020F0502020204030204" pitchFamily="34" charset="0"/>
                <a:cs typeface="Times New Roman" panose="02020603050405020304" pitchFamily="18" charset="0"/>
              </a:rPr>
              <a:t>7 av 10 har ikke valgt nåværende bolig med tanke på endring i funksjonsnivå eller bevegelighet.</a:t>
            </a:r>
          </a:p>
          <a:p>
            <a:pPr lvl="0">
              <a:lnSpc>
                <a:spcPct val="107000"/>
              </a:lnSpc>
            </a:pPr>
            <a:r>
              <a:rPr lang="nb-NO" sz="2800" dirty="0">
                <a:effectLst/>
                <a:latin typeface="Calibri" panose="020F0502020204030204" pitchFamily="34" charset="0"/>
                <a:ea typeface="Calibri" panose="020F0502020204030204" pitchFamily="34" charset="0"/>
                <a:cs typeface="Times New Roman" panose="02020603050405020304" pitchFamily="18" charset="0"/>
              </a:rPr>
              <a:t>4 av 10 eldre mener deres nåværende bolig i liten grad eller ikke i det hele tatt er tilpasset med tanke på endring i funksjonsnivå eller bevegelighet.</a:t>
            </a:r>
          </a:p>
          <a:p>
            <a:pPr lvl="0">
              <a:lnSpc>
                <a:spcPct val="107000"/>
              </a:lnSpc>
            </a:pPr>
            <a:r>
              <a:rPr lang="nb-NO" sz="2800" dirty="0">
                <a:effectLst/>
                <a:latin typeface="Calibri" panose="020F0502020204030204" pitchFamily="34" charset="0"/>
                <a:ea typeface="Calibri" panose="020F0502020204030204" pitchFamily="34" charset="0"/>
                <a:cs typeface="Times New Roman" panose="02020603050405020304" pitchFamily="18" charset="0"/>
              </a:rPr>
              <a:t>Nesten en av fire av de eldre tror ikke de ville hatt råd til å kjøpe boligen de ønsker seg med tanke på beliggenhet, størrelse og bokvalitet (inkl. tilgjengelighet). </a:t>
            </a:r>
          </a:p>
          <a:p>
            <a:endParaRPr lang="nb-NO" dirty="0"/>
          </a:p>
        </p:txBody>
      </p:sp>
    </p:spTree>
    <p:extLst>
      <p:ext uri="{BB962C8B-B14F-4D97-AF65-F5344CB8AC3E}">
        <p14:creationId xmlns:p14="http://schemas.microsoft.com/office/powerpoint/2010/main" val="1636240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B2C32F-FA5E-2077-2859-8BF3E779CD72}"/>
              </a:ext>
            </a:extLst>
          </p:cNvPr>
          <p:cNvSpPr>
            <a:spLocks noGrp="1"/>
          </p:cNvSpPr>
          <p:nvPr>
            <p:ph type="title"/>
          </p:nvPr>
        </p:nvSpPr>
        <p:spPr>
          <a:xfrm>
            <a:off x="873688" y="49456"/>
            <a:ext cx="10443600" cy="631337"/>
          </a:xfrm>
        </p:spPr>
        <p:txBody>
          <a:bodyPr/>
          <a:lstStyle/>
          <a:p>
            <a:r>
              <a:rPr lang="nb-NO" dirty="0"/>
              <a:t>Hovedfunn - 2          					</a:t>
            </a:r>
            <a:endParaRPr lang="nb-NO" sz="1800" i="1" dirty="0"/>
          </a:p>
        </p:txBody>
      </p:sp>
      <p:sp>
        <p:nvSpPr>
          <p:cNvPr id="3" name="Plassholder for innhold 2">
            <a:extLst>
              <a:ext uri="{FF2B5EF4-FFF2-40B4-BE49-F238E27FC236}">
                <a16:creationId xmlns:a16="http://schemas.microsoft.com/office/drawing/2014/main" id="{0FAEE7C7-B053-8FDF-6B1A-15B5BB9C1BE6}"/>
              </a:ext>
            </a:extLst>
          </p:cNvPr>
          <p:cNvSpPr>
            <a:spLocks noGrp="1"/>
          </p:cNvSpPr>
          <p:nvPr>
            <p:ph idx="1"/>
          </p:nvPr>
        </p:nvSpPr>
        <p:spPr>
          <a:xfrm>
            <a:off x="874714" y="1043354"/>
            <a:ext cx="10442574" cy="4994030"/>
          </a:xfrm>
        </p:spPr>
        <p:txBody>
          <a:bodyPr>
            <a:normAutofit fontScale="92500" lnSpcReduction="20000"/>
          </a:bodyPr>
          <a:lstStyle/>
          <a:p>
            <a:pPr>
              <a:lnSpc>
                <a:spcPct val="107000"/>
              </a:lnSpc>
            </a:pPr>
            <a:r>
              <a:rPr lang="nb-NO" sz="3200" dirty="0">
                <a:effectLst/>
                <a:latin typeface="Calibri" panose="020F0502020204030204" pitchFamily="34" charset="0"/>
                <a:ea typeface="Calibri" panose="020F0502020204030204" pitchFamily="34" charset="0"/>
                <a:cs typeface="Times New Roman" panose="02020603050405020304" pitchFamily="18" charset="0"/>
              </a:rPr>
              <a:t>Av de eldre som regner med å flytte, er den viktigste grunnen at de vil ha en lettstelt bolig med alt på ett plan.</a:t>
            </a:r>
          </a:p>
          <a:p>
            <a:pPr>
              <a:lnSpc>
                <a:spcPct val="107000"/>
              </a:lnSpc>
            </a:pPr>
            <a:endParaRPr lang="nb-NO"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3200" dirty="0">
                <a:effectLst/>
                <a:latin typeface="Calibri" panose="020F0502020204030204" pitchFamily="34" charset="0"/>
                <a:ea typeface="Calibri" panose="020F0502020204030204" pitchFamily="34" charset="0"/>
                <a:cs typeface="Times New Roman" panose="02020603050405020304" pitchFamily="18" charset="0"/>
              </a:rPr>
              <a:t>8 av 10 eldre mener det er viktig å eie egen bolig i alderdommen. Like mange mener det er viktig å bo nær familie og ha plass til overnattingsgjester. </a:t>
            </a:r>
          </a:p>
          <a:p>
            <a:pPr>
              <a:lnSpc>
                <a:spcPct val="107000"/>
              </a:lnSpc>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nb-NO"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3200" dirty="0">
                <a:effectLst/>
                <a:latin typeface="Calibri" panose="020F0502020204030204" pitchFamily="34" charset="0"/>
                <a:ea typeface="Calibri" panose="020F0502020204030204" pitchFamily="34" charset="0"/>
                <a:cs typeface="Times New Roman" panose="02020603050405020304" pitchFamily="18" charset="0"/>
              </a:rPr>
              <a:t>6 av 10 mener det er både den enkeltes og det offentliges ansvar å sikre at eldre får en tilpasset bolig dersom de trenger dette på grunn av endringer i helsetilstand.</a:t>
            </a:r>
          </a:p>
          <a:p>
            <a:pPr marL="457200" indent="-457200">
              <a:lnSpc>
                <a:spcPct val="150000"/>
              </a:lnSpc>
              <a:buFont typeface="+mj-lt"/>
              <a:buAutoNum type="arabicPeriod"/>
            </a:pPr>
            <a:endParaRPr lang="nb-NO" sz="3200" dirty="0">
              <a:solidFill>
                <a:schemeClr val="bg1">
                  <a:lumMod val="65000"/>
                </a:schemeClr>
              </a:solidFill>
            </a:endParaRPr>
          </a:p>
        </p:txBody>
      </p:sp>
    </p:spTree>
    <p:extLst>
      <p:ext uri="{BB962C8B-B14F-4D97-AF65-F5344CB8AC3E}">
        <p14:creationId xmlns:p14="http://schemas.microsoft.com/office/powerpoint/2010/main" val="122912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7AA89B-53FF-9705-E897-0B42F1D20DFB}"/>
              </a:ext>
            </a:extLst>
          </p:cNvPr>
          <p:cNvSpPr>
            <a:spLocks noGrp="1"/>
          </p:cNvSpPr>
          <p:nvPr>
            <p:ph type="title"/>
          </p:nvPr>
        </p:nvSpPr>
        <p:spPr>
          <a:xfrm>
            <a:off x="650949" y="0"/>
            <a:ext cx="10443600" cy="666506"/>
          </a:xfrm>
        </p:spPr>
        <p:txBody>
          <a:bodyPr/>
          <a:lstStyle/>
          <a:p>
            <a:r>
              <a:rPr lang="nb-NO" dirty="0"/>
              <a:t>Hovedfunn - 3</a:t>
            </a:r>
          </a:p>
        </p:txBody>
      </p:sp>
      <p:sp>
        <p:nvSpPr>
          <p:cNvPr id="3" name="Plassholder for innhold 2">
            <a:extLst>
              <a:ext uri="{FF2B5EF4-FFF2-40B4-BE49-F238E27FC236}">
                <a16:creationId xmlns:a16="http://schemas.microsoft.com/office/drawing/2014/main" id="{17F06A4A-547C-BF6D-0F70-E7C232746698}"/>
              </a:ext>
            </a:extLst>
          </p:cNvPr>
          <p:cNvSpPr>
            <a:spLocks noGrp="1"/>
          </p:cNvSpPr>
          <p:nvPr>
            <p:ph idx="1"/>
          </p:nvPr>
        </p:nvSpPr>
        <p:spPr>
          <a:xfrm>
            <a:off x="874713" y="873369"/>
            <a:ext cx="10442574" cy="5462954"/>
          </a:xfrm>
        </p:spPr>
        <p:txBody>
          <a:bodyPr>
            <a:normAutofit fontScale="70000" lnSpcReduction="20000"/>
          </a:bodyPr>
          <a:lstStyle/>
          <a:p>
            <a:r>
              <a:rPr lang="nb-NO" sz="4500" dirty="0">
                <a:latin typeface="Calibri" panose="020F0502020204030204" pitchFamily="34" charset="0"/>
                <a:ea typeface="Calibri" panose="020F0502020204030204" pitchFamily="34" charset="0"/>
                <a:cs typeface="Calibri" panose="020F0502020204030204" pitchFamily="34" charset="0"/>
              </a:rPr>
              <a:t>Lav tillit til at kommunene kan tilby gode tjenester hjemme:</a:t>
            </a:r>
          </a:p>
          <a:p>
            <a:endParaRPr lang="nb-NO" sz="1900" dirty="0">
              <a:latin typeface="Calibri" panose="020F0502020204030204" pitchFamily="34" charset="0"/>
              <a:ea typeface="Calibri" panose="020F0502020204030204" pitchFamily="34" charset="0"/>
              <a:cs typeface="Calibri" panose="020F0502020204030204" pitchFamily="34" charset="0"/>
            </a:endParaRPr>
          </a:p>
          <a:p>
            <a:pPr lvl="1"/>
            <a:r>
              <a:rPr lang="nb-NO" sz="4000" b="0" i="0" dirty="0">
                <a:solidFill>
                  <a:srgbClr val="313131"/>
                </a:solidFill>
                <a:effectLst/>
                <a:latin typeface="Calibri" panose="020F0502020204030204" pitchFamily="34" charset="0"/>
                <a:ea typeface="Calibri" panose="020F0502020204030204" pitchFamily="34" charset="0"/>
                <a:cs typeface="Calibri" panose="020F0502020204030204" pitchFamily="34" charset="0"/>
              </a:rPr>
              <a:t>Kun 9 prosent av eldre i store kommuner, 13 prosent i mellomstore kommuner og 25 prosent i de minste kommunene, svarer at de i stor grad tror kommunen tilbyr gode tjenester til eldre som bor hjemme. </a:t>
            </a:r>
          </a:p>
          <a:p>
            <a:pPr marL="457200" lvl="1" indent="0">
              <a:buNone/>
            </a:pPr>
            <a:endParaRPr lang="nb-NO" sz="1700" b="0" i="0" dirty="0">
              <a:solidFill>
                <a:srgbClr val="313131"/>
              </a:solidFill>
              <a:effectLst/>
              <a:latin typeface="Calibri" panose="020F0502020204030204" pitchFamily="34" charset="0"/>
              <a:ea typeface="Calibri" panose="020F0502020204030204" pitchFamily="34" charset="0"/>
              <a:cs typeface="Calibri" panose="020F0502020204030204" pitchFamily="34" charset="0"/>
            </a:endParaRPr>
          </a:p>
          <a:p>
            <a:r>
              <a:rPr lang="nb-NO" sz="4500" dirty="0">
                <a:latin typeface="Calibri" panose="020F0502020204030204" pitchFamily="34" charset="0"/>
                <a:ea typeface="Calibri" panose="020F0502020204030204" pitchFamily="34" charset="0"/>
                <a:cs typeface="Calibri" panose="020F0502020204030204" pitchFamily="34" charset="0"/>
              </a:rPr>
              <a:t>Lav tillit til at kommunene er forberedt på flere eldre:</a:t>
            </a:r>
          </a:p>
          <a:p>
            <a:endParaRPr lang="nb-NO" sz="2300" dirty="0">
              <a:latin typeface="Calibri" panose="020F0502020204030204" pitchFamily="34" charset="0"/>
              <a:ea typeface="Calibri" panose="020F0502020204030204" pitchFamily="34" charset="0"/>
              <a:cs typeface="Calibri" panose="020F0502020204030204" pitchFamily="34" charset="0"/>
            </a:endParaRPr>
          </a:p>
          <a:p>
            <a:pPr lvl="1"/>
            <a:r>
              <a:rPr lang="nb-NO"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Kun 4 prosent av eldre i store kommuner, 6 prosent i mellomstore kommuner og 9 prosent i de minste kommunene, tror i stor grad at kommunen de bor i er forberedt på økningen.</a:t>
            </a:r>
            <a:br>
              <a:rPr lang="nb-NO"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nb-NO"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r>
              <a:rPr lang="nb-NO" sz="4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av 10 ti eldre tror deres kommune i liten grad eller ikke i det hele tatt er forberedt på at det blir flere eldre.</a:t>
            </a:r>
          </a:p>
          <a:p>
            <a:endParaRPr lang="nb-NO" dirty="0"/>
          </a:p>
        </p:txBody>
      </p:sp>
    </p:spTree>
    <p:extLst>
      <p:ext uri="{BB962C8B-B14F-4D97-AF65-F5344CB8AC3E}">
        <p14:creationId xmlns:p14="http://schemas.microsoft.com/office/powerpoint/2010/main" val="194762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790050-EB59-6E06-37AD-1ACFE5CE6E2A}"/>
              </a:ext>
            </a:extLst>
          </p:cNvPr>
          <p:cNvSpPr>
            <a:spLocks noGrp="1"/>
          </p:cNvSpPr>
          <p:nvPr>
            <p:ph type="title"/>
          </p:nvPr>
        </p:nvSpPr>
        <p:spPr>
          <a:xfrm>
            <a:off x="873688" y="35169"/>
            <a:ext cx="10443600" cy="854075"/>
          </a:xfrm>
        </p:spPr>
        <p:txBody>
          <a:bodyPr/>
          <a:lstStyle/>
          <a:p>
            <a:r>
              <a:rPr lang="nb-NO" dirty="0"/>
              <a:t>Bo trygt hjemme?</a:t>
            </a:r>
          </a:p>
        </p:txBody>
      </p:sp>
      <p:sp>
        <p:nvSpPr>
          <p:cNvPr id="3" name="Plassholder for innhold 2">
            <a:extLst>
              <a:ext uri="{FF2B5EF4-FFF2-40B4-BE49-F238E27FC236}">
                <a16:creationId xmlns:a16="http://schemas.microsoft.com/office/drawing/2014/main" id="{CE75AB45-1CD4-A9CB-9270-547321CF0EF5}"/>
              </a:ext>
            </a:extLst>
          </p:cNvPr>
          <p:cNvSpPr>
            <a:spLocks noGrp="1"/>
          </p:cNvSpPr>
          <p:nvPr>
            <p:ph idx="1"/>
          </p:nvPr>
        </p:nvSpPr>
        <p:spPr>
          <a:xfrm>
            <a:off x="874714" y="889244"/>
            <a:ext cx="10442574" cy="4831617"/>
          </a:xfrm>
        </p:spPr>
        <p:txBody>
          <a:bodyPr>
            <a:normAutofit lnSpcReduction="10000"/>
          </a:bodyPr>
          <a:lstStyle/>
          <a:p>
            <a:pPr marL="0" indent="0">
              <a:buNone/>
            </a:pPr>
            <a:endParaRPr lang="nb-NO" sz="3200" dirty="0">
              <a:latin typeface="Calibri" panose="020F0502020204030204" pitchFamily="34" charset="0"/>
              <a:ea typeface="Calibri" panose="020F0502020204030204" pitchFamily="34" charset="0"/>
              <a:cs typeface="Calibri" panose="020F0502020204030204" pitchFamily="34" charset="0"/>
            </a:endParaRPr>
          </a:p>
          <a:p>
            <a:r>
              <a:rPr lang="nb-NO" sz="3200" dirty="0">
                <a:latin typeface="Calibri" panose="020F0502020204030204" pitchFamily="34" charset="0"/>
                <a:ea typeface="Calibri" panose="020F0502020204030204" pitchFamily="34" charset="0"/>
                <a:cs typeface="Times New Roman" panose="02020603050405020304" pitchFamily="18" charset="0"/>
              </a:rPr>
              <a:t>De fleste har ikke planer om å flytte (pga. både trivsel og økonomi/tilgang på egnede boliger), </a:t>
            </a:r>
            <a:r>
              <a:rPr lang="nb-NO" sz="3200" dirty="0">
                <a:effectLst/>
                <a:latin typeface="Calibri" panose="020F0502020204030204" pitchFamily="34" charset="0"/>
                <a:ea typeface="Calibri" panose="020F0502020204030204" pitchFamily="34" charset="0"/>
                <a:cs typeface="Times New Roman" panose="02020603050405020304" pitchFamily="18" charset="0"/>
              </a:rPr>
              <a:t>men nåværende bolig er ikke tilpasset nedsatt funksjonsnivå, og de vet ikke hvordan eller hve</a:t>
            </a:r>
            <a:r>
              <a:rPr lang="nb-NO" sz="3200" dirty="0">
                <a:latin typeface="Calibri" panose="020F0502020204030204" pitchFamily="34" charset="0"/>
                <a:ea typeface="Calibri" panose="020F0502020204030204" pitchFamily="34" charset="0"/>
                <a:cs typeface="Times New Roman" panose="02020603050405020304" pitchFamily="18" charset="0"/>
              </a:rPr>
              <a:t>m som kan hjelpe dem med tilpasninger, </a:t>
            </a:r>
            <a:r>
              <a:rPr lang="nb-NO" sz="3200" dirty="0">
                <a:effectLst/>
                <a:latin typeface="Calibri" panose="020F0502020204030204" pitchFamily="34" charset="0"/>
                <a:ea typeface="Calibri" panose="020F0502020204030204" pitchFamily="34" charset="0"/>
                <a:cs typeface="Times New Roman" panose="02020603050405020304" pitchFamily="18" charset="0"/>
              </a:rPr>
              <a:t>og de vil helst eie egen bolig og bo hjemme så lenge som mulig.</a:t>
            </a:r>
          </a:p>
          <a:p>
            <a:endParaRPr lang="nb-NO" sz="1300" dirty="0">
              <a:effectLst/>
              <a:latin typeface="Calibri" panose="020F0502020204030204" pitchFamily="34" charset="0"/>
              <a:ea typeface="Calibri" panose="020F0502020204030204" pitchFamily="34" charset="0"/>
              <a:cs typeface="Times New Roman" panose="02020603050405020304" pitchFamily="18" charset="0"/>
            </a:endParaRPr>
          </a:p>
          <a:p>
            <a:r>
              <a:rPr lang="nb-NO" sz="3200" dirty="0">
                <a:latin typeface="Calibri" panose="020F0502020204030204" pitchFamily="34" charset="0"/>
                <a:ea typeface="Calibri" panose="020F0502020204030204" pitchFamily="34" charset="0"/>
                <a:cs typeface="Times New Roman" panose="02020603050405020304" pitchFamily="18" charset="0"/>
              </a:rPr>
              <a:t>Samtidig mener de at kommunen ikke legger til rette for flere egnede boliger for eldre, samt er litt bekymret for om kommunen kan levere gode tjenester til hjemmeboende eldre. De er likevel enig i at «å ta ansvar for egen aldring» er et felles ansvar. </a:t>
            </a:r>
          </a:p>
          <a:p>
            <a:endParaRPr lang="nb-NO"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58388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B81D21C0-A750-5D38-3133-DF1CC2A72129}"/>
              </a:ext>
            </a:extLst>
          </p:cNvPr>
          <p:cNvSpPr txBox="1"/>
          <p:nvPr/>
        </p:nvSpPr>
        <p:spPr>
          <a:xfrm>
            <a:off x="426720" y="1420791"/>
            <a:ext cx="6059424" cy="1261884"/>
          </a:xfrm>
          <a:prstGeom prst="rect">
            <a:avLst/>
          </a:prstGeom>
          <a:noFill/>
        </p:spPr>
        <p:txBody>
          <a:bodyPr wrap="square">
            <a:spAutoFit/>
          </a:bodyPr>
          <a:lstStyle/>
          <a:p>
            <a:r>
              <a:rPr lang="nb-NO" sz="2800" dirty="0"/>
              <a:t>Rapporten kan lastes ned her:</a:t>
            </a:r>
          </a:p>
          <a:p>
            <a:endParaRPr lang="nb-NO" sz="2800" dirty="0"/>
          </a:p>
          <a:p>
            <a:r>
              <a:rPr lang="nb-NO" sz="2000" u="sng" dirty="0">
                <a:solidFill>
                  <a:srgbClr val="0070C0"/>
                </a:solidFill>
              </a:rPr>
              <a:t>https://www.pensjonistforbundet.no/boligpolitikk</a:t>
            </a:r>
          </a:p>
        </p:txBody>
      </p:sp>
      <p:pic>
        <p:nvPicPr>
          <p:cNvPr id="4" name="Bilde 3">
            <a:extLst>
              <a:ext uri="{FF2B5EF4-FFF2-40B4-BE49-F238E27FC236}">
                <a16:creationId xmlns:a16="http://schemas.microsoft.com/office/drawing/2014/main" id="{B9CA0996-CAB3-88E1-AE1E-8D7D83F55AD8}"/>
              </a:ext>
            </a:extLst>
          </p:cNvPr>
          <p:cNvPicPr>
            <a:picLocks noChangeAspect="1"/>
          </p:cNvPicPr>
          <p:nvPr/>
        </p:nvPicPr>
        <p:blipFill>
          <a:blip r:embed="rId3"/>
          <a:stretch>
            <a:fillRect/>
          </a:stretch>
        </p:blipFill>
        <p:spPr>
          <a:xfrm>
            <a:off x="6618919" y="779660"/>
            <a:ext cx="4557137" cy="4877427"/>
          </a:xfrm>
          <a:prstGeom prst="rect">
            <a:avLst/>
          </a:prstGeom>
        </p:spPr>
      </p:pic>
    </p:spTree>
    <p:extLst>
      <p:ext uri="{BB962C8B-B14F-4D97-AF65-F5344CB8AC3E}">
        <p14:creationId xmlns:p14="http://schemas.microsoft.com/office/powerpoint/2010/main" val="905249038"/>
      </p:ext>
    </p:extLst>
  </p:cSld>
  <p:clrMapOvr>
    <a:masterClrMapping/>
  </p:clrMapOvr>
</p:sld>
</file>

<file path=ppt/theme/theme1.xml><?xml version="1.0" encoding="utf-8"?>
<a:theme xmlns:a="http://schemas.openxmlformats.org/drawingml/2006/main" name="Office-tema">
  <a:themeElements>
    <a:clrScheme name="Pensjonistforbundet">
      <a:dk1>
        <a:srgbClr val="242424"/>
      </a:dk1>
      <a:lt1>
        <a:srgbClr val="FFFFFF"/>
      </a:lt1>
      <a:dk2>
        <a:srgbClr val="F05928"/>
      </a:dk2>
      <a:lt2>
        <a:srgbClr val="FFF0DC"/>
      </a:lt2>
      <a:accent1>
        <a:srgbClr val="FF9B0F"/>
      </a:accent1>
      <a:accent2>
        <a:srgbClr val="8C0000"/>
      </a:accent2>
      <a:accent3>
        <a:srgbClr val="283C46"/>
      </a:accent3>
      <a:accent4>
        <a:srgbClr val="00A0B3"/>
      </a:accent4>
      <a:accent5>
        <a:srgbClr val="E5E5E5"/>
      </a:accent5>
      <a:accent6>
        <a:srgbClr val="969696"/>
      </a:accent6>
      <a:hlink>
        <a:srgbClr val="006496"/>
      </a:hlink>
      <a:folHlink>
        <a:srgbClr val="5023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sjonistforbundet_PPT_mal_eksempel kopi" id="{252E4171-3DF3-D440-919C-A2243B3DB0F7}" vid="{1770EF9E-6364-B048-A2DD-543B40690E1B}"/>
    </a:ext>
  </a:extLst>
</a:theme>
</file>

<file path=ppt/theme/theme2.xml><?xml version="1.0" encoding="utf-8"?>
<a:theme xmlns:a="http://schemas.openxmlformats.org/drawingml/2006/main" name="1_Office-tema">
  <a:themeElements>
    <a:clrScheme name="Pensjonistforbundet">
      <a:dk1>
        <a:srgbClr val="242424"/>
      </a:dk1>
      <a:lt1>
        <a:srgbClr val="FFFFFF"/>
      </a:lt1>
      <a:dk2>
        <a:srgbClr val="F05928"/>
      </a:dk2>
      <a:lt2>
        <a:srgbClr val="FFF0DC"/>
      </a:lt2>
      <a:accent1>
        <a:srgbClr val="FF9B0F"/>
      </a:accent1>
      <a:accent2>
        <a:srgbClr val="8C0000"/>
      </a:accent2>
      <a:accent3>
        <a:srgbClr val="283C46"/>
      </a:accent3>
      <a:accent4>
        <a:srgbClr val="00A0B3"/>
      </a:accent4>
      <a:accent5>
        <a:srgbClr val="E5E5E5"/>
      </a:accent5>
      <a:accent6>
        <a:srgbClr val="969696"/>
      </a:accent6>
      <a:hlink>
        <a:srgbClr val="006496"/>
      </a:hlink>
      <a:folHlink>
        <a:srgbClr val="5023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sjonistforbundet_PPT_mal_eksempel kopi" id="{252E4171-3DF3-D440-919C-A2243B3DB0F7}" vid="{1770EF9E-6364-B048-A2DD-543B40690E1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AF90EA98958A8499855596BEE0600F4" ma:contentTypeVersion="7" ma:contentTypeDescription="Opprett et nytt dokument." ma:contentTypeScope="" ma:versionID="0d5d9fd449a047b3735625bb0db9eb64">
  <xsd:schema xmlns:xsd="http://www.w3.org/2001/XMLSchema" xmlns:xs="http://www.w3.org/2001/XMLSchema" xmlns:p="http://schemas.microsoft.com/office/2006/metadata/properties" xmlns:ns2="cda8b866-41ec-4bcf-89a5-2222ab8ea2be" targetNamespace="http://schemas.microsoft.com/office/2006/metadata/properties" ma:root="true" ma:fieldsID="2b8a374cd055e6959b8a76acd5d39820" ns2:_="">
    <xsd:import namespace="cda8b866-41ec-4bcf-89a5-2222ab8ea2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a8b866-41ec-4bcf-89a5-2222ab8ea2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65C47D-E9A7-468D-9ADF-5334B5C1B59E}">
  <ds:schemaRefs>
    <ds:schemaRef ds:uri="http://schemas.microsoft.com/sharepoint/v3/contenttype/forms"/>
  </ds:schemaRefs>
</ds:datastoreItem>
</file>

<file path=customXml/itemProps2.xml><?xml version="1.0" encoding="utf-8"?>
<ds:datastoreItem xmlns:ds="http://schemas.openxmlformats.org/officeDocument/2006/customXml" ds:itemID="{EFE7D037-30A5-4BA8-B5A3-EBC97E12D4A2}">
  <ds:schemaRefs>
    <ds:schemaRef ds:uri="http://schemas.microsoft.com/office/2006/metadata/properties"/>
    <ds:schemaRef ds:uri="http://purl.org/dc/terms/"/>
    <ds:schemaRef ds:uri="cda8b866-41ec-4bcf-89a5-2222ab8ea2b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42E3B6E-8192-418E-A071-054F22D42C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a8b866-41ec-4bcf-89a5-2222ab8ea2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4223</TotalTime>
  <Words>1787</Words>
  <Application>Microsoft Office PowerPoint</Application>
  <PresentationFormat>Widescreen</PresentationFormat>
  <Paragraphs>104</Paragraphs>
  <Slides>8</Slides>
  <Notes>8</Notes>
  <HiddenSlides>0</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8</vt:i4>
      </vt:variant>
    </vt:vector>
  </HeadingPairs>
  <TitlesOfParts>
    <vt:vector size="12" baseType="lpstr">
      <vt:lpstr>Arial</vt:lpstr>
      <vt:lpstr>Calibri</vt:lpstr>
      <vt:lpstr>Office-tema</vt:lpstr>
      <vt:lpstr>1_Office-tema</vt:lpstr>
      <vt:lpstr>Eldres boligbehov</vt:lpstr>
      <vt:lpstr>Om undersøkelsen</vt:lpstr>
      <vt:lpstr>Fem hoveddeler – 40 spørsmål</vt:lpstr>
      <vt:lpstr>Hovedfunn - 1</vt:lpstr>
      <vt:lpstr>Hovedfunn - 2               </vt:lpstr>
      <vt:lpstr>Hovedfunn - 3</vt:lpstr>
      <vt:lpstr>Bo trygt hjemme?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Profileringsprodukter</dc:title>
  <dc:creator>Arne.Halaas@pensjonistforbundet.no</dc:creator>
  <cp:lastModifiedBy>Pia Ribsskog</cp:lastModifiedBy>
  <cp:revision>130</cp:revision>
  <cp:lastPrinted>2022-09-13T14:30:35Z</cp:lastPrinted>
  <dcterms:created xsi:type="dcterms:W3CDTF">2021-02-19T07:17:29Z</dcterms:created>
  <dcterms:modified xsi:type="dcterms:W3CDTF">2024-04-10T12:00:14Z</dcterms:modified>
</cp:coreProperties>
</file>