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  <p:sldMasterId id="2147483860" r:id="rId2"/>
    <p:sldMasterId id="2147483875" r:id="rId3"/>
    <p:sldMasterId id="2147483890" r:id="rId4"/>
    <p:sldMasterId id="2147483905" r:id="rId5"/>
  </p:sldMasterIdLst>
  <p:notesMasterIdLst>
    <p:notesMasterId r:id="rId21"/>
  </p:notesMasterIdLst>
  <p:handoutMasterIdLst>
    <p:handoutMasterId r:id="rId22"/>
  </p:handoutMasterIdLst>
  <p:sldIdLst>
    <p:sldId id="317" r:id="rId6"/>
    <p:sldId id="382" r:id="rId7"/>
    <p:sldId id="381" r:id="rId8"/>
    <p:sldId id="383" r:id="rId9"/>
    <p:sldId id="397" r:id="rId10"/>
    <p:sldId id="374" r:id="rId11"/>
    <p:sldId id="399" r:id="rId12"/>
    <p:sldId id="398" r:id="rId13"/>
    <p:sldId id="384" r:id="rId14"/>
    <p:sldId id="393" r:id="rId15"/>
    <p:sldId id="375" r:id="rId16"/>
    <p:sldId id="394" r:id="rId17"/>
    <p:sldId id="396" r:id="rId18"/>
    <p:sldId id="385" r:id="rId19"/>
    <p:sldId id="377" r:id="rId20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E22"/>
    <a:srgbClr val="CC0033"/>
    <a:srgbClr val="12773C"/>
    <a:srgbClr val="194743"/>
    <a:srgbClr val="ED5100"/>
    <a:srgbClr val="FF0F07"/>
    <a:srgbClr val="604638"/>
    <a:srgbClr val="5E5E5E"/>
    <a:srgbClr val="3E3F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19" autoAdjust="0"/>
    <p:restoredTop sz="65522" autoAdjust="0"/>
  </p:normalViewPr>
  <p:slideViewPr>
    <p:cSldViewPr>
      <p:cViewPr varScale="1">
        <p:scale>
          <a:sx n="60" d="100"/>
          <a:sy n="60" d="100"/>
        </p:scale>
        <p:origin x="147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80F93-66DD-4B63-8301-CE3051F2BF10}" type="datetimeFigureOut">
              <a:rPr lang="nb-NO" smtClean="0"/>
              <a:pPr/>
              <a:t>26.01.2017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04B7B-40BD-4088-BDBF-26242639664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436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10142-250A-44F1-92BD-109A266325FD}" type="datetimeFigureOut">
              <a:rPr lang="nb-NO" smtClean="0"/>
              <a:pPr/>
              <a:t>26.01.2017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BE065-81D9-4544-AE82-6DB4B494EE0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75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8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841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>
                <a:solidFill>
                  <a:prstClr val="black"/>
                </a:solidFill>
              </a:rPr>
              <a:pPr/>
              <a:t>10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873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>
                <a:solidFill>
                  <a:prstClr val="black"/>
                </a:solidFill>
              </a:rPr>
              <a:pPr/>
              <a:t>12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66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>
                <a:solidFill>
                  <a:prstClr val="black"/>
                </a:solidFill>
              </a:rPr>
              <a:pPr/>
              <a:t>13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74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>
                <a:solidFill>
                  <a:prstClr val="black"/>
                </a:solidFill>
              </a:rPr>
              <a:pPr/>
              <a:t>14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24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65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2A1D-9623-4336-BF08-31219FDF48CA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3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2A1D-9623-4336-BF08-31219FDF48CA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7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0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162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12A1D-9623-4336-BF08-31219FDF48CA}" type="slidenum">
              <a:rPr lang="nb-NO" smtClean="0">
                <a:solidFill>
                  <a:prstClr val="black"/>
                </a:solidFill>
              </a:rPr>
              <a:pPr/>
              <a:t>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92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26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E065-81D9-4544-AE82-6DB4B494EE08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873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/>
              <a:pPr/>
              <a:t>26.01.2017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/>
              <a:pPr/>
              <a:t>26.01.2017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/>
              <a:pPr/>
              <a:t>26.01.2017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A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040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040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46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2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ACEFE7-B2E7-EF4D-BEFC-D1F3E09ADA70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B141EC-D558-A74F-8F31-FB1BE035FCC6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1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/>
              <a:pPr/>
              <a:t>26.01.2017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A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040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040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87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627784" y="6381328"/>
            <a:ext cx="3888432" cy="365125"/>
          </a:xfrm>
          <a:prstGeom prst="rect">
            <a:avLst/>
          </a:prstGeom>
        </p:spPr>
        <p:txBody>
          <a:bodyPr/>
          <a:lstStyle/>
          <a:p>
            <a:r>
              <a:rPr lang="nb-NO" dirty="0" smtClean="0">
                <a:solidFill>
                  <a:prstClr val="white">
                    <a:lumMod val="65000"/>
                  </a:prstClr>
                </a:solidFill>
              </a:rPr>
              <a:t>Mer og bedre frivillighet i &lt;kommunenavn&gt;</a:t>
            </a:r>
            <a:endParaRPr lang="nb-NO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843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A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04018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29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/>
              <a:pPr/>
              <a:t>26.01.2017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ACEFE7-B2E7-EF4D-BEFC-D1F3E09ADA70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B141EC-D558-A74F-8F31-FB1BE035FCC6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4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A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040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040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23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627784" y="6381328"/>
            <a:ext cx="3888432" cy="365125"/>
          </a:xfrm>
          <a:prstGeom prst="rect">
            <a:avLst/>
          </a:prstGeom>
        </p:spPr>
        <p:txBody>
          <a:bodyPr/>
          <a:lstStyle/>
          <a:p>
            <a:r>
              <a:rPr lang="nb-NO" dirty="0" smtClean="0">
                <a:solidFill>
                  <a:prstClr val="white">
                    <a:lumMod val="65000"/>
                  </a:prstClr>
                </a:solidFill>
              </a:rPr>
              <a:t>Mer og bedre frivillighet i &lt;kommunenavn&gt;</a:t>
            </a:r>
            <a:endParaRPr lang="nb-NO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1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/>
              <a:pPr/>
              <a:t>26.01.2017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A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04018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6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ACEFE7-B2E7-EF4D-BEFC-D1F3E09ADA70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B141EC-D558-A74F-8F31-FB1BE035FCC6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/>
              <a:pPr/>
              <a:t>26.01.2017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>
                <a:solidFill>
                  <a:srgbClr val="5E5E5E"/>
                </a:solidFill>
              </a:rPr>
              <a:pPr/>
              <a:t>26.01.2017</a:t>
            </a:fld>
            <a:endParaRPr lang="nb-NO">
              <a:solidFill>
                <a:srgbClr val="5E5E5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5E5E5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>
                <a:solidFill>
                  <a:srgbClr val="5E5E5E"/>
                </a:solidFill>
              </a:rPr>
              <a:pPr/>
              <a:t>‹#›</a:t>
            </a:fld>
            <a:endParaRPr lang="nb-NO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A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040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040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48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627784" y="6381328"/>
            <a:ext cx="3888432" cy="365125"/>
          </a:xfrm>
          <a:prstGeom prst="rect">
            <a:avLst/>
          </a:prstGeom>
        </p:spPr>
        <p:txBody>
          <a:bodyPr/>
          <a:lstStyle/>
          <a:p>
            <a:r>
              <a:rPr lang="nb-NO" dirty="0" smtClean="0">
                <a:solidFill>
                  <a:prstClr val="white">
                    <a:lumMod val="65000"/>
                  </a:prstClr>
                </a:solidFill>
              </a:rPr>
              <a:t>Mer og bedre frivillighet i &lt;kommunenavn&gt;</a:t>
            </a:r>
            <a:endParaRPr lang="nb-NO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5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>
                <a:solidFill>
                  <a:prstClr val="black"/>
                </a:solidFill>
                <a:cs typeface="Arial" charset="0"/>
              </a:rPr>
              <a:pPr/>
              <a:t>‹#›</a:t>
            </a:fld>
            <a:endParaRPr lang="en-A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04018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2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AF09-2CDC-FC47-9C44-4937CC7E4F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EAAA-27F8-8A4A-9C72-C408A6505C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64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AF09-2CDC-FC47-9C44-4937CC7E4F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EAAA-27F8-8A4A-9C72-C408A6505C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07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AF09-2CDC-FC47-9C44-4937CC7E4F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EAAA-27F8-8A4A-9C72-C408A6505C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04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AF09-2CDC-FC47-9C44-4937CC7E4F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EAAA-27F8-8A4A-9C72-C408A6505C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258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AF09-2CDC-FC47-9C44-4937CC7E4F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EAAA-27F8-8A4A-9C72-C408A6505C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9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/>
              <a:pPr/>
              <a:t>26.01.2017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AF09-2CDC-FC47-9C44-4937CC7E4F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EAAA-27F8-8A4A-9C72-C408A6505C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649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AF09-2CDC-FC47-9C44-4937CC7E4F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EAAA-27F8-8A4A-9C72-C408A6505C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83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AF09-2CDC-FC47-9C44-4937CC7E4F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EAAA-27F8-8A4A-9C72-C408A6505C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98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AF09-2CDC-FC47-9C44-4937CC7E4F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EAAA-27F8-8A4A-9C72-C408A6505C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03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AF09-2CDC-FC47-9C44-4937CC7E4F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EAAA-27F8-8A4A-9C72-C408A6505C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506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AF09-2CDC-FC47-9C44-4937CC7E4F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EAAA-27F8-8A4A-9C72-C408A6505C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6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ACEFE7-B2E7-EF4D-BEFC-D1F3E09ADA70}" type="datetimeFigureOut">
              <a:rPr lang="nb-NO" smtClean="0"/>
              <a:pPr/>
              <a:t>26.01.2017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B141EC-D558-A74F-8F31-FB1BE035FCC6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/>
              <a:pPr/>
              <a:t>26.01.2017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8B807-60D4-4EDE-AB3D-D43F26E479E1}" type="datetimeFigureOut">
              <a:rPr lang="nb-NO" smtClean="0"/>
              <a:pPr/>
              <a:t>26.01.2017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12EEC-4E29-4383-B6CF-2B77D0484A3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vrundet rektangel 8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1063"/>
            </a:avLst>
          </a:prstGeom>
          <a:solidFill>
            <a:schemeClr val="bg1"/>
          </a:solidFill>
          <a:ln w="31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5616" y="1600200"/>
            <a:ext cx="67687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4103077" y="66919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4034692" y="673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8" name="Bilde 7" descr="Frivillighet Norge Logo 2015.eps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301208"/>
            <a:ext cx="1348050" cy="12739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91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i="0" kern="1200" cap="all">
          <a:solidFill>
            <a:schemeClr val="bg2">
              <a:lumMod val="1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00000"/>
        <a:buFont typeface="Arial"/>
        <a:buChar char="•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vrundet rektangel 8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1063"/>
            </a:avLst>
          </a:prstGeom>
          <a:solidFill>
            <a:schemeClr val="bg1"/>
          </a:solidFill>
          <a:ln w="31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5616" y="1600200"/>
            <a:ext cx="67687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4103077" y="66919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>
              <a:solidFill>
                <a:srgbClr val="5E5E5E"/>
              </a:solidFill>
            </a:endParaRP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4034692" y="673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>
              <a:solidFill>
                <a:srgbClr val="5E5E5E"/>
              </a:solidFill>
            </a:endParaRPr>
          </a:p>
        </p:txBody>
      </p:sp>
      <p:pic>
        <p:nvPicPr>
          <p:cNvPr id="8" name="Bilde 7" descr="Frivillighet Norge Logo 2015.eps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301208"/>
            <a:ext cx="1348050" cy="12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i="0" kern="1200" cap="all">
          <a:solidFill>
            <a:schemeClr val="bg2">
              <a:lumMod val="1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00000"/>
        <a:buFont typeface="Arial"/>
        <a:buChar char="•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vrundet rektangel 8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1063"/>
            </a:avLst>
          </a:prstGeom>
          <a:solidFill>
            <a:schemeClr val="bg1"/>
          </a:solidFill>
          <a:ln w="31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5616" y="1600200"/>
            <a:ext cx="67687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4103077" y="66919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>
              <a:solidFill>
                <a:srgbClr val="5E5E5E"/>
              </a:solidFill>
            </a:endParaRP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4034692" y="673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>
              <a:solidFill>
                <a:srgbClr val="5E5E5E"/>
              </a:solidFill>
            </a:endParaRPr>
          </a:p>
        </p:txBody>
      </p:sp>
      <p:pic>
        <p:nvPicPr>
          <p:cNvPr id="8" name="Bilde 7" descr="Frivillighet Norge Logo 2015.eps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301208"/>
            <a:ext cx="1348050" cy="12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7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i="0" kern="1200" cap="all">
          <a:solidFill>
            <a:schemeClr val="bg2">
              <a:lumMod val="1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00000"/>
        <a:buFont typeface="Arial"/>
        <a:buChar char="•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vrundet rektangel 8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1063"/>
            </a:avLst>
          </a:prstGeom>
          <a:solidFill>
            <a:schemeClr val="bg1"/>
          </a:solidFill>
          <a:ln w="3175" cap="sq" cmpd="sng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5616" y="1600200"/>
            <a:ext cx="67687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4103077" y="66919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>
              <a:solidFill>
                <a:srgbClr val="5E5E5E"/>
              </a:solidFill>
            </a:endParaRP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4034692" y="673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>
              <a:solidFill>
                <a:srgbClr val="5E5E5E"/>
              </a:solidFill>
            </a:endParaRPr>
          </a:p>
        </p:txBody>
      </p:sp>
      <p:pic>
        <p:nvPicPr>
          <p:cNvPr id="8" name="Bilde 7" descr="Frivillighet Norge Logo 2015.eps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5301208"/>
            <a:ext cx="1348050" cy="12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9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i="0" kern="1200" cap="all">
          <a:solidFill>
            <a:schemeClr val="bg2">
              <a:lumMod val="1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00000"/>
        <a:buFont typeface="Arial"/>
        <a:buChar char="•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600" b="0" i="0" kern="1200">
          <a:solidFill>
            <a:schemeClr val="bg2">
              <a:lumMod val="10000"/>
            </a:schemeClr>
          </a:solidFill>
          <a:latin typeface="Calibri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AF09-2CDC-FC47-9C44-4937CC7E4F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CEAAA-27F8-8A4A-9C72-C408A6505C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5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file://localhost/Volumes/Prikken/Frivillighet%20Norge/Bilder/tegning_svein_nyhus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file://localhost/Volumes/Prikken/Frivillighet%20Norge/Bilder/collage/Damini%204.jpg" TargetMode="External"/><Relationship Id="rId18" Type="http://schemas.openxmlformats.org/officeDocument/2006/relationships/image" Target="../media/image11.jpeg"/><Relationship Id="rId26" Type="http://schemas.openxmlformats.org/officeDocument/2006/relationships/image" Target="file://localhost/Volumes/Prikken/Frivillighet%20Norge/Bilder/collage/Norges%20Husflidslag-skedsmohusflidslag2.jpg" TargetMode="External"/><Relationship Id="rId3" Type="http://schemas.openxmlformats.org/officeDocument/2006/relationships/image" Target="../media/image4.jpeg"/><Relationship Id="rId21" Type="http://schemas.openxmlformats.org/officeDocument/2006/relationships/image" Target="../media/image12.jpeg"/><Relationship Id="rId7" Type="http://schemas.openxmlformats.org/officeDocument/2006/relationships/image" Target="file://localhost/Volumes/Prikken/Frivillighet%20Norge/Bilder/collage/Samadoon%205.jpg" TargetMode="External"/><Relationship Id="rId12" Type="http://schemas.openxmlformats.org/officeDocument/2006/relationships/image" Target="../media/image8.jpeg"/><Relationship Id="rId17" Type="http://schemas.openxmlformats.org/officeDocument/2006/relationships/image" Target="file://localhost/Volumes/Prikken/Frivillighet%20Norge/Bilder/collage/NorgesSpeiderforbund5Foto-Haakon%20Broder%20Lund.jpg" TargetMode="External"/><Relationship Id="rId25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jpeg"/><Relationship Id="rId20" Type="http://schemas.openxmlformats.org/officeDocument/2006/relationships/image" Target="file://localhost/Volumes/Prikken/Frivillighet%20Norge/Bilder/collage/RodeKorsUngdom1(Foto%20Olav%20A.%20SaltbonesRode%20Kors).jpg" TargetMode="External"/><Relationship Id="rId29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11" Type="http://schemas.openxmlformats.org/officeDocument/2006/relationships/image" Target="file://localhost/Volumes/Prikken/Frivillighet%20Norge/Bilder/collage/s11-minoriteter_sissel%20larsen.jpg" TargetMode="External"/><Relationship Id="rId24" Type="http://schemas.openxmlformats.org/officeDocument/2006/relationships/image" Target="../media/image13.jpeg"/><Relationship Id="rId5" Type="http://schemas.openxmlformats.org/officeDocument/2006/relationships/image" Target="file://localhost/Volumes/Prikken/Frivillighet%20Norge/Bilder/collage/4H%202-%20siifra%20hvis%20akt-maaskaffegodkj.jpg" TargetMode="External"/><Relationship Id="rId15" Type="http://schemas.openxmlformats.org/officeDocument/2006/relationships/image" Target="file://localhost/Volumes/Prikken/Frivillighet%20Norge/Bilder/collage/Fisking,%20Alna%20kvinnegr.%20(44).jpg" TargetMode="External"/><Relationship Id="rId23" Type="http://schemas.openxmlformats.org/officeDocument/2006/relationships/image" Target="file://localhost/Volumes/Prikken/Frivillighet%20Norge/Bilder/collage/Redningsselskapet4.jpg" TargetMode="External"/><Relationship Id="rId28" Type="http://schemas.openxmlformats.org/officeDocument/2006/relationships/image" Target="file://localhost/Volumes/Prikken/Frivillighet%20Norge/Bilder/collage/Frelsesarmen-fraflickr-siifrahvisonsket.jpg" TargetMode="External"/><Relationship Id="rId10" Type="http://schemas.openxmlformats.org/officeDocument/2006/relationships/image" Target="../media/image7.jpe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file://localhost/Volumes/Prikken/Frivillighet%20Norge/Bilder/collage/Afghansk%204.jpg" TargetMode="External"/><Relationship Id="rId14" Type="http://schemas.openxmlformats.org/officeDocument/2006/relationships/image" Target="../media/image9.jpeg"/><Relationship Id="rId22" Type="http://schemas.microsoft.com/office/2007/relationships/hdphoto" Target="../media/hdphoto3.wdp"/><Relationship Id="rId27" Type="http://schemas.openxmlformats.org/officeDocument/2006/relationships/image" Target="../media/image14.jpeg"/><Relationship Id="rId30" Type="http://schemas.openxmlformats.org/officeDocument/2006/relationships/image" Target="file://localhost/Volumes/Prikken/Frivillighet%20Norge/Bilder/collage/DSCF135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21.tiff"/><Relationship Id="rId7" Type="http://schemas.openxmlformats.org/officeDocument/2006/relationships/image" Target="../media/image2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10" Type="http://schemas.openxmlformats.org/officeDocument/2006/relationships/image" Target="../media/image28.tiff"/><Relationship Id="rId4" Type="http://schemas.openxmlformats.org/officeDocument/2006/relationships/image" Target="../media/image22.tiff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ctrTitle"/>
          </p:nvPr>
        </p:nvSpPr>
        <p:spPr>
          <a:xfrm>
            <a:off x="2987824" y="548680"/>
            <a:ext cx="5616624" cy="1470025"/>
          </a:xfrm>
        </p:spPr>
        <p:txBody>
          <a:bodyPr>
            <a:noAutofit/>
          </a:bodyPr>
          <a:lstStyle/>
          <a:p>
            <a:r>
              <a:rPr lang="nb-NO" sz="2400" dirty="0"/>
              <a:t>Frivillighetens rolle i velferdstjenestenes innovasjonsarbeid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844824"/>
            <a:ext cx="7721448" cy="3438122"/>
          </a:xfrm>
          <a:prstGeom prst="rect">
            <a:avLst/>
          </a:prstGeom>
        </p:spPr>
      </p:pic>
      <p:pic>
        <p:nvPicPr>
          <p:cNvPr id="5" name="Bilde 4" descr="større rom 2.pdf"/>
          <p:cNvPicPr>
            <a:picLocks noChangeAspect="1"/>
          </p:cNvPicPr>
          <p:nvPr/>
        </p:nvPicPr>
        <p:blipFill>
          <a:blip r:embed="rId5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2664296" cy="826516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827584" y="551723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Stian Slotterøy Johnsen</a:t>
            </a:r>
            <a:br>
              <a:rPr lang="nb-NO" dirty="0" smtClean="0"/>
            </a:br>
            <a:r>
              <a:rPr lang="nb-NO" dirty="0" smtClean="0"/>
              <a:t>Generalsekretær Frivillighet Norge</a:t>
            </a:r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”Den nye veldedigheten”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1560" y="1556792"/>
            <a:ext cx="7859216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nb-NO" dirty="0" smtClean="0"/>
              <a:t>Hva er veldedighet?</a:t>
            </a:r>
          </a:p>
          <a:p>
            <a:pPr>
              <a:buFont typeface="Arial" charset="0"/>
              <a:buChar char="•"/>
            </a:pPr>
            <a:r>
              <a:rPr lang="nb-NO" dirty="0" smtClean="0"/>
              <a:t>Hvorfor snakke om en ”ny veldedighet”?</a:t>
            </a:r>
          </a:p>
          <a:p>
            <a:pPr>
              <a:buFont typeface="Arial" charset="0"/>
              <a:buChar char="•"/>
            </a:pPr>
            <a:r>
              <a:rPr lang="nb-NO" dirty="0" smtClean="0"/>
              <a:t>Betyr </a:t>
            </a:r>
            <a:r>
              <a:rPr lang="nb-NO" dirty="0" err="1" smtClean="0"/>
              <a:t>samskaping</a:t>
            </a:r>
            <a:r>
              <a:rPr lang="nb-NO" dirty="0" smtClean="0"/>
              <a:t> egentlig at det </a:t>
            </a:r>
            <a:r>
              <a:rPr lang="nb-NO" dirty="0"/>
              <a:t>offentlige trekker seg tilbake og overlater ansvaret for velferden til </a:t>
            </a:r>
            <a:r>
              <a:rPr lang="nb-NO" dirty="0" smtClean="0"/>
              <a:t>private?</a:t>
            </a:r>
          </a:p>
          <a:p>
            <a:pPr>
              <a:buFont typeface="Arial" charset="0"/>
              <a:buChar char="•"/>
            </a:pPr>
            <a:r>
              <a:rPr lang="nb-NO" dirty="0" smtClean="0"/>
              <a:t>I tilfelle er prosjektet dømt til å mislykkes.</a:t>
            </a:r>
          </a:p>
        </p:txBody>
      </p:sp>
    </p:spTree>
    <p:extLst>
      <p:ext uri="{BB962C8B-B14F-4D97-AF65-F5344CB8AC3E}">
        <p14:creationId xmlns:p14="http://schemas.microsoft.com/office/powerpoint/2010/main" val="425215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Muligheter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52913"/>
            <a:ext cx="5256584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nb-NO" sz="2800" dirty="0" smtClean="0"/>
              <a:t>Mer ressurser til eget formål</a:t>
            </a:r>
          </a:p>
          <a:p>
            <a:pPr>
              <a:buFont typeface="Arial" charset="0"/>
              <a:buChar char="•"/>
            </a:pPr>
            <a:r>
              <a:rPr lang="nb-NO" sz="2800" dirty="0" smtClean="0"/>
              <a:t>Økt synlighet og oppslutning</a:t>
            </a:r>
            <a:endParaRPr lang="nb-NO" sz="2800" dirty="0"/>
          </a:p>
          <a:p>
            <a:pPr>
              <a:buFont typeface="Arial" charset="0"/>
              <a:buChar char="•"/>
            </a:pPr>
            <a:r>
              <a:rPr lang="nb-NO" sz="2800" dirty="0"/>
              <a:t>Samarbeid med </a:t>
            </a:r>
            <a:r>
              <a:rPr lang="nb-NO" sz="2800" dirty="0" smtClean="0"/>
              <a:t>andre organisasjoner</a:t>
            </a:r>
            <a:endParaRPr lang="nb-NO" sz="2800" dirty="0"/>
          </a:p>
          <a:p>
            <a:pPr>
              <a:buFont typeface="Arial" charset="0"/>
              <a:buChar char="•"/>
            </a:pPr>
            <a:r>
              <a:rPr lang="nb-NO" sz="2800" dirty="0" smtClean="0"/>
              <a:t>Samarbeid med det offentlige</a:t>
            </a:r>
          </a:p>
          <a:p>
            <a:pPr>
              <a:buFont typeface="Arial" charset="0"/>
              <a:buChar char="•"/>
            </a:pPr>
            <a:r>
              <a:rPr lang="nb-NO" sz="2800" dirty="0" smtClean="0"/>
              <a:t>Skape mer aktivitet og bedre resultater</a:t>
            </a:r>
          </a:p>
          <a:p>
            <a:pPr>
              <a:buFont typeface="Arial" charset="0"/>
              <a:buChar char="•"/>
            </a:pPr>
            <a:endParaRPr lang="nb-NO" sz="2800" dirty="0"/>
          </a:p>
          <a:p>
            <a:pPr>
              <a:buNone/>
            </a:pPr>
            <a:endParaRPr lang="nb-NO" sz="2800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8" name="Bilde 7" descr="IMG_3110.jp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4703">
            <a:off x="6244680" y="1285254"/>
            <a:ext cx="2232248" cy="2232248"/>
          </a:xfrm>
          <a:prstGeom prst="rect">
            <a:avLst/>
          </a:prstGeom>
          <a:ln w="57150" cmpd="sng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Innovasjon og frivillighet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1600200"/>
            <a:ext cx="6552728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Frivilligheten har en nærhet til folk og kompetanse om behov og mulige løsninger.</a:t>
            </a:r>
          </a:p>
          <a:p>
            <a:r>
              <a:rPr lang="nb-NO" dirty="0" smtClean="0"/>
              <a:t>Frivilligheten er tverrsektoriell, og tar utgangspunkt i mennesket </a:t>
            </a:r>
            <a:r>
              <a:rPr lang="mr-IN" dirty="0" smtClean="0"/>
              <a:t>–</a:t>
            </a:r>
            <a:r>
              <a:rPr lang="nb-NO" dirty="0" smtClean="0"/>
              <a:t> ikke systemet.</a:t>
            </a:r>
          </a:p>
          <a:p>
            <a:r>
              <a:rPr lang="nb-NO" dirty="0" smtClean="0"/>
              <a:t>Frivilligheten er ikke avhengig av økonomisk lønnsomhet </a:t>
            </a:r>
            <a:r>
              <a:rPr lang="mr-IN" dirty="0" smtClean="0"/>
              <a:t>–</a:t>
            </a:r>
            <a:r>
              <a:rPr lang="nb-NO" dirty="0" smtClean="0"/>
              <a:t> kan ta risiko!</a:t>
            </a:r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4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Hvordan kan frivilligheten spille en viktigere rolle?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1600200"/>
            <a:ext cx="6552728" cy="45259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Gi frivilligheten større rom</a:t>
            </a:r>
          </a:p>
          <a:p>
            <a:r>
              <a:rPr lang="nb-NO" dirty="0" smtClean="0"/>
              <a:t>Anerkjenn at frivillighet er mer enn gratis arbeid</a:t>
            </a:r>
          </a:p>
          <a:p>
            <a:r>
              <a:rPr lang="nb-NO" dirty="0" smtClean="0"/>
              <a:t>La frivilligheten være pioner</a:t>
            </a:r>
          </a:p>
          <a:p>
            <a:r>
              <a:rPr lang="nb-NO" dirty="0" smtClean="0"/>
              <a:t>Støtt opp om mangfold i frivilligheten</a:t>
            </a:r>
          </a:p>
          <a:p>
            <a:r>
              <a:rPr lang="nb-NO" dirty="0" smtClean="0"/>
              <a:t>Inkluder organisasjoner i beslutningsprosesser</a:t>
            </a:r>
          </a:p>
          <a:p>
            <a:r>
              <a:rPr lang="nb-NO" dirty="0" smtClean="0"/>
              <a:t>Samarbeid med frivilligheten om å løse velferdsoppgaver</a:t>
            </a:r>
          </a:p>
          <a:p>
            <a:r>
              <a:rPr lang="nb-NO" dirty="0" smtClean="0"/>
              <a:t>Ikke finn opp frivilligheten på nytt!</a:t>
            </a:r>
          </a:p>
        </p:txBody>
      </p:sp>
    </p:spTree>
    <p:extLst>
      <p:ext uri="{BB962C8B-B14F-4D97-AF65-F5344CB8AC3E}">
        <p14:creationId xmlns:p14="http://schemas.microsoft.com/office/powerpoint/2010/main" val="3316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/>
        </p:blipFill>
        <p:spPr>
          <a:xfrm>
            <a:off x="0" y="-2381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443" y="2657163"/>
            <a:ext cx="4977114" cy="15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b="0" cap="none" dirty="0" err="1" smtClean="0"/>
              <a:t>www.frivillighetnorge.no</a:t>
            </a:r>
            <a:endParaRPr lang="nb-NO" b="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subTitle" idx="1"/>
          </p:nvPr>
        </p:nvSpPr>
        <p:spPr>
          <a:xfrm>
            <a:off x="467544" y="6093296"/>
            <a:ext cx="6480720" cy="553616"/>
          </a:xfrm>
        </p:spPr>
        <p:txBody>
          <a:bodyPr>
            <a:normAutofit/>
          </a:bodyPr>
          <a:lstStyle/>
          <a:p>
            <a:pPr algn="l"/>
            <a:r>
              <a:rPr lang="nb-NO" sz="1200" dirty="0">
                <a:solidFill>
                  <a:srgbClr val="5E5E5E"/>
                </a:solidFill>
              </a:rPr>
              <a:t>Foto: Haakon Broder Lund, Camilla Orten, Gisle </a:t>
            </a:r>
            <a:r>
              <a:rPr lang="nb-NO" sz="1200" dirty="0" err="1">
                <a:solidFill>
                  <a:srgbClr val="5E5E5E"/>
                </a:solidFill>
              </a:rPr>
              <a:t>Bjørneby</a:t>
            </a:r>
            <a:r>
              <a:rPr lang="nb-NO" sz="1200" dirty="0">
                <a:solidFill>
                  <a:srgbClr val="5E5E5E"/>
                </a:solidFill>
              </a:rPr>
              <a:t>, Sissel Larsen, Olav A. </a:t>
            </a:r>
            <a:r>
              <a:rPr lang="nb-NO" sz="1200" dirty="0" err="1">
                <a:solidFill>
                  <a:srgbClr val="5E5E5E"/>
                </a:solidFill>
              </a:rPr>
              <a:t>Saltbones</a:t>
            </a:r>
            <a:r>
              <a:rPr lang="nb-NO" sz="1200" dirty="0">
                <a:solidFill>
                  <a:srgbClr val="5E5E5E"/>
                </a:solidFill>
              </a:rPr>
              <a:t>, Arve Tvedt, Bente Asphaug, Espen </a:t>
            </a:r>
            <a:r>
              <a:rPr lang="nb-NO" sz="1200" dirty="0" err="1">
                <a:solidFill>
                  <a:srgbClr val="5E5E5E"/>
                </a:solidFill>
              </a:rPr>
              <a:t>Willersrud</a:t>
            </a:r>
            <a:r>
              <a:rPr lang="nb-NO" sz="1200" dirty="0">
                <a:solidFill>
                  <a:srgbClr val="5E5E5E"/>
                </a:solidFill>
              </a:rPr>
              <a:t>, Ingvar Johnsen</a:t>
            </a:r>
            <a:endParaRPr lang="nb-NO" sz="1200" dirty="0"/>
          </a:p>
        </p:txBody>
      </p:sp>
      <p:pic>
        <p:nvPicPr>
          <p:cNvPr id="4" name="Bilde 3" descr="større rom 2.pdf"/>
          <p:cNvPicPr>
            <a:picLocks noChangeAspect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3024336" cy="9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5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FRIVILLIGHET NORGE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1600200"/>
            <a:ext cx="7416824" cy="4525963"/>
          </a:xfrm>
        </p:spPr>
        <p:txBody>
          <a:bodyPr/>
          <a:lstStyle/>
          <a:p>
            <a:r>
              <a:rPr lang="nb-NO" dirty="0" smtClean="0"/>
              <a:t>Interessepolitisk samarbeidsorgan for frivillige organisasjoner</a:t>
            </a:r>
          </a:p>
          <a:p>
            <a:r>
              <a:rPr lang="nb-NO" dirty="0"/>
              <a:t>Uavhengig medlemsorganisasjon</a:t>
            </a:r>
          </a:p>
          <a:p>
            <a:r>
              <a:rPr lang="nb-NO" dirty="0" smtClean="0"/>
              <a:t>Jobber opp mot myndighetene for bedre rammevilkår for frivillig sektor</a:t>
            </a:r>
          </a:p>
          <a:p>
            <a:r>
              <a:rPr lang="nb-NO" dirty="0" smtClean="0"/>
              <a:t>Større rom for frivilligheten!</a:t>
            </a:r>
          </a:p>
        </p:txBody>
      </p:sp>
    </p:spTree>
    <p:extLst>
      <p:ext uri="{BB962C8B-B14F-4D97-AF65-F5344CB8AC3E}">
        <p14:creationId xmlns:p14="http://schemas.microsoft.com/office/powerpoint/2010/main" val="20321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4H 2- siifra hvis akt-maaskaffegodkj.jpg" descr="/Volumes/Prikken/Frivillighet Norge/Bilder/collage/4H 2- siifra hvis akt-maaskaffegodkj.jpg"/>
          <p:cNvPicPr>
            <a:picLocks noChangeAspect="1"/>
          </p:cNvPicPr>
          <p:nvPr/>
        </p:nvPicPr>
        <p:blipFill>
          <a:blip r:embed="rId3" r:link="rId5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1402">
            <a:off x="191215" y="272352"/>
            <a:ext cx="2232248" cy="2232248"/>
          </a:xfrm>
          <a:prstGeom prst="rect">
            <a:avLst/>
          </a:prstGeom>
          <a:ln w="57150" cmpd="sng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4H 2- siifra hvis akt-maaskaffegodkj.jpg"/>
          <p:cNvPicPr>
            <a:picLocks noChangeAspect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4921">
            <a:off x="326272" y="2495640"/>
            <a:ext cx="1938091" cy="193809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rgbClr val="FFFFFF"/>
            </a:solidFill>
            <a:miter lim="800000"/>
          </a:ln>
          <a:effectLst>
            <a:outerShdw blurRad="50800" dist="38100" dir="516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4H 2- siifra hvis akt-maaskaffegodkj.jpg"/>
          <p:cNvPicPr>
            <a:picLocks noChangeAspect="1"/>
          </p:cNvPicPr>
          <p:nvPr/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6883">
            <a:off x="2336574" y="1121566"/>
            <a:ext cx="223224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rgbClr val="FFFFFF"/>
            </a:solidFill>
            <a:miter lim="800000"/>
          </a:ln>
          <a:effectLst>
            <a:outerShdw blurRad="50800" dist="38100" dir="516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4H 2- siifra hvis akt-maaskaffegodkj.jpg"/>
          <p:cNvPicPr>
            <a:picLocks noChangeAspect="1"/>
          </p:cNvPicPr>
          <p:nvPr/>
        </p:nvPicPr>
        <p:blipFill>
          <a:blip r:embed="rId10" r:link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8679">
            <a:off x="5113376" y="4258408"/>
            <a:ext cx="2259632" cy="22596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rgbClr val="FFFFFF"/>
            </a:solidFill>
            <a:miter lim="800000"/>
          </a:ln>
          <a:effectLst>
            <a:outerShdw blurRad="50800" dist="38100" dir="516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4H 2- siifra hvis akt-maaskaffegodkj.jpg"/>
          <p:cNvPicPr>
            <a:picLocks noChangeAspect="1"/>
          </p:cNvPicPr>
          <p:nvPr/>
        </p:nvPicPr>
        <p:blipFill>
          <a:blip r:embed="rId12" r:link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3175">
            <a:off x="1978698" y="3139956"/>
            <a:ext cx="1570508" cy="15705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rgbClr val="FFFFFF"/>
            </a:solidFill>
            <a:miter lim="800000"/>
          </a:ln>
          <a:effectLst>
            <a:outerShdw blurRad="50800" dist="38100" dir="516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4H 2- siifra hvis akt-maaskaffegodkj.jpg"/>
          <p:cNvPicPr>
            <a:picLocks noChangeAspect="1"/>
          </p:cNvPicPr>
          <p:nvPr/>
        </p:nvPicPr>
        <p:blipFill>
          <a:blip r:embed="rId14" r:link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2981">
            <a:off x="6776465" y="304874"/>
            <a:ext cx="201622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rgbClr val="FFFFFF"/>
            </a:solidFill>
            <a:miter lim="800000"/>
          </a:ln>
          <a:effectLst>
            <a:outerShdw blurRad="50800" dist="38100" dir="516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4H 2- siifra hvis akt-maaskaffegodkj.jpg"/>
          <p:cNvPicPr>
            <a:picLocks noChangeAspect="1"/>
          </p:cNvPicPr>
          <p:nvPr/>
        </p:nvPicPr>
        <p:blipFill>
          <a:blip r:embed="rId16" r:link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24744"/>
            <a:ext cx="216024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rgbClr val="FFFFFF"/>
            </a:solidFill>
            <a:miter lim="800000"/>
          </a:ln>
          <a:effectLst>
            <a:outerShdw blurRad="50800" dist="38100" dir="516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4H 2- siifra hvis akt-maaskaffegodkj.jpg"/>
          <p:cNvPicPr>
            <a:picLocks noChangeAspect="1"/>
          </p:cNvPicPr>
          <p:nvPr/>
        </p:nvPicPr>
        <p:blipFill>
          <a:blip r:embed="rId18" r:link="rId20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7787">
            <a:off x="2731120" y="4324423"/>
            <a:ext cx="2215676" cy="22156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rgbClr val="FFFFFF"/>
            </a:solidFill>
            <a:miter lim="800000"/>
          </a:ln>
          <a:effectLst>
            <a:outerShdw blurRad="50800" dist="38100" dir="516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4H 2- siifra hvis akt-maaskaffegodkj.jpg"/>
          <p:cNvPicPr>
            <a:picLocks noChangeAspect="1"/>
          </p:cNvPicPr>
          <p:nvPr/>
        </p:nvPicPr>
        <p:blipFill>
          <a:blip r:embed="rId21" r:link="rId23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8220">
            <a:off x="7001728" y="2762384"/>
            <a:ext cx="1908720" cy="190872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rgbClr val="FFFFFF"/>
            </a:solidFill>
            <a:miter lim="800000"/>
          </a:ln>
          <a:effectLst>
            <a:outerShdw blurRad="50800" dist="38100" dir="516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4H 2- siifra hvis akt-maaskaffegodkj.jpg"/>
          <p:cNvPicPr>
            <a:picLocks noChangeAspect="1"/>
          </p:cNvPicPr>
          <p:nvPr/>
        </p:nvPicPr>
        <p:blipFill>
          <a:blip r:embed="rId24" r:link="rId26" cstate="screen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1131">
            <a:off x="390060" y="4431637"/>
            <a:ext cx="216024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rgbClr val="FFFFFF"/>
            </a:solidFill>
            <a:miter lim="800000"/>
          </a:ln>
          <a:effectLst>
            <a:outerShdw blurRad="50800" dist="38100" dir="516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4H 2- siifra hvis akt-maaskaffegodkj.jpg"/>
          <p:cNvPicPr>
            <a:picLocks noChangeAspect="1"/>
          </p:cNvPicPr>
          <p:nvPr/>
        </p:nvPicPr>
        <p:blipFill>
          <a:blip r:embed="rId27" r:link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7704">
            <a:off x="5934684" y="3207509"/>
            <a:ext cx="1213371" cy="121337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3" name="4H 2- siifra hvis akt-maaskaffegodkj.jpg"/>
          <p:cNvPicPr>
            <a:picLocks noChangeAspect="1"/>
          </p:cNvPicPr>
          <p:nvPr/>
        </p:nvPicPr>
        <p:blipFill>
          <a:blip r:embed="rId29" r:link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7880">
            <a:off x="3915830" y="2484797"/>
            <a:ext cx="2023930" cy="202393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rgbClr val="FFFFFF"/>
            </a:solidFill>
            <a:miter lim="800000"/>
          </a:ln>
          <a:effectLst>
            <a:outerShdw blurRad="50800" dist="38100" dir="516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ln>
            <a:noFill/>
            <a:miter lim="800000"/>
          </a:ln>
        </p:spPr>
        <p:txBody>
          <a:bodyPr>
            <a:normAutofit/>
          </a:bodyPr>
          <a:lstStyle/>
          <a:p>
            <a:r>
              <a:rPr lang="nb-NO" sz="2800" dirty="0" smtClean="0"/>
              <a:t>HVA ER FRIVILLIGHET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6973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dirty="0" smtClean="0"/>
              <a:t>OMFANGET AV FRIVILLIGHETEN I NORGE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556105"/>
            <a:ext cx="4608512" cy="2836911"/>
          </a:xfrm>
        </p:spPr>
        <p:txBody>
          <a:bodyPr>
            <a:normAutofit lnSpcReduction="10000"/>
          </a:bodyPr>
          <a:lstStyle/>
          <a:p>
            <a:r>
              <a:rPr lang="nb-NO" sz="2400" dirty="0" smtClean="0"/>
              <a:t>148 000 årsverk og 125 milliarder i verdiskaping</a:t>
            </a:r>
          </a:p>
          <a:p>
            <a:r>
              <a:rPr lang="nb-NO" dirty="0" smtClean="0"/>
              <a:t>79 </a:t>
            </a:r>
            <a:r>
              <a:rPr lang="nb-NO" dirty="0"/>
              <a:t>% av befolkningen er medlem i en organisasjon</a:t>
            </a:r>
          </a:p>
          <a:p>
            <a:r>
              <a:rPr lang="nb-NO" dirty="0" smtClean="0"/>
              <a:t>Over 60</a:t>
            </a:r>
            <a:r>
              <a:rPr lang="nb-NO" sz="2400" dirty="0" smtClean="0"/>
              <a:t> </a:t>
            </a:r>
            <a:r>
              <a:rPr lang="nb-NO" sz="2400" dirty="0"/>
              <a:t>% av befolkningen </a:t>
            </a:r>
            <a:r>
              <a:rPr lang="nb-NO" sz="2400" dirty="0" smtClean="0"/>
              <a:t>deltar med frivillig arbeid</a:t>
            </a:r>
          </a:p>
          <a:p>
            <a:r>
              <a:rPr lang="nb-NO" dirty="0" smtClean="0"/>
              <a:t>100 000 lag </a:t>
            </a:r>
            <a:r>
              <a:rPr lang="nb-NO" dirty="0"/>
              <a:t>og </a:t>
            </a:r>
            <a:r>
              <a:rPr lang="nb-NO" dirty="0" smtClean="0"/>
              <a:t>foreninger</a:t>
            </a:r>
            <a:endParaRPr lang="nb-NO" sz="2400" dirty="0" smtClean="0"/>
          </a:p>
          <a:p>
            <a:pPr lvl="1">
              <a:buFontTx/>
              <a:buChar char="-"/>
            </a:pPr>
            <a:endParaRPr lang="nb-NO" sz="3200" dirty="0"/>
          </a:p>
          <a:p>
            <a:pPr lvl="1">
              <a:buNone/>
            </a:pPr>
            <a:endParaRPr lang="nb-NO" sz="3200" dirty="0" smtClean="0"/>
          </a:p>
        </p:txBody>
      </p:sp>
      <p:pic>
        <p:nvPicPr>
          <p:cNvPr id="2" name="Bilde 1" descr="NorgesSpeiderforbund.Roverloft 4 Foto Espen Willersru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9759">
            <a:off x="5724128" y="1484784"/>
            <a:ext cx="2880320" cy="2880320"/>
          </a:xfrm>
          <a:prstGeom prst="rect">
            <a:avLst/>
          </a:prstGeom>
          <a:ln w="57150" cmpd="sng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Bilde 2" descr="Preikestolen 05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2058">
            <a:off x="4970844" y="3899851"/>
            <a:ext cx="2334325" cy="2334325"/>
          </a:xfrm>
          <a:prstGeom prst="rect">
            <a:avLst/>
          </a:prstGeom>
          <a:ln w="57150" cmpd="sng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Bilde 3" descr="VoJ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9759">
            <a:off x="3464669" y="4481909"/>
            <a:ext cx="1512168" cy="1512168"/>
          </a:xfrm>
          <a:prstGeom prst="rect">
            <a:avLst/>
          </a:prstGeom>
          <a:ln w="57150" cmpd="sng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8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36" y="-27384"/>
            <a:ext cx="8500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0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FRIVILLIGHET SKAPER EN MERVERDI</a:t>
            </a:r>
            <a:endParaRPr lang="nb-NO" b="1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>
          <a:xfrm>
            <a:off x="1475656" y="1916832"/>
            <a:ext cx="6480720" cy="3456384"/>
          </a:xfrm>
        </p:spPr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chemeClr val="tx2">
                    <a:lumMod val="50000"/>
                  </a:schemeClr>
                </a:solidFill>
              </a:rPr>
              <a:t>Engasjement og deltakelse</a:t>
            </a:r>
          </a:p>
          <a:p>
            <a:r>
              <a:rPr lang="nb-NO" dirty="0" smtClean="0">
                <a:solidFill>
                  <a:schemeClr val="tx2">
                    <a:lumMod val="50000"/>
                  </a:schemeClr>
                </a:solidFill>
              </a:rPr>
              <a:t>Helsefremmende</a:t>
            </a:r>
          </a:p>
          <a:p>
            <a:r>
              <a:rPr lang="nb-NO" dirty="0" smtClean="0">
                <a:solidFill>
                  <a:schemeClr val="tx2">
                    <a:lumMod val="50000"/>
                  </a:schemeClr>
                </a:solidFill>
              </a:rPr>
              <a:t>Inkluderende miljøer</a:t>
            </a:r>
          </a:p>
          <a:p>
            <a:r>
              <a:rPr lang="nb-NO" dirty="0" smtClean="0">
                <a:solidFill>
                  <a:schemeClr val="tx2">
                    <a:lumMod val="50000"/>
                  </a:schemeClr>
                </a:solidFill>
              </a:rPr>
              <a:t>Styrker demokratiet</a:t>
            </a:r>
            <a:endParaRPr lang="nb-NO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b-NO" dirty="0" smtClean="0">
                <a:solidFill>
                  <a:schemeClr val="tx2">
                    <a:lumMod val="50000"/>
                  </a:schemeClr>
                </a:solidFill>
              </a:rPr>
              <a:t>Skaper og opprettholder tillit</a:t>
            </a:r>
          </a:p>
          <a:p>
            <a:r>
              <a:rPr lang="nb-NO" dirty="0" smtClean="0">
                <a:solidFill>
                  <a:schemeClr val="tx2">
                    <a:lumMod val="50000"/>
                  </a:schemeClr>
                </a:solidFill>
              </a:rPr>
              <a:t>Løser samfunnsoppgaver</a:t>
            </a:r>
          </a:p>
          <a:p>
            <a:r>
              <a:rPr lang="nb-NO" dirty="0" smtClean="0">
                <a:solidFill>
                  <a:schemeClr val="tx2">
                    <a:lumMod val="50000"/>
                  </a:schemeClr>
                </a:solidFill>
              </a:rPr>
              <a:t>Utvikler nye tilbud</a:t>
            </a:r>
            <a:endParaRPr lang="nb-NO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Avrundet rektangel 7"/>
          <p:cNvSpPr>
            <a:spLocks/>
          </p:cNvSpPr>
          <p:nvPr/>
        </p:nvSpPr>
        <p:spPr>
          <a:xfrm>
            <a:off x="179512" y="188640"/>
            <a:ext cx="8784976" cy="6480720"/>
          </a:xfrm>
          <a:prstGeom prst="roundRect">
            <a:avLst>
              <a:gd name="adj" fmla="val 1063"/>
            </a:avLst>
          </a:prstGeom>
          <a:blipFill dpi="0" rotWithShape="1">
            <a:blip r:embed="rId3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 cap="sq" cmpd="sng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159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ENORM INTERESSE FOR FRIVILLIGHET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0" y="1514574"/>
            <a:ext cx="1879600" cy="2463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101" y="1514574"/>
            <a:ext cx="1705099" cy="2441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3780" y="1514574"/>
            <a:ext cx="1870668" cy="24279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215" y="4221087"/>
            <a:ext cx="1741761" cy="2312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81" y="4221087"/>
            <a:ext cx="1879600" cy="2312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368" y="4221088"/>
            <a:ext cx="1649832" cy="2312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780" y="4219802"/>
            <a:ext cx="1866154" cy="23142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473" y="1514574"/>
            <a:ext cx="1742791" cy="24638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2338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Hva er frivilligheten ikke?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1560" y="1556792"/>
            <a:ext cx="7859216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nb-NO" dirty="0" smtClean="0"/>
              <a:t>Frivillighet er ikke obligatorisk.</a:t>
            </a:r>
          </a:p>
          <a:p>
            <a:pPr>
              <a:buFont typeface="Arial" charset="0"/>
              <a:buChar char="•"/>
            </a:pPr>
            <a:r>
              <a:rPr lang="nb-NO" dirty="0" smtClean="0"/>
              <a:t>Frivillighet er ikke gratis arbeidskraft.</a:t>
            </a:r>
          </a:p>
          <a:p>
            <a:pPr>
              <a:buFont typeface="Arial" charset="0"/>
              <a:buChar char="•"/>
            </a:pPr>
            <a:r>
              <a:rPr lang="nb-NO" dirty="0" smtClean="0"/>
              <a:t>Frivillighet er ikke sosial dumping.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07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Utfordringer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7"/>
            <a:ext cx="7848872" cy="48661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nb-NO" sz="2800" dirty="0"/>
              <a:t>Ensidig fokus på kapasitet og å løse offentlige oppgaver billigere</a:t>
            </a:r>
          </a:p>
          <a:p>
            <a:pPr>
              <a:buFont typeface="Arial" charset="0"/>
              <a:buChar char="•"/>
            </a:pPr>
            <a:r>
              <a:rPr lang="nb-NO" sz="2800" dirty="0"/>
              <a:t>Frivillighetens uavhengighet utfordres</a:t>
            </a:r>
          </a:p>
          <a:p>
            <a:pPr>
              <a:buFont typeface="Arial" charset="0"/>
              <a:buChar char="•"/>
            </a:pPr>
            <a:r>
              <a:rPr lang="nb-NO" sz="2800" dirty="0"/>
              <a:t>Fra samarbeidspartner til leverandør</a:t>
            </a:r>
          </a:p>
          <a:p>
            <a:pPr>
              <a:buFont typeface="Arial" charset="0"/>
              <a:buChar char="•"/>
            </a:pPr>
            <a:r>
              <a:rPr lang="nb-NO" sz="2800" dirty="0"/>
              <a:t>Offentlig sektor og næringslivet </a:t>
            </a:r>
            <a:br>
              <a:rPr lang="nb-NO" sz="2800" dirty="0"/>
            </a:br>
            <a:r>
              <a:rPr lang="nb-NO" sz="2800" dirty="0"/>
              <a:t>”stjeler frivillighetens klær”:</a:t>
            </a:r>
          </a:p>
          <a:p>
            <a:pPr lvl="1">
              <a:buFont typeface="Arial" charset="0"/>
              <a:buChar char="•"/>
            </a:pPr>
            <a:r>
              <a:rPr lang="nb-NO" sz="2800" dirty="0"/>
              <a:t>Kommunal frivillighet</a:t>
            </a:r>
          </a:p>
          <a:p>
            <a:pPr lvl="1">
              <a:buFont typeface="Arial" charset="0"/>
              <a:buChar char="•"/>
            </a:pPr>
            <a:r>
              <a:rPr lang="nb-NO" sz="2800" dirty="0"/>
              <a:t>Sosialt entreprenørskap</a:t>
            </a:r>
          </a:p>
        </p:txBody>
      </p:sp>
    </p:spTree>
    <p:extLst>
      <p:ext uri="{BB962C8B-B14F-4D97-AF65-F5344CB8AC3E}">
        <p14:creationId xmlns:p14="http://schemas.microsoft.com/office/powerpoint/2010/main" val="15126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esentasjonFrivillighetsplattformkommunene">
  <a:themeElements>
    <a:clrScheme name="Frivillighet Norge">
      <a:dk1>
        <a:srgbClr val="5E5E5E"/>
      </a:dk1>
      <a:lt1>
        <a:sysClr val="window" lastClr="FFFFFF"/>
      </a:lt1>
      <a:dk2>
        <a:srgbClr val="5E5E5E"/>
      </a:dk2>
      <a:lt2>
        <a:srgbClr val="F5F5F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sjonFrivillighetsplattformkommunene">
  <a:themeElements>
    <a:clrScheme name="Frivillighet Norge">
      <a:dk1>
        <a:srgbClr val="5E5E5E"/>
      </a:dk1>
      <a:lt1>
        <a:sysClr val="window" lastClr="FFFFFF"/>
      </a:lt1>
      <a:dk2>
        <a:srgbClr val="5E5E5E"/>
      </a:dk2>
      <a:lt2>
        <a:srgbClr val="F5F5F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sentasjonFrivillighetsplattformkommunene">
  <a:themeElements>
    <a:clrScheme name="Frivillighet Norge">
      <a:dk1>
        <a:srgbClr val="5E5E5E"/>
      </a:dk1>
      <a:lt1>
        <a:sysClr val="window" lastClr="FFFFFF"/>
      </a:lt1>
      <a:dk2>
        <a:srgbClr val="5E5E5E"/>
      </a:dk2>
      <a:lt2>
        <a:srgbClr val="F5F5F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esentasjonFrivillighetsplattformkommunene">
  <a:themeElements>
    <a:clrScheme name="Frivillighet Norge">
      <a:dk1>
        <a:srgbClr val="5E5E5E"/>
      </a:dk1>
      <a:lt1>
        <a:sysClr val="window" lastClr="FFFFFF"/>
      </a:lt1>
      <a:dk2>
        <a:srgbClr val="5E5E5E"/>
      </a:dk2>
      <a:lt2>
        <a:srgbClr val="F5F5F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8453</TotalTime>
  <Words>343</Words>
  <Application>Microsoft Office PowerPoint</Application>
  <PresentationFormat>Skjermfremvisning (4:3)</PresentationFormat>
  <Paragraphs>76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Mangal</vt:lpstr>
      <vt:lpstr>PresentasjonFrivillighetsplattformkommunene</vt:lpstr>
      <vt:lpstr>1_PresentasjonFrivillighetsplattformkommunene</vt:lpstr>
      <vt:lpstr>2_PresentasjonFrivillighetsplattformkommunene</vt:lpstr>
      <vt:lpstr>3_PresentasjonFrivillighetsplattformkommunene</vt:lpstr>
      <vt:lpstr>Office Theme</vt:lpstr>
      <vt:lpstr>Frivillighetens rolle i velferdstjenestenes innovasjonsarbeid</vt:lpstr>
      <vt:lpstr>FRIVILLIGHET NORGE</vt:lpstr>
      <vt:lpstr>HVA ER FRIVILLIGHET</vt:lpstr>
      <vt:lpstr>OMFANGET AV FRIVILLIGHETEN I NORGE</vt:lpstr>
      <vt:lpstr>PowerPoint-presentasjon</vt:lpstr>
      <vt:lpstr>FRIVILLIGHET SKAPER EN MERVERDI</vt:lpstr>
      <vt:lpstr>ENORM INTERESSE FOR FRIVILLIGHET</vt:lpstr>
      <vt:lpstr>Hva er frivilligheten ikke?</vt:lpstr>
      <vt:lpstr>Utfordringer</vt:lpstr>
      <vt:lpstr>”Den nye veldedigheten”</vt:lpstr>
      <vt:lpstr>Muligheter</vt:lpstr>
      <vt:lpstr>Innovasjon og frivillighet</vt:lpstr>
      <vt:lpstr>Hvordan kan frivilligheten spille en viktigere rolle?</vt:lpstr>
      <vt:lpstr>PowerPoint-presentasjon</vt:lpstr>
      <vt:lpstr> www.frivillighetnorge.no</vt:lpstr>
    </vt:vector>
  </TitlesOfParts>
  <Company>TeleComputing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Telecomputing</dc:creator>
  <cp:lastModifiedBy>Vigdis Endal</cp:lastModifiedBy>
  <cp:revision>584</cp:revision>
  <cp:lastPrinted>2015-08-31T13:08:03Z</cp:lastPrinted>
  <dcterms:created xsi:type="dcterms:W3CDTF">2012-01-04T14:07:27Z</dcterms:created>
  <dcterms:modified xsi:type="dcterms:W3CDTF">2017-01-26T15:38:34Z</dcterms:modified>
</cp:coreProperties>
</file>