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81" r:id="rId6"/>
    <p:sldMasterId id="2147483702" r:id="rId7"/>
    <p:sldMasterId id="2147483709" r:id="rId8"/>
    <p:sldMasterId id="2147483729" r:id="rId9"/>
  </p:sldMasterIdLst>
  <p:notesMasterIdLst>
    <p:notesMasterId r:id="rId23"/>
  </p:notesMasterIdLst>
  <p:sldIdLst>
    <p:sldId id="263" r:id="rId10"/>
    <p:sldId id="297" r:id="rId11"/>
    <p:sldId id="304" r:id="rId12"/>
    <p:sldId id="298" r:id="rId13"/>
    <p:sldId id="299" r:id="rId14"/>
    <p:sldId id="308" r:id="rId15"/>
    <p:sldId id="274" r:id="rId16"/>
    <p:sldId id="302" r:id="rId17"/>
    <p:sldId id="287" r:id="rId18"/>
    <p:sldId id="293" r:id="rId19"/>
    <p:sldId id="294" r:id="rId20"/>
    <p:sldId id="305" r:id="rId21"/>
    <p:sldId id="307" r:id="rId22"/>
  </p:sldIdLst>
  <p:sldSz cx="10693400" cy="7561263"/>
  <p:notesSz cx="6797675" cy="9926638"/>
  <p:custDataLst>
    <p:tags r:id="rId24"/>
  </p:custDataLst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059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117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174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233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5291" algn="l" defTabSz="457059" rtl="0" eaLnBrk="1" latinLnBrk="0" hangingPunct="1">
      <a:defRPr sz="21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2349" algn="l" defTabSz="457059" rtl="0" eaLnBrk="1" latinLnBrk="0" hangingPunct="1">
      <a:defRPr sz="21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199407" algn="l" defTabSz="457059" rtl="0" eaLnBrk="1" latinLnBrk="0" hangingPunct="1">
      <a:defRPr sz="21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6464" algn="l" defTabSz="457059" rtl="0" eaLnBrk="1" latinLnBrk="0" hangingPunct="1">
      <a:defRPr sz="21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  <p15:guide id="3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99FF"/>
    <a:srgbClr val="82B5C1"/>
    <a:srgbClr val="CEE4E6"/>
    <a:srgbClr val="1295FF"/>
    <a:srgbClr val="DFEEEF"/>
    <a:srgbClr val="5E6C70"/>
    <a:srgbClr val="999999"/>
    <a:srgbClr val="939598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7" autoAdjust="0"/>
    <p:restoredTop sz="86643" autoAdjust="0"/>
  </p:normalViewPr>
  <p:slideViewPr>
    <p:cSldViewPr snapToGrid="0" snapToObjects="1">
      <p:cViewPr varScale="1">
        <p:scale>
          <a:sx n="75" d="100"/>
          <a:sy n="75" d="100"/>
        </p:scale>
        <p:origin x="1422" y="66"/>
      </p:cViewPr>
      <p:guideLst>
        <p:guide orient="horz" pos="2381"/>
        <p:guide pos="3368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007129\Desktop\Asker%20kommune\Asker%20kommune%20-%20Samfunnskostnad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007129\Desktop\Asker%20kommune\Asker%20kommune%20-%20Samfunnskostnad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Sheet1!$C$10</c:f>
              <c:strCache>
                <c:ptCount val="1"/>
                <c:pt idx="0">
                  <c:v>Akkummulerte prissatte virkninger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Sheet1!$D$10:$W$10</c:f>
              <c:numCache>
                <c:formatCode>0</c:formatCode>
                <c:ptCount val="20"/>
                <c:pt idx="0">
                  <c:v>-3</c:v>
                </c:pt>
                <c:pt idx="1">
                  <c:v>-3.1438620296892501</c:v>
                </c:pt>
                <c:pt idx="2">
                  <c:v>-3.7449405242225646</c:v>
                </c:pt>
                <c:pt idx="3">
                  <c:v>-4.8254440590071876</c:v>
                </c:pt>
                <c:pt idx="4">
                  <c:v>-9.3481483967592194</c:v>
                </c:pt>
                <c:pt idx="5">
                  <c:v>-9.9791758846165912</c:v>
                </c:pt>
                <c:pt idx="6">
                  <c:v>-14.032712630071842</c:v>
                </c:pt>
                <c:pt idx="7">
                  <c:v>-17.343180643520352</c:v>
                </c:pt>
                <c:pt idx="8">
                  <c:v>-17.864268404060311</c:v>
                </c:pt>
                <c:pt idx="9">
                  <c:v>-19.444368330178829</c:v>
                </c:pt>
                <c:pt idx="10">
                  <c:v>-20.69228970520545</c:v>
                </c:pt>
                <c:pt idx="11">
                  <c:v>-21.076257904992882</c:v>
                </c:pt>
                <c:pt idx="12">
                  <c:v>-24.935016226457684</c:v>
                </c:pt>
                <c:pt idx="13">
                  <c:v>-28.836398586134965</c:v>
                </c:pt>
                <c:pt idx="14">
                  <c:v>-31.348943762984195</c:v>
                </c:pt>
                <c:pt idx="15">
                  <c:v>-32.204851991726578</c:v>
                </c:pt>
                <c:pt idx="16">
                  <c:v>-35.383526238672843</c:v>
                </c:pt>
                <c:pt idx="17">
                  <c:v>-37.154080366594869</c:v>
                </c:pt>
                <c:pt idx="18">
                  <c:v>-41.051561488634277</c:v>
                </c:pt>
                <c:pt idx="19">
                  <c:v>-45.068448847417265</c:v>
                </c:pt>
              </c:numCache>
            </c:numRef>
          </c:val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"Akkummulerte" ikke-prissatte virkninger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Sheet1!$D$11:$W$11</c:f>
              <c:numCache>
                <c:formatCode>0</c:formatCode>
                <c:ptCount val="20"/>
                <c:pt idx="0">
                  <c:v>-5</c:v>
                </c:pt>
                <c:pt idx="1">
                  <c:v>-5.1438620296892505</c:v>
                </c:pt>
                <c:pt idx="2">
                  <c:v>-5.7449405242225646</c:v>
                </c:pt>
                <c:pt idx="3">
                  <c:v>-6.8254440590071876</c:v>
                </c:pt>
                <c:pt idx="4">
                  <c:v>-11.348148396759219</c:v>
                </c:pt>
                <c:pt idx="5">
                  <c:v>-11.979175884616591</c:v>
                </c:pt>
                <c:pt idx="6">
                  <c:v>-16.032712630071842</c:v>
                </c:pt>
                <c:pt idx="7">
                  <c:v>-19.343180643520352</c:v>
                </c:pt>
                <c:pt idx="8">
                  <c:v>-19.864268404060311</c:v>
                </c:pt>
                <c:pt idx="9">
                  <c:v>-21.444368330178829</c:v>
                </c:pt>
                <c:pt idx="10">
                  <c:v>-22.69228970520545</c:v>
                </c:pt>
                <c:pt idx="11">
                  <c:v>-23.076257904992882</c:v>
                </c:pt>
                <c:pt idx="12">
                  <c:v>-26.935016226457684</c:v>
                </c:pt>
                <c:pt idx="13">
                  <c:v>-30.836398586134965</c:v>
                </c:pt>
                <c:pt idx="14">
                  <c:v>-33.348943762984192</c:v>
                </c:pt>
                <c:pt idx="15">
                  <c:v>-34.204851991726578</c:v>
                </c:pt>
                <c:pt idx="16">
                  <c:v>-37.383526238672843</c:v>
                </c:pt>
                <c:pt idx="17">
                  <c:v>-39.154080366594869</c:v>
                </c:pt>
                <c:pt idx="18">
                  <c:v>-43.051561488634277</c:v>
                </c:pt>
                <c:pt idx="19">
                  <c:v>-47.068448847417265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602200"/>
        <c:axId val="388490520"/>
      </c:barChart>
      <c:catAx>
        <c:axId val="325602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8490520"/>
        <c:crosses val="autoZero"/>
        <c:auto val="1"/>
        <c:lblAlgn val="ctr"/>
        <c:lblOffset val="100"/>
        <c:noMultiLvlLbl val="0"/>
      </c:catAx>
      <c:valAx>
        <c:axId val="388490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Samfunnskostnader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32560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Sheet1!$C$16</c:f>
              <c:strCache>
                <c:ptCount val="1"/>
                <c:pt idx="0">
                  <c:v>Akkummulerte prissatte virkninger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Sheet1!$D$16:$W$16</c:f>
              <c:numCache>
                <c:formatCode>0</c:formatCode>
                <c:ptCount val="20"/>
                <c:pt idx="0">
                  <c:v>-3</c:v>
                </c:pt>
                <c:pt idx="1">
                  <c:v>-3.1438620296892501</c:v>
                </c:pt>
                <c:pt idx="2">
                  <c:v>-3.7449405242225646</c:v>
                </c:pt>
                <c:pt idx="3">
                  <c:v>-4.8254440590071876</c:v>
                </c:pt>
                <c:pt idx="4">
                  <c:v>-9.3481483967592194</c:v>
                </c:pt>
                <c:pt idx="5">
                  <c:v>-4.9791758846165912</c:v>
                </c:pt>
                <c:pt idx="6">
                  <c:v>-4.0327126300718419</c:v>
                </c:pt>
                <c:pt idx="7">
                  <c:v>-2.3431806435203519</c:v>
                </c:pt>
                <c:pt idx="8">
                  <c:v>0.13573159593968853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"Akkummulerte" ikke-prissatte virkninger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Sheet1!$D$17:$W$17</c:f>
              <c:numCache>
                <c:formatCode>0</c:formatCode>
                <c:ptCount val="20"/>
                <c:pt idx="0">
                  <c:v>-5</c:v>
                </c:pt>
                <c:pt idx="1">
                  <c:v>-5.1438620296892505</c:v>
                </c:pt>
                <c:pt idx="2">
                  <c:v>-5.7449405242225646</c:v>
                </c:pt>
                <c:pt idx="3">
                  <c:v>-6.8254440590071876</c:v>
                </c:pt>
                <c:pt idx="4">
                  <c:v>-11.348148396759219</c:v>
                </c:pt>
                <c:pt idx="5">
                  <c:v>-6.9791758846165912</c:v>
                </c:pt>
                <c:pt idx="6">
                  <c:v>-6.0327126300718419</c:v>
                </c:pt>
                <c:pt idx="7">
                  <c:v>-4.3431806435203519</c:v>
                </c:pt>
                <c:pt idx="8">
                  <c:v>-1.8642684040603115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488560"/>
        <c:axId val="388484248"/>
      </c:barChart>
      <c:catAx>
        <c:axId val="388488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8484248"/>
        <c:crosses val="autoZero"/>
        <c:auto val="1"/>
        <c:lblAlgn val="ctr"/>
        <c:lblOffset val="100"/>
        <c:noMultiLvlLbl val="0"/>
      </c:catAx>
      <c:valAx>
        <c:axId val="388484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Samfunnskostnader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38848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D707-5B17-4A67-8683-3186C676FCD2}" type="datetimeFigureOut">
              <a:rPr lang="nb-NO" smtClean="0"/>
              <a:t>27.01.2017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3CAD4-9403-4338-8958-9154CCE0C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32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7" algn="l" defTabSz="914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3" algn="l" defTabSz="914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91" algn="l" defTabSz="914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9" algn="l" defTabSz="914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7" algn="l" defTabSz="914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4" algn="l" defTabSz="914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3CAD4-9403-4338-8958-9154CCE0CBED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8221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3CAD4-9403-4338-8958-9154CCE0CBE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019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Dette er en metafor </a:t>
            </a:r>
            <a:r>
              <a:rPr lang="nb-NO" baseline="0" dirty="0" smtClean="0"/>
              <a:t> som kommer i tillegg til all fagkompetanse og forvaltningskompetanse som allerede kommunen har 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Dette innebærer.</a:t>
            </a:r>
          </a:p>
          <a:p>
            <a:r>
              <a:rPr lang="nb-NO" baseline="0" dirty="0" smtClean="0"/>
              <a:t>Tidlig investering – handler om å sette inn tiltak så tidlig som mulig for å oppnå effekt på lang sikt</a:t>
            </a:r>
          </a:p>
          <a:p>
            <a:r>
              <a:rPr lang="nb-NO" baseline="0" dirty="0" smtClean="0"/>
              <a:t>Vi skal utnytte </a:t>
            </a:r>
            <a:r>
              <a:rPr lang="nb-NO" baseline="0" dirty="0" err="1" smtClean="0"/>
              <a:t>muligeteer</a:t>
            </a:r>
            <a:r>
              <a:rPr lang="nb-NO" baseline="0" dirty="0" smtClean="0"/>
              <a:t> og ressurser rundt oss i samfunnet. Rundt kommunen og rundt innbyggeren. </a:t>
            </a:r>
          </a:p>
          <a:p>
            <a:r>
              <a:rPr lang="nb-NO" baseline="0" dirty="0" smtClean="0"/>
              <a:t>VI skal legge langsiktige planer sammen med innbyggeren – og kommunen skal være koordinerte. </a:t>
            </a:r>
          </a:p>
          <a:p>
            <a:r>
              <a:rPr lang="nb-NO" baseline="0" dirty="0" smtClean="0"/>
              <a:t>OG det siste, brukeren/innbyggeren som medinvestor. – aktiv rolle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81BB-D704-7B44-8414-D2F1EEC4A945}" type="slidenum">
              <a:rPr lang="nb-NO" smtClean="0">
                <a:solidFill>
                  <a:prstClr val="black"/>
                </a:solidFill>
              </a:rPr>
              <a:pPr/>
              <a:t>12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0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orføreren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beskrev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står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kommunen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overfor</a:t>
            </a:r>
            <a:r>
              <a:rPr lang="en-GB" baseline="0" dirty="0" smtClean="0"/>
              <a:t> store </a:t>
            </a:r>
            <a:r>
              <a:rPr lang="en-GB" baseline="0" dirty="0" err="1" smtClean="0"/>
              <a:t>utforrdringer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fremover</a:t>
            </a:r>
            <a:r>
              <a:rPr lang="en-GB" baseline="0" dirty="0" smtClean="0"/>
              <a:t>. Vi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sannsynligvis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råd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å </a:t>
            </a:r>
            <a:r>
              <a:rPr lang="en-GB" baseline="0" dirty="0" err="1" smtClean="0"/>
              <a:t>opprettholde</a:t>
            </a:r>
            <a:r>
              <a:rPr lang="en-GB" baseline="0" dirty="0" smtClean="0"/>
              <a:t> den </a:t>
            </a:r>
            <a:r>
              <a:rPr lang="en-GB" baseline="0" dirty="0" err="1" smtClean="0"/>
              <a:t>velferdsstaten</a:t>
            </a:r>
            <a:r>
              <a:rPr lang="en-GB" baseline="0" dirty="0" smtClean="0"/>
              <a:t> vi </a:t>
            </a:r>
            <a:r>
              <a:rPr lang="en-GB" baseline="0" dirty="0" err="1" smtClean="0"/>
              <a:t>ser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dag. Vi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stadig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nærmere</a:t>
            </a:r>
            <a:r>
              <a:rPr lang="en-GB" baseline="0" dirty="0" smtClean="0"/>
              <a:t> g </a:t>
            </a:r>
            <a:r>
              <a:rPr lang="en-GB" baseline="0" dirty="0" err="1" smtClean="0"/>
              <a:t>påvirkes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strøminger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verdenssamfunnet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endringene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raskt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Dette</a:t>
            </a:r>
            <a:r>
              <a:rPr lang="en-GB" baseline="0" dirty="0" smtClean="0"/>
              <a:t> stiller </a:t>
            </a:r>
            <a:r>
              <a:rPr lang="en-GB" baseline="0" dirty="0" err="1" smtClean="0"/>
              <a:t>krav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kommunens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rolle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fremover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spesielt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tjenesteutvikling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de </a:t>
            </a:r>
            <a:r>
              <a:rPr lang="en-GB" baseline="0" dirty="0" err="1" smtClean="0"/>
              <a:t>nærmeste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minuttene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fokusere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tjenestekonseptet</a:t>
            </a:r>
            <a:r>
              <a:rPr lang="en-GB" baseline="0" dirty="0" smtClean="0"/>
              <a:t> Askers Velferdslab. </a:t>
            </a:r>
          </a:p>
          <a:p>
            <a:r>
              <a:rPr lang="en-GB" baseline="0" dirty="0" err="1" smtClean="0"/>
              <a:t>Dette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et </a:t>
            </a:r>
            <a:r>
              <a:rPr lang="en-GB" baseline="0" dirty="0" err="1" smtClean="0"/>
              <a:t>tjenestekonsept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utviklet</a:t>
            </a:r>
            <a:r>
              <a:rPr lang="en-GB" baseline="0" dirty="0" smtClean="0"/>
              <a:t>  </a:t>
            </a:r>
            <a:r>
              <a:rPr lang="en-GB" baseline="0" dirty="0" err="1" smtClean="0"/>
              <a:t>gjennom</a:t>
            </a:r>
            <a:r>
              <a:rPr lang="en-GB" baseline="0" dirty="0" smtClean="0"/>
              <a:t> at Asker </a:t>
            </a:r>
            <a:r>
              <a:rPr lang="en-GB" baseline="0" dirty="0" err="1" smtClean="0"/>
              <a:t>var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pilotkommune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Husbanken</a:t>
            </a:r>
            <a:r>
              <a:rPr lang="en-GB" baseline="0" dirty="0" smtClean="0"/>
              <a:t> da de </a:t>
            </a:r>
            <a:r>
              <a:rPr lang="en-GB" baseline="0" dirty="0" err="1" smtClean="0"/>
              <a:t>ønsket</a:t>
            </a:r>
            <a:r>
              <a:rPr lang="en-GB" baseline="0" dirty="0" smtClean="0"/>
              <a:t> å teste </a:t>
            </a:r>
            <a:r>
              <a:rPr lang="en-GB" baseline="0" dirty="0" err="1" smtClean="0"/>
              <a:t>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tjenstedesign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metode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utivkling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oligsosiale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tjenstern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Fremtidens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boligkontor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Konseptet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utviklet</a:t>
            </a:r>
            <a:r>
              <a:rPr lang="en-GB" baseline="0" dirty="0" smtClean="0"/>
              <a:t> I </a:t>
            </a:r>
            <a:r>
              <a:rPr lang="en-GB" baseline="0" dirty="0" err="1" smtClean="0"/>
              <a:t>samarbied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mellom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tjenestedisgfirmaet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LiveWork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Soental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Husbanke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Doga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Asker kommune.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Tjenestedesign</a:t>
            </a:r>
            <a:r>
              <a:rPr lang="en-GB" baseline="0" dirty="0" smtClean="0"/>
              <a:t> starter med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viktigst</a:t>
            </a:r>
            <a:r>
              <a:rPr lang="en-GB" baseline="0" dirty="0" smtClean="0"/>
              <a:t>. De </a:t>
            </a:r>
            <a:r>
              <a:rPr lang="en-GB" baseline="0" dirty="0" err="1" smtClean="0"/>
              <a:t>snakker</a:t>
            </a:r>
            <a:r>
              <a:rPr lang="en-GB" baseline="0" dirty="0" smtClean="0"/>
              <a:t> med </a:t>
            </a:r>
            <a:r>
              <a:rPr lang="en-GB" baseline="0" dirty="0" err="1" smtClean="0"/>
              <a:t>innbyggere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81BB-D704-7B44-8414-D2F1EEC4A945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2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OG her ser dere 8 innsikter – en oppsummering av</a:t>
            </a:r>
            <a:r>
              <a:rPr lang="nb-NO" baseline="0" dirty="0" smtClean="0"/>
              <a:t> intervjuene med brukere av boligtjenestene i Akser.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Disse 8 innsiktene har vært avgjørende for utvikling av </a:t>
            </a:r>
            <a:r>
              <a:rPr lang="nb-NO" baseline="0" dirty="0" err="1" smtClean="0"/>
              <a:t>tjenestekonsptet</a:t>
            </a:r>
            <a:r>
              <a:rPr lang="nb-NO" baseline="0" dirty="0" smtClean="0"/>
              <a:t> Askers Velferdslab.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81BB-D704-7B44-8414-D2F1EEC4A9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01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Sammen med samtaler med</a:t>
            </a:r>
            <a:r>
              <a:rPr lang="nb-NO" baseline="0" dirty="0" smtClean="0"/>
              <a:t> brukere, ble også medarbeidere i kommunen intervjuet.  </a:t>
            </a:r>
          </a:p>
          <a:p>
            <a:r>
              <a:rPr lang="nb-NO" baseline="0" dirty="0" smtClean="0"/>
              <a:t>Og her ser dere en oppsummering av det medarbeiderne forteller oss.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Så når brukerne forteller at de ikke får det de trenger og når medarbeiderne opplever å ha mulighet til å gjøre det som skal til. </a:t>
            </a:r>
          </a:p>
          <a:p>
            <a:r>
              <a:rPr lang="nb-NO" baseline="0" dirty="0" smtClean="0"/>
              <a:t>Hva gjør vi da?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81BB-D704-7B44-8414-D2F1EEC4A9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06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Kommunen er forvalter av tjenester. Det er en rolle vi er godt kjent med. ‘Men hva om vi også tenker som en investor som investerer i menneskene som bor i kommunen vår?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F81BB-D704-7B44-8414-D2F1EEC4A945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Dette er en middel</a:t>
            </a:r>
            <a:r>
              <a:rPr lang="nb-NO" baseline="0" dirty="0" smtClean="0"/>
              <a:t> for å få til samarbeid på tvers. </a:t>
            </a:r>
          </a:p>
          <a:p>
            <a:r>
              <a:rPr lang="nb-NO" baseline="0" dirty="0" smtClean="0"/>
              <a:t>VI gir medarbeidere myndighet og tilgang til ressurser – effektiv bruk av tid</a:t>
            </a:r>
          </a:p>
          <a:p>
            <a:r>
              <a:rPr lang="nb-NO" baseline="0" dirty="0" smtClean="0"/>
              <a:t>Vi skal mål effekt, ikke tiltak og hva vi gjør. </a:t>
            </a:r>
          </a:p>
          <a:p>
            <a:r>
              <a:rPr lang="nb-NO" baseline="0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3CAD4-9403-4338-8958-9154CCE0CBE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68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Nå skal jeg fortelle dere om et møte som skjedde i forrige uke. </a:t>
            </a:r>
          </a:p>
          <a:p>
            <a:r>
              <a:rPr lang="nb-NO" dirty="0" smtClean="0"/>
              <a:t>Det var et møte med en familie med 2 voksne og 3 barm hvor et barn er utviklingshemmet. </a:t>
            </a:r>
          </a:p>
          <a:p>
            <a:r>
              <a:rPr lang="nb-NO" dirty="0" smtClean="0"/>
              <a:t>Far jobber og han jobber mye for å få hjulene til å gå rundt. Mor har ingen inntekt. OF </a:t>
            </a:r>
            <a:r>
              <a:rPr lang="nb-NO" dirty="0" err="1" smtClean="0"/>
              <a:t>frar</a:t>
            </a:r>
            <a:r>
              <a:rPr lang="nb-NO" baseline="0" dirty="0" smtClean="0"/>
              <a:t> må jobbe så mye at han er nesten ikke til stede i familielivet. </a:t>
            </a:r>
            <a:endParaRPr lang="nb-NO" dirty="0" smtClean="0"/>
          </a:p>
          <a:p>
            <a:r>
              <a:rPr lang="nb-NO" dirty="0" smtClean="0"/>
              <a:t>De eier bolig men de</a:t>
            </a:r>
            <a:r>
              <a:rPr lang="nb-NO" baseline="0" dirty="0" smtClean="0"/>
              <a:t> har bare to soverom og dette byr på problemer for familien på fem. De </a:t>
            </a:r>
            <a:r>
              <a:rPr lang="nb-NO" baseline="0" dirty="0" err="1" smtClean="0"/>
              <a:t>ahr</a:t>
            </a:r>
            <a:r>
              <a:rPr lang="nb-NO" baseline="0" dirty="0" smtClean="0"/>
              <a:t> ikke økonomi til å kjøpe større bolig. </a:t>
            </a:r>
          </a:p>
          <a:p>
            <a:r>
              <a:rPr lang="nb-NO" baseline="0" dirty="0" smtClean="0"/>
              <a:t>De to </a:t>
            </a:r>
            <a:r>
              <a:rPr lang="nb-NO" baseline="0" dirty="0" err="1" smtClean="0"/>
              <a:t>elste</a:t>
            </a:r>
            <a:r>
              <a:rPr lang="nb-NO" baseline="0" dirty="0" smtClean="0"/>
              <a:t> barna en på </a:t>
            </a:r>
            <a:r>
              <a:rPr lang="nb-NO" baseline="0" dirty="0" err="1" smtClean="0"/>
              <a:t>unngdomsskole</a:t>
            </a:r>
            <a:r>
              <a:rPr lang="nb-NO" baseline="0" dirty="0" smtClean="0"/>
              <a:t> og en på videregående, går det veldig fint med, men det er </a:t>
            </a:r>
            <a:r>
              <a:rPr lang="nb-NO" baseline="0" dirty="0" err="1" smtClean="0"/>
              <a:t>utfrordrende</a:t>
            </a:r>
            <a:r>
              <a:rPr lang="nb-NO" baseline="0" dirty="0" smtClean="0"/>
              <a:t> å gjøre </a:t>
            </a:r>
            <a:r>
              <a:rPr lang="nb-NO" baseline="0" dirty="0" err="1" smtClean="0"/>
              <a:t>lekster</a:t>
            </a:r>
            <a:r>
              <a:rPr lang="nb-NO" baseline="0" dirty="0" smtClean="0"/>
              <a:t> og de har nesten ikke mulighet til åta med venner hjem. På </a:t>
            </a:r>
            <a:r>
              <a:rPr lang="nb-NO" baseline="0" dirty="0" err="1" smtClean="0"/>
              <a:t>grunnav</a:t>
            </a:r>
            <a:r>
              <a:rPr lang="nb-NO" baseline="0" dirty="0" smtClean="0"/>
              <a:t> dårlig pass. </a:t>
            </a:r>
          </a:p>
          <a:p>
            <a:r>
              <a:rPr lang="nb-NO" baseline="0" dirty="0" smtClean="0"/>
              <a:t>Mor er sliten, hun har </a:t>
            </a:r>
            <a:r>
              <a:rPr lang="nb-NO" baseline="0" dirty="0" err="1" smtClean="0"/>
              <a:t>hesleutfordringer</a:t>
            </a:r>
            <a:r>
              <a:rPr lang="nb-NO" baseline="0" dirty="0" smtClean="0"/>
              <a:t> og ingen inntekt. </a:t>
            </a:r>
          </a:p>
          <a:p>
            <a:r>
              <a:rPr lang="nb-NO" baseline="0" dirty="0" smtClean="0"/>
              <a:t>Hun har søkt AAP via NAV men fått avslag.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I forrige uke, møtte mor og far et koordinert team av </a:t>
            </a:r>
            <a:r>
              <a:rPr lang="nb-NO" baseline="0" dirty="0" err="1" smtClean="0"/>
              <a:t>represetanter</a:t>
            </a:r>
            <a:r>
              <a:rPr lang="nb-NO" baseline="0" dirty="0" smtClean="0"/>
              <a:t> fra hjelpeapparatet. Temaet var satt sammen i dialog med mor og far.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Til stede var: </a:t>
            </a:r>
            <a:r>
              <a:rPr lang="nb-NO" baseline="0" dirty="0" err="1" smtClean="0"/>
              <a:t>Bruekrtorget</a:t>
            </a:r>
            <a:r>
              <a:rPr lang="nb-NO" baseline="0" dirty="0" smtClean="0"/>
              <a:t>, Nav,, fastlege og fysioterapeut. Frivillighet, </a:t>
            </a:r>
            <a:r>
              <a:rPr lang="nb-NO" baseline="0" dirty="0" err="1" smtClean="0"/>
              <a:t>represetsnt</a:t>
            </a:r>
            <a:r>
              <a:rPr lang="nb-NO" baseline="0" dirty="0" smtClean="0"/>
              <a:t> fra en nærmiljøsentral (frivillighet) 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Hesnitken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emd</a:t>
            </a:r>
            <a:r>
              <a:rPr lang="nb-NO" baseline="0" dirty="0" smtClean="0"/>
              <a:t> møtet var å kartlegge familiens </a:t>
            </a:r>
            <a:r>
              <a:rPr lang="nb-NO" baseline="0" dirty="0" err="1" smtClean="0"/>
              <a:t>sitausjon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helhtlig</a:t>
            </a:r>
            <a:r>
              <a:rPr lang="nb-NO" baseline="0" dirty="0" smtClean="0"/>
              <a:t>. Og </a:t>
            </a:r>
            <a:r>
              <a:rPr lang="nb-NO" baseline="0" dirty="0" err="1" smtClean="0"/>
              <a:t>elgge</a:t>
            </a:r>
            <a:r>
              <a:rPr lang="nb-NO" baseline="0" dirty="0" smtClean="0"/>
              <a:t> en </a:t>
            </a:r>
            <a:r>
              <a:rPr lang="nb-NO" baseline="0" dirty="0" err="1" smtClean="0"/>
              <a:t>en</a:t>
            </a:r>
            <a:r>
              <a:rPr lang="nb-NO" baseline="0" dirty="0" smtClean="0"/>
              <a:t> kortsiktig og langsikt plan for å </a:t>
            </a:r>
            <a:r>
              <a:rPr lang="nb-NO" baseline="0" dirty="0" err="1" smtClean="0"/>
              <a:t>ebdre</a:t>
            </a:r>
            <a:r>
              <a:rPr lang="nb-NO" baseline="0" dirty="0" smtClean="0"/>
              <a:t> levekårene til </a:t>
            </a:r>
            <a:r>
              <a:rPr lang="nb-NO" baseline="0" dirty="0" err="1" smtClean="0"/>
              <a:t>fmailien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Alle rundt bordet møte med en </a:t>
            </a:r>
            <a:r>
              <a:rPr lang="nb-NO" baseline="0" dirty="0" err="1" smtClean="0"/>
              <a:t>myndihet</a:t>
            </a:r>
            <a:r>
              <a:rPr lang="nb-NO" baseline="0" dirty="0" smtClean="0"/>
              <a:t> til å kunne fatte </a:t>
            </a:r>
            <a:r>
              <a:rPr lang="nb-NO" baseline="0" dirty="0" err="1" smtClean="0"/>
              <a:t>belstungier</a:t>
            </a:r>
            <a:r>
              <a:rPr lang="nb-NO" baseline="0" dirty="0" smtClean="0"/>
              <a:t> som er viktige for familien.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Tiltak: </a:t>
            </a:r>
          </a:p>
          <a:p>
            <a:r>
              <a:rPr lang="nb-NO" baseline="0" dirty="0" smtClean="0"/>
              <a:t>NAV får nok </a:t>
            </a:r>
            <a:r>
              <a:rPr lang="nb-NO" baseline="0" dirty="0" err="1" smtClean="0"/>
              <a:t>opplysnigenr</a:t>
            </a:r>
            <a:r>
              <a:rPr lang="nb-NO" baseline="0" dirty="0" smtClean="0"/>
              <a:t> fra fastlege og </a:t>
            </a:r>
            <a:r>
              <a:rPr lang="nb-NO" baseline="0" dirty="0" err="1" smtClean="0"/>
              <a:t>fysio</a:t>
            </a:r>
            <a:r>
              <a:rPr lang="nb-NO" baseline="0" dirty="0" smtClean="0"/>
              <a:t> til å kunne si at AAP søknaden innvilges. </a:t>
            </a:r>
          </a:p>
          <a:p>
            <a:r>
              <a:rPr lang="nb-NO" baseline="0" dirty="0" err="1" smtClean="0"/>
              <a:t>Bruekrtorget</a:t>
            </a:r>
            <a:r>
              <a:rPr lang="nb-NO" baseline="0" dirty="0" smtClean="0"/>
              <a:t> sier at når </a:t>
            </a:r>
            <a:r>
              <a:rPr lang="nb-NO" baseline="0" dirty="0" err="1" smtClean="0"/>
              <a:t>detet</a:t>
            </a:r>
            <a:r>
              <a:rPr lang="nb-NO" baseline="0" dirty="0" smtClean="0"/>
              <a:t> er på plass kan det sette </a:t>
            </a:r>
            <a:r>
              <a:rPr lang="nb-NO" baseline="0" dirty="0" err="1" smtClean="0"/>
              <a:t>ig</a:t>
            </a:r>
            <a:r>
              <a:rPr lang="nb-NO" baseline="0" dirty="0" smtClean="0"/>
              <a:t> ang en prosess for å </a:t>
            </a:r>
            <a:r>
              <a:rPr lang="nb-NO" baseline="0" dirty="0" err="1" smtClean="0"/>
              <a:t>refinaiseres</a:t>
            </a:r>
            <a:r>
              <a:rPr lang="nb-NO" baseline="0" dirty="0" smtClean="0"/>
              <a:t> startlånet </a:t>
            </a:r>
            <a:r>
              <a:rPr lang="nb-NO" baseline="0" dirty="0" err="1" smtClean="0"/>
              <a:t>slika</a:t>
            </a:r>
            <a:r>
              <a:rPr lang="nb-NO" baseline="0" dirty="0" smtClean="0"/>
              <a:t> t de kna kjøpe ens tørre bolig. </a:t>
            </a:r>
          </a:p>
          <a:p>
            <a:r>
              <a:rPr lang="nb-NO" baseline="0" dirty="0" smtClean="0"/>
              <a:t>På sikt ønsker mor å ta lappen o at logistikken i familien skal gå </a:t>
            </a:r>
            <a:r>
              <a:rPr lang="nb-NO" baseline="0" dirty="0" err="1" smtClean="0"/>
              <a:t>ebdre</a:t>
            </a:r>
            <a:r>
              <a:rPr lang="nb-NO" baseline="0" dirty="0" smtClean="0"/>
              <a:t>. </a:t>
            </a:r>
          </a:p>
          <a:p>
            <a:r>
              <a:rPr lang="nb-NO" baseline="0" dirty="0" smtClean="0"/>
              <a:t>Nærmiljøsentralen sier at de </a:t>
            </a:r>
            <a:r>
              <a:rPr lang="nb-NO" baseline="0" dirty="0" err="1" smtClean="0"/>
              <a:t>kans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akfe</a:t>
            </a:r>
            <a:r>
              <a:rPr lang="nb-NO" baseline="0" dirty="0" smtClean="0"/>
              <a:t> en </a:t>
            </a:r>
            <a:r>
              <a:rPr lang="nb-NO" baseline="0" dirty="0" err="1" smtClean="0"/>
              <a:t>frilvlig</a:t>
            </a:r>
            <a:r>
              <a:rPr lang="nb-NO" baseline="0" dirty="0" smtClean="0"/>
              <a:t> som kan </a:t>
            </a:r>
            <a:r>
              <a:rPr lang="nb-NO" baseline="0" dirty="0" err="1" smtClean="0"/>
              <a:t>øveseskjøre</a:t>
            </a:r>
            <a:r>
              <a:rPr lang="nb-NO" baseline="0" dirty="0" smtClean="0"/>
              <a:t> med mor </a:t>
            </a:r>
            <a:r>
              <a:rPr lang="nb-NO" baseline="0" dirty="0" err="1" smtClean="0"/>
              <a:t>slikat</a:t>
            </a:r>
            <a:r>
              <a:rPr lang="nb-NO" baseline="0" dirty="0" smtClean="0"/>
              <a:t>  hun er is </a:t>
            </a:r>
            <a:r>
              <a:rPr lang="nb-NO" baseline="0" dirty="0" err="1" smtClean="0"/>
              <a:t>tand</a:t>
            </a:r>
            <a:r>
              <a:rPr lang="nb-NO" baseline="0" dirty="0" smtClean="0"/>
              <a:t> til å ta sertifikat. </a:t>
            </a:r>
          </a:p>
          <a:p>
            <a:r>
              <a:rPr lang="nb-NO" baseline="0" dirty="0" err="1" smtClean="0"/>
              <a:t>Bruekrtoget</a:t>
            </a:r>
            <a:r>
              <a:rPr lang="nb-NO" baseline="0" dirty="0" smtClean="0"/>
              <a:t> skal </a:t>
            </a:r>
            <a:r>
              <a:rPr lang="nb-NO" baseline="0" dirty="0" err="1" smtClean="0"/>
              <a:t>innvilet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støttekotnakt</a:t>
            </a:r>
            <a:r>
              <a:rPr lang="nb-NO" baseline="0" dirty="0" smtClean="0"/>
              <a:t> med barnet </a:t>
            </a:r>
            <a:r>
              <a:rPr lang="nb-NO" baseline="0" dirty="0" err="1" smtClean="0"/>
              <a:t>emd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utivklingshemming</a:t>
            </a:r>
            <a:r>
              <a:rPr lang="nb-NO" baseline="0" dirty="0" smtClean="0"/>
              <a:t>, som </a:t>
            </a:r>
            <a:r>
              <a:rPr lang="nb-NO" baseline="0" dirty="0" err="1" smtClean="0"/>
              <a:t>ahr</a:t>
            </a:r>
            <a:r>
              <a:rPr lang="nb-NO" baseline="0" dirty="0" smtClean="0"/>
              <a:t> ligget en god stund. 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Mudnighet</a:t>
            </a:r>
            <a:endParaRPr lang="nb-NO" baseline="0" dirty="0" smtClean="0"/>
          </a:p>
          <a:p>
            <a:r>
              <a:rPr lang="nb-NO" baseline="0" dirty="0" smtClean="0"/>
              <a:t>Koordinert </a:t>
            </a:r>
            <a:r>
              <a:rPr lang="nb-NO" baseline="0" dirty="0" err="1" smtClean="0"/>
              <a:t>tjenster</a:t>
            </a:r>
            <a:r>
              <a:rPr lang="nb-NO" baseline="0" dirty="0" smtClean="0"/>
              <a:t>. </a:t>
            </a:r>
          </a:p>
          <a:p>
            <a:r>
              <a:rPr lang="nb-NO" baseline="0" dirty="0" smtClean="0"/>
              <a:t>Familien sier.  Vi tror på dere, å sitte rundt bordet sammen gjør at vi, og ikke noen av disse tiltakene blir noe av har dette vært en utrolig </a:t>
            </a:r>
            <a:r>
              <a:rPr lang="nb-NO" baseline="0" dirty="0" err="1" smtClean="0"/>
              <a:t>konstrktvt</a:t>
            </a:r>
            <a:r>
              <a:rPr lang="nb-NO" baseline="0" dirty="0" smtClean="0"/>
              <a:t> møte. </a:t>
            </a:r>
          </a:p>
          <a:p>
            <a:r>
              <a:rPr lang="nb-NO" baseline="0" dirty="0" smtClean="0"/>
              <a:t>Ansatte sier: Dette er effektivt og vi hører det samme. VI lagger plan sammen og </a:t>
            </a:r>
            <a:r>
              <a:rPr lang="nb-NO" baseline="0" dirty="0" err="1" smtClean="0"/>
              <a:t>fordler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opgaver</a:t>
            </a:r>
            <a:r>
              <a:rPr lang="nb-NO" baseline="0" dirty="0" smtClean="0"/>
              <a:t>, sammen 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r>
              <a:rPr lang="nb-NO" baseline="0" dirty="0" smtClean="0"/>
              <a:t>Mor side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3CAD4-9403-4338-8958-9154CCE0CBE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603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3CAD4-9403-4338-8958-9154CCE0CBE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dag mister man mennesket i svart boble, mens i velferdslaben</a:t>
            </a:r>
            <a:r>
              <a:rPr lang="nb-NO" baseline="0" dirty="0" smtClean="0"/>
              <a:t> er mennesket med hele veien.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3CAD4-9403-4338-8958-9154CCE0CBE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34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Farget_mønster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1"/>
            <a:ext cx="1069975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1265238"/>
            <a:ext cx="10688638" cy="0"/>
          </a:xfrm>
          <a:prstGeom prst="line">
            <a:avLst/>
          </a:prstGeom>
          <a:noFill/>
          <a:ln w="14351">
            <a:solidFill>
              <a:srgbClr val="9395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1" tIns="45706" rIns="91411" bIns="45706"/>
          <a:lstStyle/>
          <a:p>
            <a:endParaRPr lang="en-GB"/>
          </a:p>
        </p:txBody>
      </p:sp>
      <p:pic>
        <p:nvPicPr>
          <p:cNvPr id="6" name="Picture 11" descr="Asker_logo_horisontal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8775"/>
            <a:ext cx="1400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691" y="2014538"/>
            <a:ext cx="9090025" cy="822325"/>
          </a:xfrm>
        </p:spPr>
        <p:txBody>
          <a:bodyPr anchor="t"/>
          <a:lstStyle>
            <a:lvl1pPr algn="ctr">
              <a:defRPr sz="4000"/>
            </a:lvl1pPr>
          </a:lstStyle>
          <a:p>
            <a:pPr lvl="0"/>
            <a:r>
              <a:rPr lang="en-US" altLang="nb-NO" noProof="0" smtClean="0"/>
              <a:t>Klikk for å redigere tittelstil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1691" y="3222625"/>
            <a:ext cx="9090025" cy="520700"/>
          </a:xfrm>
        </p:spPr>
        <p:txBody>
          <a:bodyPr/>
          <a:lstStyle>
            <a:lvl1pPr marL="0" indent="0" algn="ctr">
              <a:buFont typeface="Verdana" pitchFamily="34" charset="0"/>
              <a:buNone/>
              <a:defRPr sz="2400"/>
            </a:lvl1pPr>
          </a:lstStyle>
          <a:p>
            <a:pPr lvl="0"/>
            <a:r>
              <a:rPr lang="en-US" altLang="nb-NO" noProof="0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7089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1470F-7FEE-9648-86FB-6B05C93B7D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110541" y="282575"/>
            <a:ext cx="2389187" cy="64722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39800" y="282575"/>
            <a:ext cx="7018338" cy="64722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03E10-0753-DE4B-94AF-D0CE4A892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8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0574612"/>
              </p:ext>
            </p:extLst>
          </p:nvPr>
        </p:nvGraphicFramePr>
        <p:xfrm>
          <a:off x="1229" y="1546"/>
          <a:ext cx="1228" cy="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29" y="1546"/>
                        <a:ext cx="1228" cy="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563835" y="2152739"/>
            <a:ext cx="9565732" cy="429657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edit</a:t>
            </a:r>
            <a:r>
              <a:rPr lang="nb-NO" noProof="0" dirty="0" smtClean="0"/>
              <a:t> Master </a:t>
            </a:r>
            <a:r>
              <a:rPr lang="nb-NO" noProof="0" dirty="0" err="1" smtClean="0"/>
              <a:t>text</a:t>
            </a:r>
            <a:r>
              <a:rPr lang="nb-NO" noProof="0" dirty="0" smtClean="0"/>
              <a:t> styles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 smtClean="0"/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405056" y="1037821"/>
            <a:ext cx="9721275" cy="169016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ction Header"/>
          <p:cNvSpPr txBox="1"/>
          <p:nvPr userDrawn="1">
            <p:custDataLst>
              <p:tags r:id="rId4"/>
            </p:custDataLst>
          </p:nvPr>
        </p:nvSpPr>
        <p:spPr>
          <a:xfrm>
            <a:off x="554117" y="827292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58344">
              <a:spcAft>
                <a:spcPts val="848"/>
              </a:spcAft>
            </a:pPr>
            <a:endParaRPr lang="nb-NO" sz="900" dirty="0" smtClean="0">
              <a:latin typeface="+mn-lt"/>
              <a:ea typeface="Cambria Math" pitchFamily="18" charset="0"/>
            </a:endParaRPr>
          </a:p>
        </p:txBody>
      </p:sp>
      <p:sp>
        <p:nvSpPr>
          <p:cNvPr id="12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9762103" y="803664"/>
            <a:ext cx="36067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58344" algn="r">
              <a:spcAft>
                <a:spcPts val="848"/>
              </a:spcAft>
            </a:pPr>
            <a:r>
              <a:rPr lang="nb-NO" sz="1100" dirty="0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7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6126493" y="515948"/>
            <a:ext cx="399628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58344" algn="r">
              <a:spcAft>
                <a:spcPts val="848"/>
              </a:spcAft>
            </a:pPr>
            <a:r>
              <a:rPr lang="nb-NO" sz="800" noProof="1" smtClean="0">
                <a:latin typeface="+mn-lt"/>
              </a:rPr>
              <a:t>13.06.2016 C:\Users\NO007129\Desktop\Asker kommune - Velferdslab.pptx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7"/>
            </p:custDataLst>
          </p:nvPr>
        </p:nvSpPr>
        <p:spPr>
          <a:xfrm>
            <a:off x="565566" y="6901363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58344" algn="l">
              <a:spcAft>
                <a:spcPts val="848"/>
              </a:spcAft>
            </a:pPr>
            <a:endParaRPr lang="nb-NO" sz="900" dirty="0" smtClean="0">
              <a:latin typeface="+mn-lt"/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563834" y="7064754"/>
            <a:ext cx="320802" cy="1680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58344">
              <a:spcAft>
                <a:spcPts val="848"/>
              </a:spcAft>
            </a:pPr>
            <a:r>
              <a:rPr lang="nb-NO" sz="900" dirty="0" smtClean="0">
                <a:latin typeface="+mn-lt"/>
              </a:rPr>
              <a:t>PwC</a:t>
            </a: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565565" y="6739921"/>
            <a:ext cx="9445837" cy="1384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nb-NO" sz="900" dirty="0" smtClean="0"/>
          </a:p>
        </p:txBody>
      </p:sp>
      <p:sp>
        <p:nvSpPr>
          <p:cNvPr id="36" name="Report Date"/>
          <p:cNvSpPr txBox="1"/>
          <p:nvPr userDrawn="1">
            <p:custDataLst>
              <p:tags r:id="rId9"/>
            </p:custDataLst>
          </p:nvPr>
        </p:nvSpPr>
        <p:spPr>
          <a:xfrm>
            <a:off x="8758871" y="6903733"/>
            <a:ext cx="136456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58344" algn="r">
              <a:spcAft>
                <a:spcPts val="848"/>
              </a:spcAft>
            </a:pPr>
            <a:r>
              <a:rPr lang="nb-NO" sz="900" dirty="0" smtClean="0">
                <a:latin typeface="+mn-lt"/>
              </a:rPr>
              <a:t>16. juni 2016</a:t>
            </a:r>
          </a:p>
        </p:txBody>
      </p:sp>
      <p:sp>
        <p:nvSpPr>
          <p:cNvPr id="37" name="Page Number"/>
          <p:cNvSpPr txBox="1"/>
          <p:nvPr userDrawn="1">
            <p:custDataLst>
              <p:tags r:id="rId10"/>
            </p:custDataLst>
          </p:nvPr>
        </p:nvSpPr>
        <p:spPr>
          <a:xfrm>
            <a:off x="10125247" y="7066166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58344" algn="r">
              <a:spcAft>
                <a:spcPts val="848"/>
              </a:spcAft>
            </a:pPr>
            <a:endParaRPr lang="nb-NO" sz="900" dirty="0" smtClean="0">
              <a:latin typeface="+mn-lt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11"/>
            </p:custDataLst>
          </p:nvPr>
        </p:nvSpPr>
        <p:spPr>
          <a:xfrm>
            <a:off x="5424470" y="7090562"/>
            <a:ext cx="320802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endParaRPr lang="nb-NO" sz="900" noProof="0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err="1" smtClean="0"/>
              <a:t>Insert</a:t>
            </a:r>
            <a:r>
              <a:rPr lang="nb-NO" noProof="0" dirty="0" smtClean="0"/>
              <a:t> banner statement </a:t>
            </a:r>
            <a:r>
              <a:rPr lang="nb-NO" noProof="0" dirty="0" err="1" smtClean="0"/>
              <a:t>here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915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6" name="Plassholder for innhold 35"/>
          <p:cNvSpPr>
            <a:spLocks noGrp="1"/>
          </p:cNvSpPr>
          <p:nvPr>
            <p:ph sz="quarter" idx="14"/>
          </p:nvPr>
        </p:nvSpPr>
        <p:spPr>
          <a:xfrm>
            <a:off x="837865" y="1309356"/>
            <a:ext cx="4229423" cy="5680525"/>
          </a:xfrm>
        </p:spPr>
        <p:txBody>
          <a:bodyPr/>
          <a:lstStyle>
            <a:lvl2pPr>
              <a:spcBef>
                <a:spcPts val="1041"/>
              </a:spcBef>
              <a:spcAft>
                <a:spcPts val="208"/>
              </a:spcAft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8" name="Plassholder for innhold 37"/>
          <p:cNvSpPr>
            <a:spLocks noGrp="1"/>
          </p:cNvSpPr>
          <p:nvPr>
            <p:ph sz="quarter" idx="15" hasCustomPrompt="1"/>
          </p:nvPr>
        </p:nvSpPr>
        <p:spPr>
          <a:xfrm>
            <a:off x="6184948" y="1309351"/>
            <a:ext cx="3668948" cy="5680527"/>
          </a:xfrm>
        </p:spPr>
        <p:txBody>
          <a:bodyPr/>
          <a:lstStyle>
            <a:lvl1pPr>
              <a:defRPr sz="2300" b="1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623"/>
              </a:spcBef>
              <a:buNone/>
              <a:defRPr sz="1400" b="1"/>
            </a:lvl2pPr>
          </a:lstStyle>
          <a:p>
            <a:pPr lvl="0"/>
            <a:r>
              <a:rPr lang="nb-NO"/>
              <a:t>“Validate our approach by adding a quote from the client’s customers here. Ask someone you know.”</a:t>
            </a:r>
          </a:p>
          <a:p>
            <a:pPr lvl="1"/>
            <a:r>
              <a:rPr lang="nb-NO"/>
              <a:t>Client’s customer (32)</a:t>
            </a:r>
          </a:p>
        </p:txBody>
      </p:sp>
    </p:spTree>
    <p:extLst>
      <p:ext uri="{BB962C8B-B14F-4D97-AF65-F5344CB8AC3E}">
        <p14:creationId xmlns:p14="http://schemas.microsoft.com/office/powerpoint/2010/main" val="407233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837860" y="3081810"/>
            <a:ext cx="2045366" cy="2073975"/>
          </a:xfrm>
          <a:solidFill>
            <a:schemeClr val="accent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70" tIns="112370" rIns="112370" bIns="149829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1</a:t>
            </a:r>
            <a:endParaRPr lang="en-GB"/>
          </a:p>
        </p:txBody>
      </p:sp>
      <p:sp>
        <p:nvSpPr>
          <p:cNvPr id="21" name="Plassholder for tekst 19"/>
          <p:cNvSpPr>
            <a:spLocks noGrp="1"/>
          </p:cNvSpPr>
          <p:nvPr>
            <p:ph type="body" sz="quarter" idx="17" hasCustomPrompt="1"/>
          </p:nvPr>
        </p:nvSpPr>
        <p:spPr>
          <a:xfrm>
            <a:off x="3163104" y="3081810"/>
            <a:ext cx="2045366" cy="2073975"/>
          </a:xfrm>
          <a:solidFill>
            <a:schemeClr val="accent2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70" tIns="112370" rIns="112370" bIns="149829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2</a:t>
            </a:r>
            <a:endParaRPr lang="en-GB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8" hasCustomPrompt="1"/>
          </p:nvPr>
        </p:nvSpPr>
        <p:spPr>
          <a:xfrm>
            <a:off x="5487959" y="3081810"/>
            <a:ext cx="2045366" cy="2073975"/>
          </a:xfrm>
          <a:solidFill>
            <a:schemeClr val="accent3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70" tIns="112370" rIns="112370" bIns="149829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3</a:t>
            </a:r>
            <a:endParaRPr lang="en-GB"/>
          </a:p>
        </p:txBody>
      </p:sp>
      <p:sp>
        <p:nvSpPr>
          <p:cNvPr id="23" name="Plassholder for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7812815" y="3081810"/>
            <a:ext cx="2045366" cy="2073975"/>
          </a:xfrm>
          <a:solidFill>
            <a:schemeClr val="accent4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70" tIns="112370" rIns="112370" bIns="149829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4</a:t>
            </a:r>
            <a:endParaRPr lang="en-GB"/>
          </a:p>
        </p:txBody>
      </p:sp>
      <p:sp>
        <p:nvSpPr>
          <p:cNvPr id="30" name="Plassholder for tekst 19"/>
          <p:cNvSpPr>
            <a:spLocks noGrp="1"/>
          </p:cNvSpPr>
          <p:nvPr>
            <p:ph type="body" sz="quarter" idx="24" hasCustomPrompt="1"/>
          </p:nvPr>
        </p:nvSpPr>
        <p:spPr>
          <a:xfrm>
            <a:off x="838249" y="3081809"/>
            <a:ext cx="2044977" cy="517539"/>
          </a:xfrm>
          <a:solidFill>
            <a:schemeClr val="accent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70" tIns="93643" rIns="112370" bIns="11237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1</a:t>
            </a:r>
            <a:endParaRPr lang="en-GB"/>
          </a:p>
        </p:txBody>
      </p:sp>
      <p:sp>
        <p:nvSpPr>
          <p:cNvPr id="31" name="Plassholder for tekst 19"/>
          <p:cNvSpPr>
            <a:spLocks noGrp="1"/>
          </p:cNvSpPr>
          <p:nvPr>
            <p:ph type="body" sz="quarter" idx="25" hasCustomPrompt="1"/>
          </p:nvPr>
        </p:nvSpPr>
        <p:spPr>
          <a:xfrm>
            <a:off x="3163104" y="3081809"/>
            <a:ext cx="2045366" cy="517539"/>
          </a:xfrm>
          <a:solidFill>
            <a:schemeClr val="accent2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70" tIns="93643" rIns="112370" bIns="11237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2</a:t>
            </a:r>
            <a:endParaRPr lang="en-GB"/>
          </a:p>
        </p:txBody>
      </p:sp>
      <p:sp>
        <p:nvSpPr>
          <p:cNvPr id="32" name="Plassholder for tekst 19"/>
          <p:cNvSpPr>
            <a:spLocks noGrp="1"/>
          </p:cNvSpPr>
          <p:nvPr>
            <p:ph type="body" sz="quarter" idx="26" hasCustomPrompt="1"/>
          </p:nvPr>
        </p:nvSpPr>
        <p:spPr>
          <a:xfrm>
            <a:off x="5487959" y="3081809"/>
            <a:ext cx="2045366" cy="517539"/>
          </a:xfrm>
          <a:solidFill>
            <a:schemeClr val="accent3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70" tIns="93643" rIns="112370" bIns="11237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3</a:t>
            </a:r>
            <a:endParaRPr lang="en-GB"/>
          </a:p>
        </p:txBody>
      </p:sp>
      <p:sp>
        <p:nvSpPr>
          <p:cNvPr id="33" name="Plassholder for tekst 19"/>
          <p:cNvSpPr>
            <a:spLocks noGrp="1"/>
          </p:cNvSpPr>
          <p:nvPr>
            <p:ph type="body" sz="quarter" idx="27" hasCustomPrompt="1"/>
          </p:nvPr>
        </p:nvSpPr>
        <p:spPr>
          <a:xfrm>
            <a:off x="7812815" y="3081809"/>
            <a:ext cx="2045366" cy="517539"/>
          </a:xfrm>
          <a:solidFill>
            <a:schemeClr val="accent4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70" tIns="93643" rIns="112370" bIns="11237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4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 hasCustomPrompt="1"/>
          </p:nvPr>
        </p:nvSpPr>
        <p:spPr>
          <a:xfrm>
            <a:off x="837860" y="2098963"/>
            <a:ext cx="9016036" cy="755532"/>
          </a:xfrm>
          <a:noFill/>
        </p:spPr>
        <p:txBody>
          <a:bodyPr>
            <a:normAutofit/>
          </a:bodyPr>
          <a:lstStyle/>
          <a:p>
            <a:pPr lvl="0"/>
            <a:r>
              <a:rPr lang="nb-NO"/>
              <a:t>Body text</a:t>
            </a:r>
            <a:br>
              <a:rPr lang="nb-NO"/>
            </a:br>
            <a:endParaRPr lang="nb-NO"/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20"/>
          </p:nvPr>
        </p:nvSpPr>
        <p:spPr>
          <a:xfrm>
            <a:off x="838251" y="5220753"/>
            <a:ext cx="2044978" cy="176912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  <a:endParaRPr lang="en-GB"/>
          </a:p>
        </p:txBody>
      </p:sp>
      <p:sp>
        <p:nvSpPr>
          <p:cNvPr id="27" name="Plassholder for tekst 25"/>
          <p:cNvSpPr>
            <a:spLocks noGrp="1"/>
          </p:cNvSpPr>
          <p:nvPr>
            <p:ph type="body" sz="quarter" idx="21"/>
          </p:nvPr>
        </p:nvSpPr>
        <p:spPr>
          <a:xfrm>
            <a:off x="3163104" y="5220753"/>
            <a:ext cx="2044978" cy="176912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  <a:endParaRPr lang="en-GB"/>
          </a:p>
        </p:txBody>
      </p:sp>
      <p:sp>
        <p:nvSpPr>
          <p:cNvPr id="28" name="Plassholder for tekst 25"/>
          <p:cNvSpPr>
            <a:spLocks noGrp="1"/>
          </p:cNvSpPr>
          <p:nvPr>
            <p:ph type="body" sz="quarter" idx="22"/>
          </p:nvPr>
        </p:nvSpPr>
        <p:spPr>
          <a:xfrm>
            <a:off x="5487963" y="5220753"/>
            <a:ext cx="2044978" cy="176912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  <a:endParaRPr lang="en-GB"/>
          </a:p>
        </p:txBody>
      </p:sp>
      <p:sp>
        <p:nvSpPr>
          <p:cNvPr id="29" name="Plassholder for tekst 25"/>
          <p:cNvSpPr>
            <a:spLocks noGrp="1"/>
          </p:cNvSpPr>
          <p:nvPr>
            <p:ph type="body" sz="quarter" idx="23"/>
          </p:nvPr>
        </p:nvSpPr>
        <p:spPr>
          <a:xfrm>
            <a:off x="7812815" y="5220753"/>
            <a:ext cx="2044978" cy="176912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  <a:endParaRPr lang="en-GB"/>
          </a:p>
        </p:txBody>
      </p:sp>
      <p:sp>
        <p:nvSpPr>
          <p:cNvPr id="47" name="Plassholder for tekst 19"/>
          <p:cNvSpPr>
            <a:spLocks noGrp="1"/>
          </p:cNvSpPr>
          <p:nvPr>
            <p:ph type="body" sz="quarter" idx="28" hasCustomPrompt="1"/>
          </p:nvPr>
        </p:nvSpPr>
        <p:spPr>
          <a:xfrm>
            <a:off x="838248" y="3599352"/>
            <a:ext cx="2045366" cy="517539"/>
          </a:xfrm>
          <a:solidFill>
            <a:srgbClr val="3EBA89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70" tIns="131100" rIns="112370" bIns="11237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Deliverable 1</a:t>
            </a:r>
            <a:endParaRPr lang="en-GB"/>
          </a:p>
        </p:txBody>
      </p:sp>
      <p:sp>
        <p:nvSpPr>
          <p:cNvPr id="48" name="Plassholder for tekst 19"/>
          <p:cNvSpPr>
            <a:spLocks noGrp="1"/>
          </p:cNvSpPr>
          <p:nvPr>
            <p:ph type="body" sz="quarter" idx="29" hasCustomPrompt="1"/>
          </p:nvPr>
        </p:nvSpPr>
        <p:spPr>
          <a:xfrm>
            <a:off x="3163104" y="3599352"/>
            <a:ext cx="2045366" cy="517539"/>
          </a:xfrm>
          <a:solidFill>
            <a:srgbClr val="3EBABD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112370" tIns="131100" rIns="112370" bIns="112370" rtlCol="0"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/>
              <a:t>Deliverable 2</a:t>
            </a:r>
            <a:endParaRPr lang="en-GB"/>
          </a:p>
        </p:txBody>
      </p:sp>
      <p:sp>
        <p:nvSpPr>
          <p:cNvPr id="49" name="Plassholder for tekst 19"/>
          <p:cNvSpPr>
            <a:spLocks noGrp="1"/>
          </p:cNvSpPr>
          <p:nvPr>
            <p:ph type="body" sz="quarter" idx="30" hasCustomPrompt="1"/>
          </p:nvPr>
        </p:nvSpPr>
        <p:spPr>
          <a:xfrm>
            <a:off x="5487959" y="3599352"/>
            <a:ext cx="2045366" cy="517539"/>
          </a:xfrm>
          <a:solidFill>
            <a:srgbClr val="3789B9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112370" tIns="131100" rIns="112370" bIns="112370" rtlCol="0"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/>
              <a:t>Deliverable 3</a:t>
            </a:r>
            <a:endParaRPr lang="en-GB"/>
          </a:p>
        </p:txBody>
      </p:sp>
      <p:sp>
        <p:nvSpPr>
          <p:cNvPr id="50" name="Plassholder for tekst 19"/>
          <p:cNvSpPr>
            <a:spLocks noGrp="1"/>
          </p:cNvSpPr>
          <p:nvPr>
            <p:ph type="body" sz="quarter" idx="31" hasCustomPrompt="1"/>
          </p:nvPr>
        </p:nvSpPr>
        <p:spPr>
          <a:xfrm>
            <a:off x="7812818" y="3599352"/>
            <a:ext cx="2045365" cy="517539"/>
          </a:xfrm>
          <a:solidFill>
            <a:srgbClr val="8863A4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112370" tIns="131100" rIns="112370" bIns="112370" rtlCol="0"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/>
              <a:t>Deliverable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3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>
          <a:xfrm>
            <a:off x="837864" y="1302613"/>
            <a:ext cx="4229423" cy="517539"/>
          </a:xfrm>
          <a:solidFill>
            <a:schemeClr val="accent1"/>
          </a:solidFill>
        </p:spPr>
        <p:txBody>
          <a:bodyPr wrap="square" lIns="112370" tIns="37458" rIns="112370" bIns="93643" anchor="ctr">
            <a:no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b-NO"/>
              <a:t>Phase name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1" y="856653"/>
            <a:ext cx="1745671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Phase Number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838252" y="2035664"/>
            <a:ext cx="4229035" cy="49542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5626120" y="1302617"/>
            <a:ext cx="4229035" cy="56872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5"/>
            <a:r>
              <a:rPr lang="nb-NO"/>
              <a:t>Bullet</a:t>
            </a:r>
          </a:p>
        </p:txBody>
      </p:sp>
      <p:sp>
        <p:nvSpPr>
          <p:cNvPr id="57" name="Plassholder for bunntekst 5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58" name="Plassholder for lysbildenummer 5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6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hase with exa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5758821"/>
            <a:ext cx="3378189" cy="1802442"/>
          </a:xfrm>
          <a:solidFill>
            <a:srgbClr val="D3CFCD"/>
          </a:solidFill>
        </p:spPr>
        <p:txBody>
          <a:bodyPr tIns="0" bIns="187285" anchor="b" anchorCtr="0">
            <a:normAutofit/>
          </a:bodyPr>
          <a:lstStyle>
            <a:lvl1pPr algn="ctr">
              <a:defRPr sz="1400"/>
            </a:lvl1pPr>
          </a:lstStyle>
          <a:p>
            <a:r>
              <a:rPr lang="nb-NO"/>
              <a:t>Deliverable example</a:t>
            </a:r>
          </a:p>
        </p:txBody>
      </p:sp>
      <p:sp>
        <p:nvSpPr>
          <p:cNvPr id="44" name="Plassholder for bilde 5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9" y="5758821"/>
            <a:ext cx="3378189" cy="1802442"/>
          </a:xfrm>
          <a:solidFill>
            <a:srgbClr val="D3CFCD"/>
          </a:solidFill>
        </p:spPr>
        <p:txBody>
          <a:bodyPr tIns="0" bIns="187285" anchor="b" anchorCtr="0">
            <a:normAutofit/>
          </a:bodyPr>
          <a:lstStyle>
            <a:lvl1pPr algn="ctr">
              <a:defRPr sz="1400"/>
            </a:lvl1pPr>
          </a:lstStyle>
          <a:p>
            <a:r>
              <a:rPr lang="nb-NO"/>
              <a:t>Deliverable example</a:t>
            </a:r>
          </a:p>
        </p:txBody>
      </p:sp>
      <p:sp>
        <p:nvSpPr>
          <p:cNvPr id="45" name="Plassholder for bilde 5"/>
          <p:cNvSpPr>
            <a:spLocks noGrp="1"/>
          </p:cNvSpPr>
          <p:nvPr>
            <p:ph type="pic" sz="quarter" idx="18" hasCustomPrompt="1"/>
          </p:nvPr>
        </p:nvSpPr>
        <p:spPr>
          <a:xfrm>
            <a:off x="7315214" y="5758821"/>
            <a:ext cx="3378189" cy="1802442"/>
          </a:xfrm>
          <a:solidFill>
            <a:srgbClr val="D3CFCD"/>
          </a:solidFill>
        </p:spPr>
        <p:txBody>
          <a:bodyPr tIns="0" bIns="187285" anchor="b" anchorCtr="0">
            <a:normAutofit/>
          </a:bodyPr>
          <a:lstStyle>
            <a:lvl1pPr algn="ctr">
              <a:defRPr sz="1400"/>
            </a:lvl1pPr>
          </a:lstStyle>
          <a:p>
            <a:r>
              <a:rPr lang="nb-NO"/>
              <a:t>Deliverable example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1" y="856653"/>
            <a:ext cx="1745671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PHASE NUMBER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838252" y="2035664"/>
            <a:ext cx="4229035" cy="31383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5626120" y="1302617"/>
            <a:ext cx="4229035" cy="38713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5"/>
            <a:r>
              <a:rPr lang="nb-NO"/>
              <a:t>Bullet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fld id="{0FB97BDA-2357-114C-BBFD-76B1A6CA5EC4}" type="slidenum">
              <a:rPr/>
              <a:pPr/>
              <a:t>‹#›</a:t>
            </a:fld>
            <a:endParaRPr/>
          </a:p>
        </p:txBody>
      </p:sp>
      <p:sp>
        <p:nvSpPr>
          <p:cNvPr id="47" name="Plassholder for innhold 46"/>
          <p:cNvSpPr>
            <a:spLocks noGrp="1"/>
          </p:cNvSpPr>
          <p:nvPr>
            <p:ph sz="quarter" idx="19" hasCustomPrompt="1"/>
          </p:nvPr>
        </p:nvSpPr>
        <p:spPr>
          <a:xfrm>
            <a:off x="0" y="5758821"/>
            <a:ext cx="3378189" cy="328948"/>
          </a:xfrm>
          <a:solidFill>
            <a:schemeClr val="tx1">
              <a:alpha val="50000"/>
            </a:schemeClr>
          </a:solidFill>
        </p:spPr>
        <p:txBody>
          <a:bodyPr wrap="square" lIns="37458" tIns="37458" rIns="37458" bIns="74915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One-line description</a:t>
            </a:r>
          </a:p>
        </p:txBody>
      </p:sp>
      <p:sp>
        <p:nvSpPr>
          <p:cNvPr id="48" name="Plassholder for innhold 46"/>
          <p:cNvSpPr>
            <a:spLocks noGrp="1"/>
          </p:cNvSpPr>
          <p:nvPr>
            <p:ph sz="quarter" idx="20" hasCustomPrompt="1"/>
          </p:nvPr>
        </p:nvSpPr>
        <p:spPr>
          <a:xfrm>
            <a:off x="3657609" y="5758821"/>
            <a:ext cx="3378189" cy="328948"/>
          </a:xfrm>
          <a:solidFill>
            <a:schemeClr val="tx1">
              <a:alpha val="50000"/>
            </a:schemeClr>
          </a:solidFill>
        </p:spPr>
        <p:txBody>
          <a:bodyPr wrap="square" lIns="37458" tIns="37458" rIns="37458" bIns="74915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One-line description</a:t>
            </a:r>
          </a:p>
        </p:txBody>
      </p:sp>
      <p:sp>
        <p:nvSpPr>
          <p:cNvPr id="49" name="Plassholder for innhold 46"/>
          <p:cNvSpPr>
            <a:spLocks noGrp="1"/>
          </p:cNvSpPr>
          <p:nvPr>
            <p:ph sz="quarter" idx="21" hasCustomPrompt="1"/>
          </p:nvPr>
        </p:nvSpPr>
        <p:spPr>
          <a:xfrm>
            <a:off x="7315214" y="5758821"/>
            <a:ext cx="3378189" cy="328948"/>
          </a:xfrm>
          <a:solidFill>
            <a:schemeClr val="tx1">
              <a:alpha val="50000"/>
            </a:schemeClr>
          </a:solidFill>
        </p:spPr>
        <p:txBody>
          <a:bodyPr wrap="square" lIns="37458" tIns="37458" rIns="37458" bIns="74915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One-line description</a:t>
            </a:r>
          </a:p>
        </p:txBody>
      </p:sp>
      <p:sp>
        <p:nvSpPr>
          <p:cNvPr id="55" name="TekstSylinder 54"/>
          <p:cNvSpPr txBox="1"/>
          <p:nvPr userDrawn="1"/>
        </p:nvSpPr>
        <p:spPr>
          <a:xfrm>
            <a:off x="279416" y="5422568"/>
            <a:ext cx="3098773" cy="324364"/>
          </a:xfrm>
          <a:prstGeom prst="rect">
            <a:avLst/>
          </a:prstGeom>
          <a:noFill/>
        </p:spPr>
        <p:txBody>
          <a:bodyPr vert="horz" wrap="square" lIns="0" tIns="37458" rIns="0" bIns="74915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300" b="0" baseline="0">
                <a:solidFill>
                  <a:schemeClr val="tx1">
                    <a:alpha val="40000"/>
                  </a:schemeClr>
                </a:solidFill>
              </a:defRPr>
            </a:lvl1pPr>
            <a:lvl2pPr marL="234000" indent="-234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charset="2"/>
              <a:buChar char="§"/>
              <a:defRPr sz="1600"/>
            </a:lvl2pPr>
            <a:lvl3pPr marL="0" indent="0"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  <a:buFont typeface="Arial"/>
              <a:buNone/>
              <a:defRPr sz="1600" b="1">
                <a:latin typeface="+mj-lt"/>
              </a:defRPr>
            </a:lvl3pPr>
            <a:lvl4pPr marL="0" indent="0">
              <a:lnSpc>
                <a:spcPct val="130000"/>
              </a:lnSpc>
              <a:spcBef>
                <a:spcPts val="400"/>
              </a:spcBef>
              <a:buFont typeface="Arial"/>
              <a:buNone/>
              <a:defRPr sz="1300" b="1">
                <a:solidFill>
                  <a:schemeClr val="accent1"/>
                </a:solidFill>
              </a:defRPr>
            </a:lvl4pPr>
            <a:lvl5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300"/>
            </a:lvl5pPr>
            <a:lvl6pPr marL="180000" indent="-18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  <a:defRPr sz="1300"/>
            </a:lvl6pPr>
            <a:lvl7pPr marL="0" indent="0">
              <a:lnSpc>
                <a:spcPct val="130000"/>
              </a:lnSpc>
              <a:spcBef>
                <a:spcPts val="400"/>
              </a:spcBef>
              <a:buFont typeface="Arial"/>
              <a:buNone/>
              <a:defRPr sz="1000" baseline="0"/>
            </a:lvl7pPr>
            <a:lvl8pPr marL="126000" indent="-126000">
              <a:lnSpc>
                <a:spcPct val="130000"/>
              </a:lnSpc>
              <a:spcBef>
                <a:spcPts val="400"/>
              </a:spcBef>
              <a:buFont typeface="Wingdings" charset="2"/>
              <a:buChar char="§"/>
              <a:defRPr sz="1000"/>
            </a:lvl8pPr>
            <a:lvl9pPr marL="4259275" indent="-250546">
              <a:spcBef>
                <a:spcPct val="20000"/>
              </a:spcBef>
              <a:buFont typeface="Arial"/>
              <a:buChar char="•"/>
              <a:defRPr sz="2200"/>
            </a:lvl9pPr>
          </a:lstStyle>
          <a:p>
            <a:pPr defTabSz="521374" fontAlgn="auto"/>
            <a:r>
              <a:rPr lang="nb-NO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t>Examples of deliverables: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algn="l"/>
            <a:r>
              <a:rPr lang="nb-NO" smtClean="0"/>
              <a:t>Livework © 2015</a:t>
            </a:r>
            <a:endParaRPr lang="nb-NO"/>
          </a:p>
        </p:txBody>
      </p:sp>
      <p:sp>
        <p:nvSpPr>
          <p:cNvPr id="15" name="Tittel 9"/>
          <p:cNvSpPr>
            <a:spLocks noGrp="1"/>
          </p:cNvSpPr>
          <p:nvPr>
            <p:ph type="title" hasCustomPrompt="1"/>
          </p:nvPr>
        </p:nvSpPr>
        <p:spPr>
          <a:xfrm>
            <a:off x="837864" y="1302613"/>
            <a:ext cx="4229423" cy="517539"/>
          </a:xfrm>
          <a:solidFill>
            <a:schemeClr val="accent1"/>
          </a:solidFill>
        </p:spPr>
        <p:txBody>
          <a:bodyPr wrap="square" lIns="112370" tIns="37458" rIns="112370" bIns="93643" anchor="ctr">
            <a:no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b-NO"/>
              <a:t>Phase name</a:t>
            </a:r>
          </a:p>
        </p:txBody>
      </p:sp>
    </p:spTree>
    <p:extLst>
      <p:ext uri="{BB962C8B-B14F-4D97-AF65-F5344CB8AC3E}">
        <p14:creationId xmlns:p14="http://schemas.microsoft.com/office/powerpoint/2010/main" val="1848647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6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49" y="3035249"/>
            <a:ext cx="2044664" cy="658849"/>
          </a:xfrm>
        </p:spPr>
        <p:txBody>
          <a:bodyPr vert="horz" lIns="0" tIns="0" rIns="0" bIns="0" rtlCol="0">
            <a:noAutofit/>
          </a:bodyPr>
          <a:lstStyle>
            <a:lvl1pPr>
              <a:defRPr lang="nb-NO" b="1">
                <a:latin typeface="+mj-lt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b-NO"/>
              <a:t>Liveworker      Name</a:t>
            </a: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837861" y="3736742"/>
            <a:ext cx="2045052" cy="535584"/>
          </a:xfrm>
        </p:spPr>
        <p:txBody>
          <a:bodyPr vert="horz" lIns="0" tIns="0" rIns="0" bIns="0" rtlCol="0">
            <a:noAutofit/>
          </a:bodyPr>
          <a:lstStyle>
            <a:lvl1pPr>
              <a:defRPr lang="nb-NO"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Liveworker Job             Title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7861" y="4322703"/>
            <a:ext cx="2045052" cy="2667180"/>
          </a:xfrm>
        </p:spPr>
        <p:txBody>
          <a:bodyPr vert="horz" lIns="0" tIns="0" rIns="0" bIns="0" rtlCol="0">
            <a:normAutofit/>
          </a:bodyPr>
          <a:lstStyle>
            <a:lvl1pPr>
              <a:defRPr lang="nb-NO" sz="1400"/>
            </a:lvl1pPr>
          </a:lstStyle>
          <a:p>
            <a:pPr marR="0" lvl="0" fontAlgn="auto">
              <a:buClrTx/>
              <a:buSzTx/>
              <a:tabLst/>
            </a:pPr>
            <a:r>
              <a:rPr lang="nb-NO"/>
              <a:t>Description</a:t>
            </a:r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7" hasCustomPrompt="1"/>
          </p:nvPr>
        </p:nvSpPr>
        <p:spPr>
          <a:xfrm>
            <a:off x="837865" y="1357321"/>
            <a:ext cx="2045051" cy="1446294"/>
          </a:xfrm>
          <a:solidFill>
            <a:srgbClr val="D3CFCD"/>
          </a:solidFill>
        </p:spPr>
        <p:txBody>
          <a:bodyPr vert="horz" lIns="0" tIns="74915" rIns="0" bIns="0" rtlCol="0">
            <a:normAutofit/>
          </a:bodyPr>
          <a:lstStyle>
            <a:lvl1pPr algn="ctr">
              <a:defRPr lang="nb-NO" sz="1400"/>
            </a:lvl1pPr>
          </a:lstStyle>
          <a:p>
            <a:pPr lvl="0" algn="ctr"/>
            <a:r>
              <a:rPr lang="nb-NO"/>
              <a:t>Liveworker Portrait</a:t>
            </a:r>
          </a:p>
        </p:txBody>
      </p:sp>
      <p:sp>
        <p:nvSpPr>
          <p:cNvPr id="48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3162716" y="3035249"/>
            <a:ext cx="2044664" cy="658849"/>
          </a:xfrm>
        </p:spPr>
        <p:txBody>
          <a:bodyPr vert="horz" lIns="0" tIns="0" rIns="0" bIns="0" rtlCol="0">
            <a:noAutofit/>
          </a:bodyPr>
          <a:lstStyle>
            <a:lvl1pPr>
              <a:defRPr lang="nb-NO" b="1">
                <a:latin typeface="+mj-lt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b-NO"/>
              <a:t>Liveworker     Name</a:t>
            </a:r>
          </a:p>
        </p:txBody>
      </p:sp>
      <p:sp>
        <p:nvSpPr>
          <p:cNvPr id="49" name="Plassholder for tekst 8"/>
          <p:cNvSpPr>
            <a:spLocks noGrp="1"/>
          </p:cNvSpPr>
          <p:nvPr>
            <p:ph type="body" sz="quarter" idx="19" hasCustomPrompt="1"/>
          </p:nvPr>
        </p:nvSpPr>
        <p:spPr>
          <a:xfrm>
            <a:off x="3162328" y="3736742"/>
            <a:ext cx="2045052" cy="535584"/>
          </a:xfrm>
        </p:spPr>
        <p:txBody>
          <a:bodyPr vert="horz" lIns="0" tIns="0" rIns="0" bIns="0" rtlCol="0">
            <a:noAutofit/>
          </a:bodyPr>
          <a:lstStyle>
            <a:lvl1pPr>
              <a:defRPr lang="nb-NO"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Liveworker Job             Title</a:t>
            </a:r>
          </a:p>
        </p:txBody>
      </p:sp>
      <p:sp>
        <p:nvSpPr>
          <p:cNvPr id="50" name="Plassholder for tekst 10"/>
          <p:cNvSpPr>
            <a:spLocks noGrp="1"/>
          </p:cNvSpPr>
          <p:nvPr>
            <p:ph type="body" sz="quarter" idx="20" hasCustomPrompt="1"/>
          </p:nvPr>
        </p:nvSpPr>
        <p:spPr>
          <a:xfrm>
            <a:off x="3162328" y="4322703"/>
            <a:ext cx="2045052" cy="2667180"/>
          </a:xfrm>
        </p:spPr>
        <p:txBody>
          <a:bodyPr vert="horz" lIns="0" tIns="0" rIns="0" bIns="0" rtlCol="0">
            <a:normAutofit/>
          </a:bodyPr>
          <a:lstStyle>
            <a:lvl1pPr>
              <a:defRPr lang="nb-NO" sz="1400"/>
            </a:lvl1pPr>
          </a:lstStyle>
          <a:p>
            <a:pPr marR="0" lvl="0" fontAlgn="auto">
              <a:buClrTx/>
              <a:buSzTx/>
              <a:tabLst/>
            </a:pPr>
            <a:r>
              <a:rPr lang="nb-NO"/>
              <a:t>Description</a:t>
            </a:r>
          </a:p>
        </p:txBody>
      </p:sp>
      <p:sp>
        <p:nvSpPr>
          <p:cNvPr id="51" name="Plassholder for bilde 12"/>
          <p:cNvSpPr>
            <a:spLocks noGrp="1"/>
          </p:cNvSpPr>
          <p:nvPr>
            <p:ph type="pic" sz="quarter" idx="21" hasCustomPrompt="1"/>
          </p:nvPr>
        </p:nvSpPr>
        <p:spPr>
          <a:xfrm>
            <a:off x="3162332" y="1357321"/>
            <a:ext cx="2045051" cy="1446294"/>
          </a:xfrm>
          <a:solidFill>
            <a:srgbClr val="D3CFCD"/>
          </a:solidFill>
        </p:spPr>
        <p:txBody>
          <a:bodyPr vert="horz" lIns="0" tIns="74915" rIns="0" bIns="0" rtlCol="0">
            <a:normAutofit/>
          </a:bodyPr>
          <a:lstStyle>
            <a:lvl1pPr marL="0" marR="0" indent="0" algn="ctr" defTabSz="521374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 lang="nb-NO" sz="1400"/>
            </a:lvl1pPr>
          </a:lstStyle>
          <a:p>
            <a:pPr marL="0" marR="0" lvl="0" indent="0" algn="ctr" defTabSz="521374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Liveworker Portrait</a:t>
            </a:r>
          </a:p>
        </p:txBody>
      </p:sp>
      <p:sp>
        <p:nvSpPr>
          <p:cNvPr id="52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5486796" y="3035249"/>
            <a:ext cx="2044664" cy="658849"/>
          </a:xfrm>
        </p:spPr>
        <p:txBody>
          <a:bodyPr vert="horz" lIns="0" tIns="0" rIns="0" bIns="0" rtlCol="0">
            <a:noAutofit/>
          </a:bodyPr>
          <a:lstStyle>
            <a:lvl1pPr>
              <a:defRPr lang="nb-NO" b="1">
                <a:latin typeface="+mj-lt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b-NO"/>
              <a:t>Liveworker     Name</a:t>
            </a:r>
          </a:p>
        </p:txBody>
      </p:sp>
      <p:sp>
        <p:nvSpPr>
          <p:cNvPr id="53" name="Plassholder for tekst 8"/>
          <p:cNvSpPr>
            <a:spLocks noGrp="1"/>
          </p:cNvSpPr>
          <p:nvPr>
            <p:ph type="body" sz="quarter" idx="23" hasCustomPrompt="1"/>
          </p:nvPr>
        </p:nvSpPr>
        <p:spPr>
          <a:xfrm>
            <a:off x="5486412" y="3736742"/>
            <a:ext cx="2045052" cy="535584"/>
          </a:xfrm>
        </p:spPr>
        <p:txBody>
          <a:bodyPr vert="horz" lIns="0" tIns="0" rIns="0" bIns="0" rtlCol="0">
            <a:noAutofit/>
          </a:bodyPr>
          <a:lstStyle>
            <a:lvl1pPr>
              <a:defRPr lang="nb-NO"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Liveworker Job             Title</a:t>
            </a:r>
          </a:p>
        </p:txBody>
      </p:sp>
      <p:sp>
        <p:nvSpPr>
          <p:cNvPr id="54" name="Plassholder for tekst 10"/>
          <p:cNvSpPr>
            <a:spLocks noGrp="1"/>
          </p:cNvSpPr>
          <p:nvPr>
            <p:ph type="body" sz="quarter" idx="24" hasCustomPrompt="1"/>
          </p:nvPr>
        </p:nvSpPr>
        <p:spPr>
          <a:xfrm>
            <a:off x="5486412" y="4322703"/>
            <a:ext cx="2045052" cy="2667180"/>
          </a:xfrm>
        </p:spPr>
        <p:txBody>
          <a:bodyPr vert="horz" lIns="0" tIns="0" rIns="0" bIns="0" rtlCol="0">
            <a:normAutofit/>
          </a:bodyPr>
          <a:lstStyle>
            <a:lvl1pPr>
              <a:defRPr lang="nb-NO" sz="1400"/>
            </a:lvl1pPr>
          </a:lstStyle>
          <a:p>
            <a:pPr marR="0" lvl="0" fontAlgn="auto">
              <a:buClrTx/>
              <a:buSzTx/>
              <a:tabLst/>
            </a:pPr>
            <a:r>
              <a:rPr lang="nb-NO"/>
              <a:t>Description</a:t>
            </a:r>
          </a:p>
        </p:txBody>
      </p:sp>
      <p:sp>
        <p:nvSpPr>
          <p:cNvPr id="55" name="Plassholder for bilde 12"/>
          <p:cNvSpPr>
            <a:spLocks noGrp="1"/>
          </p:cNvSpPr>
          <p:nvPr>
            <p:ph type="pic" sz="quarter" idx="25" hasCustomPrompt="1"/>
          </p:nvPr>
        </p:nvSpPr>
        <p:spPr>
          <a:xfrm>
            <a:off x="5486409" y="1357321"/>
            <a:ext cx="2045051" cy="1446294"/>
          </a:xfrm>
          <a:solidFill>
            <a:srgbClr val="D3CFCD"/>
          </a:solidFill>
        </p:spPr>
        <p:txBody>
          <a:bodyPr vert="horz" lIns="0" tIns="74915" rIns="0" bIns="0" rtlCol="0">
            <a:normAutofit/>
          </a:bodyPr>
          <a:lstStyle>
            <a:lvl1pPr marL="0" marR="0" indent="0" algn="ctr" defTabSz="521374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 lang="nb-NO" sz="1400"/>
            </a:lvl1pPr>
          </a:lstStyle>
          <a:p>
            <a:pPr marL="0" marR="0" lvl="0" indent="0" algn="ctr" defTabSz="521374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Liveworker Portrait</a:t>
            </a:r>
          </a:p>
        </p:txBody>
      </p:sp>
      <p:sp>
        <p:nvSpPr>
          <p:cNvPr id="56" name="Plassholder f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7810877" y="3035249"/>
            <a:ext cx="2044664" cy="658849"/>
          </a:xfrm>
        </p:spPr>
        <p:txBody>
          <a:bodyPr vert="horz" lIns="0" tIns="0" rIns="0" bIns="0" rtlCol="0">
            <a:noAutofit/>
          </a:bodyPr>
          <a:lstStyle>
            <a:lvl1pPr>
              <a:defRPr lang="nb-NO" b="1">
                <a:latin typeface="+mj-lt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b-NO"/>
              <a:t>Liveworker     Name</a:t>
            </a:r>
          </a:p>
        </p:txBody>
      </p:sp>
      <p:sp>
        <p:nvSpPr>
          <p:cNvPr id="57" name="Plassholder for tekst 8"/>
          <p:cNvSpPr>
            <a:spLocks noGrp="1"/>
          </p:cNvSpPr>
          <p:nvPr>
            <p:ph type="body" sz="quarter" idx="27" hasCustomPrompt="1"/>
          </p:nvPr>
        </p:nvSpPr>
        <p:spPr>
          <a:xfrm>
            <a:off x="7810490" y="3736742"/>
            <a:ext cx="2045052" cy="535584"/>
          </a:xfrm>
        </p:spPr>
        <p:txBody>
          <a:bodyPr vert="horz" lIns="0" tIns="0" rIns="0" bIns="0" rtlCol="0">
            <a:noAutofit/>
          </a:bodyPr>
          <a:lstStyle>
            <a:lvl1pPr>
              <a:defRPr lang="nb-NO"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Liveworker Job             Title</a:t>
            </a:r>
          </a:p>
        </p:txBody>
      </p:sp>
      <p:sp>
        <p:nvSpPr>
          <p:cNvPr id="58" name="Plassholder for tekst 10"/>
          <p:cNvSpPr>
            <a:spLocks noGrp="1"/>
          </p:cNvSpPr>
          <p:nvPr>
            <p:ph type="body" sz="quarter" idx="28" hasCustomPrompt="1"/>
          </p:nvPr>
        </p:nvSpPr>
        <p:spPr>
          <a:xfrm>
            <a:off x="7810490" y="4322703"/>
            <a:ext cx="2045052" cy="2667180"/>
          </a:xfrm>
        </p:spPr>
        <p:txBody>
          <a:bodyPr vert="horz" lIns="0" tIns="0" rIns="0" bIns="0" rtlCol="0">
            <a:normAutofit/>
          </a:bodyPr>
          <a:lstStyle>
            <a:lvl1pPr>
              <a:defRPr lang="nb-NO" sz="1400"/>
            </a:lvl1pPr>
          </a:lstStyle>
          <a:p>
            <a:pPr marR="0" lvl="0" fontAlgn="auto">
              <a:buClrTx/>
              <a:buSzTx/>
              <a:tabLst/>
            </a:pPr>
            <a:r>
              <a:rPr lang="nb-NO"/>
              <a:t>Description</a:t>
            </a:r>
          </a:p>
        </p:txBody>
      </p:sp>
      <p:sp>
        <p:nvSpPr>
          <p:cNvPr id="59" name="Plassholder for bilde 12"/>
          <p:cNvSpPr>
            <a:spLocks noGrp="1"/>
          </p:cNvSpPr>
          <p:nvPr>
            <p:ph type="pic" sz="quarter" idx="29" hasCustomPrompt="1"/>
          </p:nvPr>
        </p:nvSpPr>
        <p:spPr>
          <a:xfrm>
            <a:off x="7810489" y="1357321"/>
            <a:ext cx="2045051" cy="1446294"/>
          </a:xfrm>
          <a:solidFill>
            <a:srgbClr val="D3CFCD"/>
          </a:solidFill>
        </p:spPr>
        <p:txBody>
          <a:bodyPr vert="horz" lIns="0" tIns="74915" rIns="0" bIns="0" rtlCol="0">
            <a:normAutofit/>
          </a:bodyPr>
          <a:lstStyle>
            <a:lvl1pPr marL="0" marR="0" indent="0" algn="ctr" defTabSz="521374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 lang="nb-NO" sz="1400"/>
            </a:lvl1pPr>
          </a:lstStyle>
          <a:p>
            <a:pPr marL="0" marR="0" lvl="0" indent="0" algn="ctr" defTabSz="521374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Liveworker Portrait</a:t>
            </a:r>
          </a:p>
        </p:txBody>
      </p:sp>
    </p:spTree>
    <p:extLst>
      <p:ext uri="{BB962C8B-B14F-4D97-AF65-F5344CB8AC3E}">
        <p14:creationId xmlns:p14="http://schemas.microsoft.com/office/powerpoint/2010/main" val="3015863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sk-SK"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80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3"/>
          </p:nvPr>
        </p:nvSpPr>
        <p:spPr>
          <a:xfrm>
            <a:off x="837861" y="2098962"/>
            <a:ext cx="9016036" cy="48909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08320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79203-1401-5D44-B7E0-B034D78A3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9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32" name="Tittel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6" name="Plassholder for innhold 35"/>
          <p:cNvSpPr>
            <a:spLocks noGrp="1"/>
          </p:cNvSpPr>
          <p:nvPr>
            <p:ph sz="quarter" idx="14"/>
          </p:nvPr>
        </p:nvSpPr>
        <p:spPr>
          <a:xfrm>
            <a:off x="837865" y="2098962"/>
            <a:ext cx="4229423" cy="48909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8" name="Plassholder for innhold 37"/>
          <p:cNvSpPr>
            <a:spLocks noGrp="1"/>
          </p:cNvSpPr>
          <p:nvPr>
            <p:ph sz="quarter" idx="15"/>
          </p:nvPr>
        </p:nvSpPr>
        <p:spPr>
          <a:xfrm>
            <a:off x="5626116" y="2098962"/>
            <a:ext cx="4227780" cy="48909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9750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824989" y="1407641"/>
            <a:ext cx="931504" cy="944533"/>
          </a:xfrm>
          <a:solidFill>
            <a:schemeClr val="accent3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0" tIns="0" rIns="0" bIns="112370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nb-NO" sz="4200" spc="42">
                <a:solidFill>
                  <a:schemeClr val="bg1"/>
                </a:solidFill>
                <a:latin typeface="+mj-lt"/>
                <a:cs typeface="Georgia"/>
              </a:defRPr>
            </a:lvl1pPr>
          </a:lstStyle>
          <a:p>
            <a:pPr lvl="0" algn="ctr"/>
            <a:r>
              <a:rPr lang="nb-NO"/>
              <a:t>1</a:t>
            </a: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6" name="Plassholder for innhold 35"/>
          <p:cNvSpPr>
            <a:spLocks noGrp="1"/>
          </p:cNvSpPr>
          <p:nvPr>
            <p:ph sz="quarter" idx="14"/>
          </p:nvPr>
        </p:nvSpPr>
        <p:spPr>
          <a:xfrm>
            <a:off x="837865" y="2631572"/>
            <a:ext cx="4229423" cy="43583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8" name="Plassholder for innhold 37"/>
          <p:cNvSpPr>
            <a:spLocks noGrp="1"/>
          </p:cNvSpPr>
          <p:nvPr>
            <p:ph sz="quarter" idx="15"/>
          </p:nvPr>
        </p:nvSpPr>
        <p:spPr>
          <a:xfrm>
            <a:off x="5626116" y="2631568"/>
            <a:ext cx="4227780" cy="43583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010865" y="1338247"/>
            <a:ext cx="7842643" cy="1056096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81148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3"/>
          </p:nvPr>
        </p:nvSpPr>
        <p:spPr>
          <a:xfrm>
            <a:off x="837861" y="1284941"/>
            <a:ext cx="9016036" cy="57049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762364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 hasCustomPrompt="1"/>
          </p:nvPr>
        </p:nvSpPr>
        <p:spPr>
          <a:xfrm>
            <a:off x="837860" y="2098963"/>
            <a:ext cx="9016036" cy="755532"/>
          </a:xfrm>
          <a:noFill/>
        </p:spPr>
        <p:txBody>
          <a:bodyPr>
            <a:normAutofit/>
          </a:bodyPr>
          <a:lstStyle/>
          <a:p>
            <a:pPr lvl="0"/>
            <a:r>
              <a:rPr lang="nb-NO"/>
              <a:t>Body text</a:t>
            </a:r>
            <a:br>
              <a:rPr lang="nb-NO"/>
            </a:br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6" hasCustomPrompt="1"/>
          </p:nvPr>
        </p:nvSpPr>
        <p:spPr>
          <a:xfrm>
            <a:off x="838248" y="2961873"/>
            <a:ext cx="9015260" cy="4028009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2963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/>
          </p:nvPr>
        </p:nvSpPr>
        <p:spPr>
          <a:xfrm>
            <a:off x="837865" y="2098962"/>
            <a:ext cx="2045053" cy="4890916"/>
          </a:xfr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6" hasCustomPrompt="1"/>
          </p:nvPr>
        </p:nvSpPr>
        <p:spPr>
          <a:xfrm>
            <a:off x="3162330" y="2098962"/>
            <a:ext cx="6691178" cy="4890916"/>
          </a:xfrm>
          <a:solidFill>
            <a:srgbClr val="D3CFCD"/>
          </a:solidFill>
        </p:spPr>
        <p:txBody>
          <a:bodyPr/>
          <a:lstStyle/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425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/>
          </p:nvPr>
        </p:nvSpPr>
        <p:spPr>
          <a:xfrm>
            <a:off x="837861" y="2098962"/>
            <a:ext cx="3384300" cy="4890916"/>
          </a:xfr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6" hasCustomPrompt="1"/>
          </p:nvPr>
        </p:nvSpPr>
        <p:spPr>
          <a:xfrm>
            <a:off x="4501446" y="2098962"/>
            <a:ext cx="5352062" cy="4890916"/>
          </a:xfrm>
          <a:solidFill>
            <a:srgbClr val="D3CFCD"/>
          </a:solidFill>
        </p:spPr>
        <p:txBody>
          <a:bodyPr/>
          <a:lstStyle/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7661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693400" cy="5064163"/>
          </a:xfrm>
          <a:solidFill>
            <a:srgbClr val="D3CFCD"/>
          </a:solidFill>
        </p:spPr>
        <p:txBody>
          <a:bodyPr tIns="0" bIns="1498287" anchor="ctr"/>
          <a:lstStyle>
            <a:lvl1pPr algn="ctr">
              <a:defRPr/>
            </a:lvl1pPr>
          </a:lstStyle>
          <a:p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837864" y="5256475"/>
            <a:ext cx="9015648" cy="58133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6" name="Plassholder for tekst 2"/>
          <p:cNvSpPr>
            <a:spLocks noGrp="1"/>
          </p:cNvSpPr>
          <p:nvPr>
            <p:ph idx="1" hasCustomPrompt="1"/>
          </p:nvPr>
        </p:nvSpPr>
        <p:spPr>
          <a:xfrm>
            <a:off x="837863" y="6070496"/>
            <a:ext cx="9015648" cy="9193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Body text</a:t>
            </a:r>
          </a:p>
        </p:txBody>
      </p:sp>
      <p:sp>
        <p:nvSpPr>
          <p:cNvPr id="9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00633" y="856653"/>
            <a:ext cx="1045487" cy="291878"/>
          </a:xfrm>
          <a:solidFill>
            <a:schemeClr val="bg1">
              <a:alpha val="90000"/>
            </a:schemeClr>
          </a:solidFill>
        </p:spPr>
        <p:txBody>
          <a:bodyPr wrap="none" lIns="37458" rIns="37458" bIns="29966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660820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/>
          <p:cNvSpPr>
            <a:spLocks noGrp="1"/>
          </p:cNvSpPr>
          <p:nvPr>
            <p:ph type="pic" sz="quarter" idx="14"/>
          </p:nvPr>
        </p:nvSpPr>
        <p:spPr>
          <a:xfrm>
            <a:off x="0" y="4"/>
            <a:ext cx="10693400" cy="7561263"/>
          </a:xfrm>
          <a:solidFill>
            <a:srgbClr val="D3CFCD"/>
          </a:solidFill>
        </p:spPr>
        <p:txBody>
          <a:bodyPr tIns="0" bIns="1498287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algn="l"/>
            <a:r>
              <a:rPr lang="nb-NO" smtClean="0">
                <a:solidFill>
                  <a:prstClr val="white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0FB97BDA-2357-114C-BBFD-76B1A6CA5EC4}" type="slidenum">
              <a:rPr>
                <a:solidFill>
                  <a:prstClr val="white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00633" y="856653"/>
            <a:ext cx="1045487" cy="291878"/>
          </a:xfrm>
          <a:solidFill>
            <a:schemeClr val="bg1">
              <a:alpha val="90000"/>
            </a:schemeClr>
          </a:solidFill>
        </p:spPr>
        <p:txBody>
          <a:bodyPr wrap="none" lIns="37458" rIns="37458" bIns="29966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7222076" y="6475110"/>
            <a:ext cx="2631824" cy="1086156"/>
          </a:xfrm>
          <a:solidFill>
            <a:schemeClr val="bg1"/>
          </a:solidFill>
        </p:spPr>
        <p:txBody>
          <a:bodyPr vert="horz" lIns="224744" tIns="74915" rIns="224744" bIns="168558" rtlCol="0" anchor="b">
            <a:spAutoFit/>
          </a:bodyPr>
          <a:lstStyle>
            <a:lvl1pPr>
              <a:defRPr lang="nb-NO" sz="1400"/>
            </a:lvl1pPr>
            <a:lvl2pPr>
              <a:defRPr lang="nb-NO"/>
            </a:lvl2pPr>
            <a:lvl3pPr>
              <a:defRPr lang="nb-NO"/>
            </a:lvl3pPr>
            <a:lvl4pPr>
              <a:defRPr lang="nb-NO"/>
            </a:lvl4pPr>
            <a:lvl5pPr>
              <a:defRPr lang="nb-NO"/>
            </a:lvl5pPr>
          </a:lstStyle>
          <a:p>
            <a:pPr lvl="0"/>
            <a:r>
              <a:rPr lang="nb-NO"/>
              <a:t>Write an explainative image caption, descprition or comment here.</a:t>
            </a:r>
          </a:p>
        </p:txBody>
      </p:sp>
    </p:spTree>
    <p:extLst>
      <p:ext uri="{BB962C8B-B14F-4D97-AF65-F5344CB8AC3E}">
        <p14:creationId xmlns:p14="http://schemas.microsoft.com/office/powerpoint/2010/main" val="4113825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/>
          <p:cNvSpPr>
            <a:spLocks noGrp="1"/>
          </p:cNvSpPr>
          <p:nvPr>
            <p:ph type="pic" sz="quarter" idx="14"/>
          </p:nvPr>
        </p:nvSpPr>
        <p:spPr>
          <a:xfrm>
            <a:off x="0" y="4"/>
            <a:ext cx="10693400" cy="7561263"/>
          </a:xfrm>
          <a:solidFill>
            <a:srgbClr val="D3CFCD"/>
          </a:solidFill>
        </p:spPr>
        <p:txBody>
          <a:bodyPr tIns="0" bIns="2996574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algn="l"/>
            <a:r>
              <a:rPr lang="nb-NO" smtClean="0">
                <a:solidFill>
                  <a:prstClr val="white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0FB97BDA-2357-114C-BBFD-76B1A6CA5EC4}" type="slidenum">
              <a:rPr>
                <a:solidFill>
                  <a:prstClr val="white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37860" y="4308757"/>
            <a:ext cx="9016036" cy="2681121"/>
          </a:xfrm>
          <a:effectLst>
            <a:outerShdw blurRad="25400" dir="5400000" algn="tl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buClrTx/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37864" y="3489962"/>
            <a:ext cx="9015648" cy="581338"/>
          </a:xfrm>
          <a:effectLst>
            <a:outerShdw blurRad="25400" dir="5400000" algn="tl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16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etch with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/>
          <p:cNvSpPr>
            <a:spLocks noGrp="1"/>
          </p:cNvSpPr>
          <p:nvPr>
            <p:ph type="pic" sz="quarter" idx="14"/>
          </p:nvPr>
        </p:nvSpPr>
        <p:spPr>
          <a:xfrm>
            <a:off x="838252" y="1539243"/>
            <a:ext cx="9015648" cy="5450640"/>
          </a:xfrm>
          <a:solidFill>
            <a:srgbClr val="FFFFFF"/>
          </a:solidFill>
        </p:spPr>
        <p:txBody>
          <a:bodyPr tIns="0" bIns="1498287" anchor="ctr"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838252" y="856652"/>
            <a:ext cx="9015648" cy="469250"/>
          </a:xfrm>
          <a:noFill/>
        </p:spPr>
        <p:txBody>
          <a:bodyPr vert="horz" wrap="square" lIns="0" tIns="37458" rIns="0" bIns="149829" rtlCol="0" anchor="t">
            <a:spAutoFit/>
          </a:bodyPr>
          <a:lstStyle>
            <a:lvl1pPr algn="ctr">
              <a:defRPr lang="nb-NO" sz="1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nb-NO"/>
            </a:lvl2pPr>
            <a:lvl3pPr>
              <a:defRPr lang="nb-NO"/>
            </a:lvl3pPr>
            <a:lvl4pPr>
              <a:defRPr lang="nb-NO"/>
            </a:lvl4pPr>
            <a:lvl5pPr>
              <a:defRPr lang="nb-NO"/>
            </a:lvl5pPr>
          </a:lstStyle>
          <a:p>
            <a:pPr lvl="0"/>
            <a:r>
              <a:rPr lang="nb-NO"/>
              <a:t>Write an explainative image caption, descprition or comment here.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7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4552" y="4859341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4552" y="3205163"/>
            <a:ext cx="9090025" cy="16541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7" indent="0">
              <a:buNone/>
              <a:defRPr sz="1600"/>
            </a:lvl3pPr>
            <a:lvl4pPr marL="1371174" indent="0">
              <a:buNone/>
              <a:defRPr sz="1400"/>
            </a:lvl4pPr>
            <a:lvl5pPr marL="1828233" indent="0">
              <a:buNone/>
              <a:defRPr sz="1400"/>
            </a:lvl5pPr>
            <a:lvl6pPr marL="2285291" indent="0">
              <a:buNone/>
              <a:defRPr sz="1400"/>
            </a:lvl6pPr>
            <a:lvl7pPr marL="2742349" indent="0">
              <a:buNone/>
              <a:defRPr sz="1400"/>
            </a:lvl7pPr>
            <a:lvl8pPr marL="3199407" indent="0">
              <a:buNone/>
              <a:defRPr sz="1400"/>
            </a:lvl8pPr>
            <a:lvl9pPr marL="3656464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D3DF1-1C83-0349-AAF8-7A3A37D59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158938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6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Farget_mønster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2"/>
            <a:ext cx="1069975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1265238"/>
            <a:ext cx="10688638" cy="0"/>
          </a:xfrm>
          <a:prstGeom prst="line">
            <a:avLst/>
          </a:prstGeom>
          <a:noFill/>
          <a:ln w="14351">
            <a:solidFill>
              <a:srgbClr val="9395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31" tIns="45618" rIns="91231" bIns="45618"/>
          <a:lstStyle/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Univers LT Std 45 Light"/>
              <a:ea typeface="+mn-ea"/>
              <a:cs typeface="+mn-cs"/>
            </a:endParaRPr>
          </a:p>
        </p:txBody>
      </p:sp>
      <p:pic>
        <p:nvPicPr>
          <p:cNvPr id="6" name="Picture 11" descr="Asker_logo_horisontal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8775"/>
            <a:ext cx="1400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702" y="2014538"/>
            <a:ext cx="9090025" cy="613634"/>
          </a:xfrm>
        </p:spPr>
        <p:txBody>
          <a:bodyPr anchor="t"/>
          <a:lstStyle>
            <a:lvl1pPr algn="ctr">
              <a:defRPr sz="400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  <a:endParaRPr lang="en-US" altLang="nb-NO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1702" y="3222625"/>
            <a:ext cx="9090025" cy="520700"/>
          </a:xfrm>
        </p:spPr>
        <p:txBody>
          <a:bodyPr/>
          <a:lstStyle>
            <a:lvl1pPr marL="0" indent="0" algn="ctr">
              <a:buFont typeface="Verdana" pitchFamily="34" charset="0"/>
              <a:buNone/>
              <a:defRPr sz="24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  <a:endParaRPr lang="en-US" altLang="nb-NO" noProof="0" smtClean="0"/>
          </a:p>
        </p:txBody>
      </p:sp>
    </p:spTree>
    <p:extLst>
      <p:ext uri="{BB962C8B-B14F-4D97-AF65-F5344CB8AC3E}">
        <p14:creationId xmlns:p14="http://schemas.microsoft.com/office/powerpoint/2010/main" val="73341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ght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-1"/>
            <a:ext cx="10693400" cy="7561264"/>
          </a:xfrm>
          <a:prstGeom prst="rect">
            <a:avLst/>
          </a:prstGeom>
          <a:solidFill>
            <a:srgbClr val="A68C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142" tIns="47570" rIns="95142" bIns="47570" rtlCol="0" anchor="ctr"/>
          <a:lstStyle/>
          <a:p>
            <a:pPr algn="ctr"/>
            <a:endParaRPr lang="nb-NO" dirty="0">
              <a:latin typeface="Arial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7859" y="4030734"/>
            <a:ext cx="4227391" cy="1162676"/>
          </a:xfrm>
        </p:spPr>
        <p:txBody>
          <a:bodyPr anchor="t"/>
          <a:lstStyle/>
          <a:p>
            <a:r>
              <a:rPr lang="nb-NO"/>
              <a:t>Short and to the point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/>
              <a:t>Livework © 2015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5627201" y="4030734"/>
            <a:ext cx="4226699" cy="1680460"/>
          </a:xfrm>
        </p:spPr>
        <p:txBody>
          <a:bodyPr anchor="t">
            <a:spAutoFit/>
          </a:bodyPr>
          <a:lstStyle>
            <a:lvl1pPr marL="0" marR="0" indent="0" algn="l" defTabSz="521374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 sz="2100" baseline="0"/>
            </a:lvl1pPr>
          </a:lstStyle>
          <a:p>
            <a:pPr lvl="0"/>
            <a:r>
              <a:rPr lang="nb-NO"/>
              <a:t>A few sentences to detail and explain the insight here. Etiam condimentum, ante vel consequat scelerisque, ipsum urna.</a:t>
            </a:r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20" hasCustomPrompt="1"/>
          </p:nvPr>
        </p:nvSpPr>
        <p:spPr>
          <a:xfrm>
            <a:off x="837859" y="852914"/>
            <a:ext cx="9015647" cy="2918557"/>
          </a:xfrm>
        </p:spPr>
        <p:txBody>
          <a:bodyPr bIns="1498287" anchor="ctr"/>
          <a:lstStyle>
            <a:lvl1pPr algn="ctr">
              <a:defRPr baseline="0"/>
            </a:lvl1pPr>
          </a:lstStyle>
          <a:p>
            <a:r>
              <a:rPr lang="nb-NO"/>
              <a:t>Place a vector sketch here</a:t>
            </a:r>
            <a:br>
              <a:rPr lang="nb-NO"/>
            </a:br>
            <a:r>
              <a:rPr lang="nb-NO"/>
              <a:t>(preferably black lines and white fill)</a:t>
            </a:r>
          </a:p>
        </p:txBody>
      </p:sp>
    </p:spTree>
    <p:extLst>
      <p:ext uri="{BB962C8B-B14F-4D97-AF65-F5344CB8AC3E}">
        <p14:creationId xmlns:p14="http://schemas.microsoft.com/office/powerpoint/2010/main" val="1679128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7864" y="3312331"/>
            <a:ext cx="9015648" cy="936600"/>
          </a:xfrm>
        </p:spPr>
        <p:txBody>
          <a:bodyPr anchor="ctr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Another example</a:t>
            </a:r>
          </a:p>
        </p:txBody>
      </p:sp>
      <p:sp>
        <p:nvSpPr>
          <p:cNvPr id="5" name="Plassholder for tekst 37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245374" y="6540009"/>
            <a:ext cx="2168613" cy="1021258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">
            <a:solidFill>
              <a:srgbClr val="3AA0D3">
                <a:alpha val="0"/>
              </a:srgbClr>
            </a:solidFill>
          </a:ln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nb-NO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421228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724803" y="7204910"/>
            <a:ext cx="65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79203-1401-5D44-B7E0-B034D78A3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8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1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6" name="Plassholder for innhold 35"/>
          <p:cNvSpPr>
            <a:spLocks noGrp="1"/>
          </p:cNvSpPr>
          <p:nvPr>
            <p:ph sz="quarter" idx="14"/>
          </p:nvPr>
        </p:nvSpPr>
        <p:spPr>
          <a:xfrm>
            <a:off x="837864" y="1309355"/>
            <a:ext cx="4229423" cy="5680525"/>
          </a:xfrm>
        </p:spPr>
        <p:txBody>
          <a:bodyPr/>
          <a:lstStyle>
            <a:lvl2pPr>
              <a:spcBef>
                <a:spcPts val="1041"/>
              </a:spcBef>
              <a:spcAft>
                <a:spcPts val="208"/>
              </a:spcAft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8" name="Plassholder for innhold 37"/>
          <p:cNvSpPr>
            <a:spLocks noGrp="1"/>
          </p:cNvSpPr>
          <p:nvPr>
            <p:ph sz="quarter" idx="15" hasCustomPrompt="1"/>
          </p:nvPr>
        </p:nvSpPr>
        <p:spPr>
          <a:xfrm>
            <a:off x="6184948" y="1309351"/>
            <a:ext cx="3668948" cy="5680527"/>
          </a:xfrm>
        </p:spPr>
        <p:txBody>
          <a:bodyPr/>
          <a:lstStyle>
            <a:lvl1pPr>
              <a:defRPr sz="2300" b="1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623"/>
              </a:spcBef>
              <a:buNone/>
              <a:defRPr sz="1400" b="1"/>
            </a:lvl2pPr>
          </a:lstStyle>
          <a:p>
            <a:pPr lvl="0"/>
            <a:r>
              <a:rPr lang="nb-NO"/>
              <a:t>“Validate our approach by adding a quote from the client’s customers here. Ask someone you know.”</a:t>
            </a:r>
          </a:p>
          <a:p>
            <a:pPr lvl="1"/>
            <a:r>
              <a:rPr lang="nb-NO"/>
              <a:t>Client’s customer (32)</a:t>
            </a:r>
          </a:p>
        </p:txBody>
      </p:sp>
    </p:spTree>
    <p:extLst>
      <p:ext uri="{BB962C8B-B14F-4D97-AF65-F5344CB8AC3E}">
        <p14:creationId xmlns:p14="http://schemas.microsoft.com/office/powerpoint/2010/main" val="2813847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837860" y="3081810"/>
            <a:ext cx="2045366" cy="2073975"/>
          </a:xfrm>
          <a:solidFill>
            <a:schemeClr val="accent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82" tIns="112382" rIns="112382" bIns="14984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1</a:t>
            </a:r>
            <a:endParaRPr lang="en-GB"/>
          </a:p>
        </p:txBody>
      </p:sp>
      <p:sp>
        <p:nvSpPr>
          <p:cNvPr id="21" name="Plassholder for tekst 19"/>
          <p:cNvSpPr>
            <a:spLocks noGrp="1"/>
          </p:cNvSpPr>
          <p:nvPr>
            <p:ph type="body" sz="quarter" idx="17" hasCustomPrompt="1"/>
          </p:nvPr>
        </p:nvSpPr>
        <p:spPr>
          <a:xfrm>
            <a:off x="3163104" y="3081810"/>
            <a:ext cx="2045366" cy="2073975"/>
          </a:xfrm>
          <a:solidFill>
            <a:schemeClr val="accent2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82" tIns="112382" rIns="112382" bIns="14984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2</a:t>
            </a:r>
            <a:endParaRPr lang="en-GB"/>
          </a:p>
        </p:txBody>
      </p:sp>
      <p:sp>
        <p:nvSpPr>
          <p:cNvPr id="22" name="Plassholder for tekst 19"/>
          <p:cNvSpPr>
            <a:spLocks noGrp="1"/>
          </p:cNvSpPr>
          <p:nvPr>
            <p:ph type="body" sz="quarter" idx="18" hasCustomPrompt="1"/>
          </p:nvPr>
        </p:nvSpPr>
        <p:spPr>
          <a:xfrm>
            <a:off x="5487959" y="3081810"/>
            <a:ext cx="2045366" cy="2073975"/>
          </a:xfrm>
          <a:solidFill>
            <a:schemeClr val="accent3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82" tIns="112382" rIns="112382" bIns="14984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3</a:t>
            </a:r>
            <a:endParaRPr lang="en-GB"/>
          </a:p>
        </p:txBody>
      </p:sp>
      <p:sp>
        <p:nvSpPr>
          <p:cNvPr id="23" name="Plassholder for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7812815" y="3081810"/>
            <a:ext cx="2045366" cy="2073975"/>
          </a:xfrm>
          <a:solidFill>
            <a:schemeClr val="accent4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82" tIns="112382" rIns="112382" bIns="14984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4</a:t>
            </a:r>
            <a:endParaRPr lang="en-GB"/>
          </a:p>
        </p:txBody>
      </p:sp>
      <p:sp>
        <p:nvSpPr>
          <p:cNvPr id="30" name="Plassholder for tekst 19"/>
          <p:cNvSpPr>
            <a:spLocks noGrp="1"/>
          </p:cNvSpPr>
          <p:nvPr>
            <p:ph type="body" sz="quarter" idx="24" hasCustomPrompt="1"/>
          </p:nvPr>
        </p:nvSpPr>
        <p:spPr>
          <a:xfrm>
            <a:off x="838249" y="3081809"/>
            <a:ext cx="2044977" cy="517539"/>
          </a:xfrm>
          <a:solidFill>
            <a:schemeClr val="accent1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82" tIns="93653" rIns="112382" bIns="112382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1</a:t>
            </a:r>
            <a:endParaRPr lang="en-GB"/>
          </a:p>
        </p:txBody>
      </p:sp>
      <p:sp>
        <p:nvSpPr>
          <p:cNvPr id="31" name="Plassholder for tekst 19"/>
          <p:cNvSpPr>
            <a:spLocks noGrp="1"/>
          </p:cNvSpPr>
          <p:nvPr>
            <p:ph type="body" sz="quarter" idx="25" hasCustomPrompt="1"/>
          </p:nvPr>
        </p:nvSpPr>
        <p:spPr>
          <a:xfrm>
            <a:off x="3163104" y="3081809"/>
            <a:ext cx="2045366" cy="517539"/>
          </a:xfrm>
          <a:solidFill>
            <a:schemeClr val="accent2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82" tIns="93653" rIns="112382" bIns="112382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2</a:t>
            </a:r>
            <a:endParaRPr lang="en-GB"/>
          </a:p>
        </p:txBody>
      </p:sp>
      <p:sp>
        <p:nvSpPr>
          <p:cNvPr id="32" name="Plassholder for tekst 19"/>
          <p:cNvSpPr>
            <a:spLocks noGrp="1"/>
          </p:cNvSpPr>
          <p:nvPr>
            <p:ph type="body" sz="quarter" idx="26" hasCustomPrompt="1"/>
          </p:nvPr>
        </p:nvSpPr>
        <p:spPr>
          <a:xfrm>
            <a:off x="5487959" y="3081809"/>
            <a:ext cx="2045366" cy="517539"/>
          </a:xfrm>
          <a:solidFill>
            <a:schemeClr val="accent3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82" tIns="93653" rIns="112382" bIns="112382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3</a:t>
            </a:r>
            <a:endParaRPr lang="en-GB"/>
          </a:p>
        </p:txBody>
      </p:sp>
      <p:sp>
        <p:nvSpPr>
          <p:cNvPr id="33" name="Plassholder for tekst 19"/>
          <p:cNvSpPr>
            <a:spLocks noGrp="1"/>
          </p:cNvSpPr>
          <p:nvPr>
            <p:ph type="body" sz="quarter" idx="27" hasCustomPrompt="1"/>
          </p:nvPr>
        </p:nvSpPr>
        <p:spPr>
          <a:xfrm>
            <a:off x="7812815" y="3081809"/>
            <a:ext cx="2045366" cy="517539"/>
          </a:xfrm>
          <a:solidFill>
            <a:schemeClr val="accent4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82" tIns="93653" rIns="112382" bIns="112382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Phase 4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1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 hasCustomPrompt="1"/>
          </p:nvPr>
        </p:nvSpPr>
        <p:spPr>
          <a:xfrm>
            <a:off x="837860" y="2098963"/>
            <a:ext cx="9016036" cy="755532"/>
          </a:xfrm>
          <a:noFill/>
        </p:spPr>
        <p:txBody>
          <a:bodyPr>
            <a:normAutofit/>
          </a:bodyPr>
          <a:lstStyle/>
          <a:p>
            <a:pPr lvl="0"/>
            <a:r>
              <a:rPr lang="nb-NO"/>
              <a:t>Body text</a:t>
            </a:r>
            <a:br>
              <a:rPr lang="nb-NO"/>
            </a:br>
            <a:endParaRPr lang="nb-NO"/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20"/>
          </p:nvPr>
        </p:nvSpPr>
        <p:spPr>
          <a:xfrm>
            <a:off x="838250" y="5220753"/>
            <a:ext cx="2044978" cy="176912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  <a:endParaRPr lang="en-GB"/>
          </a:p>
        </p:txBody>
      </p:sp>
      <p:sp>
        <p:nvSpPr>
          <p:cNvPr id="27" name="Plassholder for tekst 25"/>
          <p:cNvSpPr>
            <a:spLocks noGrp="1"/>
          </p:cNvSpPr>
          <p:nvPr>
            <p:ph type="body" sz="quarter" idx="21"/>
          </p:nvPr>
        </p:nvSpPr>
        <p:spPr>
          <a:xfrm>
            <a:off x="3163104" y="5220753"/>
            <a:ext cx="2044978" cy="176912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  <a:endParaRPr lang="en-GB"/>
          </a:p>
        </p:txBody>
      </p:sp>
      <p:sp>
        <p:nvSpPr>
          <p:cNvPr id="28" name="Plassholder for tekst 25"/>
          <p:cNvSpPr>
            <a:spLocks noGrp="1"/>
          </p:cNvSpPr>
          <p:nvPr>
            <p:ph type="body" sz="quarter" idx="22"/>
          </p:nvPr>
        </p:nvSpPr>
        <p:spPr>
          <a:xfrm>
            <a:off x="5487962" y="5220753"/>
            <a:ext cx="2044978" cy="176912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  <a:endParaRPr lang="en-GB"/>
          </a:p>
        </p:txBody>
      </p:sp>
      <p:sp>
        <p:nvSpPr>
          <p:cNvPr id="29" name="Plassholder for tekst 25"/>
          <p:cNvSpPr>
            <a:spLocks noGrp="1"/>
          </p:cNvSpPr>
          <p:nvPr>
            <p:ph type="body" sz="quarter" idx="23"/>
          </p:nvPr>
        </p:nvSpPr>
        <p:spPr>
          <a:xfrm>
            <a:off x="7812815" y="5220753"/>
            <a:ext cx="2044978" cy="1769126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  <a:endParaRPr lang="en-GB"/>
          </a:p>
        </p:txBody>
      </p:sp>
      <p:sp>
        <p:nvSpPr>
          <p:cNvPr id="47" name="Plassholder for tekst 19"/>
          <p:cNvSpPr>
            <a:spLocks noGrp="1"/>
          </p:cNvSpPr>
          <p:nvPr>
            <p:ph type="body" sz="quarter" idx="28" hasCustomPrompt="1"/>
          </p:nvPr>
        </p:nvSpPr>
        <p:spPr>
          <a:xfrm>
            <a:off x="838248" y="3599351"/>
            <a:ext cx="2045366" cy="517539"/>
          </a:xfrm>
          <a:solidFill>
            <a:srgbClr val="3EBA89"/>
          </a:solidFill>
          <a:ln>
            <a:solidFill>
              <a:schemeClr val="bg1">
                <a:alpha val="0"/>
              </a:schemeClr>
            </a:solidFill>
          </a:ln>
        </p:spPr>
        <p:txBody>
          <a:bodyPr lIns="112382" tIns="131114" rIns="112382" bIns="112382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Deliverable 1</a:t>
            </a:r>
            <a:endParaRPr lang="en-GB"/>
          </a:p>
        </p:txBody>
      </p:sp>
      <p:sp>
        <p:nvSpPr>
          <p:cNvPr id="48" name="Plassholder for tekst 19"/>
          <p:cNvSpPr>
            <a:spLocks noGrp="1"/>
          </p:cNvSpPr>
          <p:nvPr>
            <p:ph type="body" sz="quarter" idx="29" hasCustomPrompt="1"/>
          </p:nvPr>
        </p:nvSpPr>
        <p:spPr>
          <a:xfrm>
            <a:off x="3163104" y="3599351"/>
            <a:ext cx="2045366" cy="517539"/>
          </a:xfrm>
          <a:solidFill>
            <a:srgbClr val="3EBABD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112382" tIns="131114" rIns="112382" bIns="112382" rtlCol="0"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/>
              <a:t>Deliverable 2</a:t>
            </a:r>
            <a:endParaRPr lang="en-GB"/>
          </a:p>
        </p:txBody>
      </p:sp>
      <p:sp>
        <p:nvSpPr>
          <p:cNvPr id="49" name="Plassholder for tekst 19"/>
          <p:cNvSpPr>
            <a:spLocks noGrp="1"/>
          </p:cNvSpPr>
          <p:nvPr>
            <p:ph type="body" sz="quarter" idx="30" hasCustomPrompt="1"/>
          </p:nvPr>
        </p:nvSpPr>
        <p:spPr>
          <a:xfrm>
            <a:off x="5487959" y="3599351"/>
            <a:ext cx="2045366" cy="517539"/>
          </a:xfrm>
          <a:solidFill>
            <a:srgbClr val="3789B9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112382" tIns="131114" rIns="112382" bIns="112382" rtlCol="0"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/>
              <a:t>Deliverable 3</a:t>
            </a:r>
            <a:endParaRPr lang="en-GB"/>
          </a:p>
        </p:txBody>
      </p:sp>
      <p:sp>
        <p:nvSpPr>
          <p:cNvPr id="50" name="Plassholder for tekst 19"/>
          <p:cNvSpPr>
            <a:spLocks noGrp="1"/>
          </p:cNvSpPr>
          <p:nvPr>
            <p:ph type="body" sz="quarter" idx="31" hasCustomPrompt="1"/>
          </p:nvPr>
        </p:nvSpPr>
        <p:spPr>
          <a:xfrm>
            <a:off x="7812817" y="3599351"/>
            <a:ext cx="2045365" cy="517539"/>
          </a:xfrm>
          <a:solidFill>
            <a:srgbClr val="8863A4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112382" tIns="131114" rIns="112382" bIns="112382" rtlCol="0"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40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b-NO"/>
              <a:t>Deliverable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78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>
          <a:xfrm>
            <a:off x="837863" y="1302613"/>
            <a:ext cx="4229423" cy="517539"/>
          </a:xfrm>
          <a:solidFill>
            <a:schemeClr val="accent1"/>
          </a:solidFill>
        </p:spPr>
        <p:txBody>
          <a:bodyPr wrap="square" lIns="112382" tIns="37462" rIns="112382" bIns="93653" anchor="ctr">
            <a:no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b-NO"/>
              <a:t>Phase name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0" y="856653"/>
            <a:ext cx="1745671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Phase Number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838251" y="2035663"/>
            <a:ext cx="4229035" cy="49542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5626119" y="1302617"/>
            <a:ext cx="4229035" cy="56872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5"/>
            <a:r>
              <a:rPr lang="nb-NO"/>
              <a:t>Bullet</a:t>
            </a:r>
          </a:p>
        </p:txBody>
      </p:sp>
      <p:sp>
        <p:nvSpPr>
          <p:cNvPr id="57" name="Plassholder for bunntekst 5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58" name="Plassholder for lysbildenummer 5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7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hase with exa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5758821"/>
            <a:ext cx="3378189" cy="1802442"/>
          </a:xfrm>
          <a:solidFill>
            <a:srgbClr val="D3CFCD"/>
          </a:solidFill>
        </p:spPr>
        <p:txBody>
          <a:bodyPr tIns="0" bIns="187304" anchor="b" anchorCtr="0">
            <a:normAutofit/>
          </a:bodyPr>
          <a:lstStyle>
            <a:lvl1pPr algn="ctr">
              <a:defRPr sz="1400"/>
            </a:lvl1pPr>
          </a:lstStyle>
          <a:p>
            <a:r>
              <a:rPr lang="nb-NO"/>
              <a:t>Deliverable example</a:t>
            </a:r>
          </a:p>
        </p:txBody>
      </p:sp>
      <p:sp>
        <p:nvSpPr>
          <p:cNvPr id="44" name="Plassholder for bilde 5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8" y="5758821"/>
            <a:ext cx="3378189" cy="1802442"/>
          </a:xfrm>
          <a:solidFill>
            <a:srgbClr val="D3CFCD"/>
          </a:solidFill>
        </p:spPr>
        <p:txBody>
          <a:bodyPr tIns="0" bIns="187304" anchor="b" anchorCtr="0">
            <a:normAutofit/>
          </a:bodyPr>
          <a:lstStyle>
            <a:lvl1pPr algn="ctr">
              <a:defRPr sz="1400"/>
            </a:lvl1pPr>
          </a:lstStyle>
          <a:p>
            <a:r>
              <a:rPr lang="nb-NO"/>
              <a:t>Deliverable example</a:t>
            </a:r>
          </a:p>
        </p:txBody>
      </p:sp>
      <p:sp>
        <p:nvSpPr>
          <p:cNvPr id="45" name="Plassholder for bilde 5"/>
          <p:cNvSpPr>
            <a:spLocks noGrp="1"/>
          </p:cNvSpPr>
          <p:nvPr>
            <p:ph type="pic" sz="quarter" idx="18" hasCustomPrompt="1"/>
          </p:nvPr>
        </p:nvSpPr>
        <p:spPr>
          <a:xfrm>
            <a:off x="7315213" y="5758821"/>
            <a:ext cx="3378189" cy="1802442"/>
          </a:xfrm>
          <a:solidFill>
            <a:srgbClr val="D3CFCD"/>
          </a:solidFill>
        </p:spPr>
        <p:txBody>
          <a:bodyPr tIns="0" bIns="187304" anchor="b" anchorCtr="0">
            <a:normAutofit/>
          </a:bodyPr>
          <a:lstStyle>
            <a:lvl1pPr algn="ctr">
              <a:defRPr sz="1400"/>
            </a:lvl1pPr>
          </a:lstStyle>
          <a:p>
            <a:r>
              <a:rPr lang="nb-NO"/>
              <a:t>Deliverable example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0" y="856653"/>
            <a:ext cx="1745671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PHASE NUMBER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838251" y="2035663"/>
            <a:ext cx="4229035" cy="313831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5626119" y="1302617"/>
            <a:ext cx="4229035" cy="387136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5"/>
            <a:r>
              <a:rPr lang="nb-NO"/>
              <a:t>Bullet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fld id="{0FB97BDA-2357-114C-BBFD-76B1A6CA5EC4}" type="slidenum">
              <a:rPr/>
              <a:pPr/>
              <a:t>‹#›</a:t>
            </a:fld>
            <a:endParaRPr/>
          </a:p>
        </p:txBody>
      </p:sp>
      <p:sp>
        <p:nvSpPr>
          <p:cNvPr id="47" name="Plassholder for innhold 46"/>
          <p:cNvSpPr>
            <a:spLocks noGrp="1"/>
          </p:cNvSpPr>
          <p:nvPr>
            <p:ph sz="quarter" idx="19" hasCustomPrompt="1"/>
          </p:nvPr>
        </p:nvSpPr>
        <p:spPr>
          <a:xfrm>
            <a:off x="0" y="5758821"/>
            <a:ext cx="3378189" cy="328948"/>
          </a:xfrm>
          <a:solidFill>
            <a:schemeClr val="tx1">
              <a:alpha val="50000"/>
            </a:schemeClr>
          </a:solidFill>
        </p:spPr>
        <p:txBody>
          <a:bodyPr wrap="square" lIns="37462" tIns="37462" rIns="37462" bIns="74922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One-line description</a:t>
            </a:r>
          </a:p>
        </p:txBody>
      </p:sp>
      <p:sp>
        <p:nvSpPr>
          <p:cNvPr id="48" name="Plassholder for innhold 46"/>
          <p:cNvSpPr>
            <a:spLocks noGrp="1"/>
          </p:cNvSpPr>
          <p:nvPr>
            <p:ph sz="quarter" idx="20" hasCustomPrompt="1"/>
          </p:nvPr>
        </p:nvSpPr>
        <p:spPr>
          <a:xfrm>
            <a:off x="3657608" y="5758821"/>
            <a:ext cx="3378189" cy="328948"/>
          </a:xfrm>
          <a:solidFill>
            <a:schemeClr val="tx1">
              <a:alpha val="50000"/>
            </a:schemeClr>
          </a:solidFill>
        </p:spPr>
        <p:txBody>
          <a:bodyPr wrap="square" lIns="37462" tIns="37462" rIns="37462" bIns="74922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One-line description</a:t>
            </a:r>
          </a:p>
        </p:txBody>
      </p:sp>
      <p:sp>
        <p:nvSpPr>
          <p:cNvPr id="49" name="Plassholder for innhold 46"/>
          <p:cNvSpPr>
            <a:spLocks noGrp="1"/>
          </p:cNvSpPr>
          <p:nvPr>
            <p:ph sz="quarter" idx="21" hasCustomPrompt="1"/>
          </p:nvPr>
        </p:nvSpPr>
        <p:spPr>
          <a:xfrm>
            <a:off x="7315213" y="5758821"/>
            <a:ext cx="3378189" cy="328948"/>
          </a:xfrm>
          <a:solidFill>
            <a:schemeClr val="tx1">
              <a:alpha val="50000"/>
            </a:schemeClr>
          </a:solidFill>
        </p:spPr>
        <p:txBody>
          <a:bodyPr wrap="square" lIns="37462" tIns="37462" rIns="37462" bIns="74922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/>
              <a:t>One-line description</a:t>
            </a:r>
          </a:p>
        </p:txBody>
      </p:sp>
      <p:sp>
        <p:nvSpPr>
          <p:cNvPr id="55" name="TekstSylinder 54"/>
          <p:cNvSpPr txBox="1"/>
          <p:nvPr userDrawn="1"/>
        </p:nvSpPr>
        <p:spPr>
          <a:xfrm>
            <a:off x="279416" y="5422568"/>
            <a:ext cx="3098773" cy="324364"/>
          </a:xfrm>
          <a:prstGeom prst="rect">
            <a:avLst/>
          </a:prstGeom>
          <a:noFill/>
        </p:spPr>
        <p:txBody>
          <a:bodyPr vert="horz" wrap="square" lIns="0" tIns="37462" rIns="0" bIns="74922" rtlCol="0">
            <a:sp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300" b="0" baseline="0">
                <a:solidFill>
                  <a:schemeClr val="tx1">
                    <a:alpha val="40000"/>
                  </a:schemeClr>
                </a:solidFill>
              </a:defRPr>
            </a:lvl1pPr>
            <a:lvl2pPr marL="234000" indent="-234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Wingdings" charset="2"/>
              <a:buChar char="§"/>
              <a:defRPr sz="1600"/>
            </a:lvl2pPr>
            <a:lvl3pPr marL="0" indent="0"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  <a:buFont typeface="Arial"/>
              <a:buNone/>
              <a:defRPr sz="1600" b="1">
                <a:latin typeface="+mj-lt"/>
              </a:defRPr>
            </a:lvl3pPr>
            <a:lvl4pPr marL="0" indent="0">
              <a:lnSpc>
                <a:spcPct val="130000"/>
              </a:lnSpc>
              <a:spcBef>
                <a:spcPts val="400"/>
              </a:spcBef>
              <a:buFont typeface="Arial"/>
              <a:buNone/>
              <a:defRPr sz="1300" b="1">
                <a:solidFill>
                  <a:schemeClr val="accent1"/>
                </a:solidFill>
              </a:defRPr>
            </a:lvl4pPr>
            <a:lvl5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300"/>
            </a:lvl5pPr>
            <a:lvl6pPr marL="180000" indent="-180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  <a:defRPr sz="1300"/>
            </a:lvl6pPr>
            <a:lvl7pPr marL="0" indent="0">
              <a:lnSpc>
                <a:spcPct val="130000"/>
              </a:lnSpc>
              <a:spcBef>
                <a:spcPts val="400"/>
              </a:spcBef>
              <a:buFont typeface="Arial"/>
              <a:buNone/>
              <a:defRPr sz="1000" baseline="0"/>
            </a:lvl7pPr>
            <a:lvl8pPr marL="126000" indent="-126000">
              <a:lnSpc>
                <a:spcPct val="130000"/>
              </a:lnSpc>
              <a:spcBef>
                <a:spcPts val="400"/>
              </a:spcBef>
              <a:buFont typeface="Wingdings" charset="2"/>
              <a:buChar char="§"/>
              <a:defRPr sz="1000"/>
            </a:lvl8pPr>
            <a:lvl9pPr marL="4259275" indent="-250546">
              <a:spcBef>
                <a:spcPct val="20000"/>
              </a:spcBef>
              <a:buFont typeface="Arial"/>
              <a:buChar char="•"/>
              <a:defRPr sz="2200"/>
            </a:lvl9pPr>
          </a:lstStyle>
          <a:p>
            <a:pPr defTabSz="521428" fontAlgn="auto"/>
            <a:r>
              <a:rPr lang="nb-NO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t>Examples of deliverables: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algn="l"/>
            <a:r>
              <a:rPr lang="nb-NO" smtClean="0"/>
              <a:t>Livework © 2015</a:t>
            </a:r>
            <a:endParaRPr lang="nb-NO"/>
          </a:p>
        </p:txBody>
      </p:sp>
      <p:sp>
        <p:nvSpPr>
          <p:cNvPr id="15" name="Tittel 9"/>
          <p:cNvSpPr>
            <a:spLocks noGrp="1"/>
          </p:cNvSpPr>
          <p:nvPr>
            <p:ph type="title" hasCustomPrompt="1"/>
          </p:nvPr>
        </p:nvSpPr>
        <p:spPr>
          <a:xfrm>
            <a:off x="837863" y="1302613"/>
            <a:ext cx="4229423" cy="517539"/>
          </a:xfrm>
          <a:solidFill>
            <a:schemeClr val="accent1"/>
          </a:solidFill>
        </p:spPr>
        <p:txBody>
          <a:bodyPr wrap="square" lIns="112382" tIns="37462" rIns="112382" bIns="93653" anchor="ctr">
            <a:noAutofit/>
          </a:bodyPr>
          <a:lstStyle>
            <a:lvl1pPr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nb-NO"/>
              <a:t>Phase name</a:t>
            </a:r>
          </a:p>
        </p:txBody>
      </p:sp>
    </p:spTree>
    <p:extLst>
      <p:ext uri="{BB962C8B-B14F-4D97-AF65-F5344CB8AC3E}">
        <p14:creationId xmlns:p14="http://schemas.microsoft.com/office/powerpoint/2010/main" val="130745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39803" y="1763716"/>
            <a:ext cx="45323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624513" y="1763716"/>
            <a:ext cx="45339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D9B6F-99DF-7649-99D4-07C82972C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67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6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49" y="3035249"/>
            <a:ext cx="2044664" cy="658849"/>
          </a:xfrm>
        </p:spPr>
        <p:txBody>
          <a:bodyPr vert="horz" lIns="0" tIns="0" rIns="0" bIns="0" rtlCol="0">
            <a:noAutofit/>
          </a:bodyPr>
          <a:lstStyle>
            <a:lvl1pPr>
              <a:defRPr lang="nb-NO" b="1">
                <a:latin typeface="+mj-lt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b-NO"/>
              <a:t>Liveworker      Name</a:t>
            </a: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1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837861" y="3736742"/>
            <a:ext cx="2045052" cy="535584"/>
          </a:xfrm>
        </p:spPr>
        <p:txBody>
          <a:bodyPr vert="horz" lIns="0" tIns="0" rIns="0" bIns="0" rtlCol="0">
            <a:noAutofit/>
          </a:bodyPr>
          <a:lstStyle>
            <a:lvl1pPr>
              <a:defRPr lang="nb-NO"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Liveworker Job             Title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7861" y="4322702"/>
            <a:ext cx="2045052" cy="2667180"/>
          </a:xfrm>
        </p:spPr>
        <p:txBody>
          <a:bodyPr vert="horz" lIns="0" tIns="0" rIns="0" bIns="0" rtlCol="0">
            <a:normAutofit/>
          </a:bodyPr>
          <a:lstStyle>
            <a:lvl1pPr>
              <a:defRPr lang="nb-NO" sz="1400"/>
            </a:lvl1pPr>
          </a:lstStyle>
          <a:p>
            <a:pPr marR="0" lvl="0" fontAlgn="auto">
              <a:buClrTx/>
              <a:buSzTx/>
              <a:tabLst/>
            </a:pPr>
            <a:r>
              <a:rPr lang="nb-NO"/>
              <a:t>Description</a:t>
            </a:r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7" hasCustomPrompt="1"/>
          </p:nvPr>
        </p:nvSpPr>
        <p:spPr>
          <a:xfrm>
            <a:off x="837864" y="1357321"/>
            <a:ext cx="2045051" cy="1446294"/>
          </a:xfrm>
          <a:solidFill>
            <a:srgbClr val="D3CFCD"/>
          </a:solidFill>
        </p:spPr>
        <p:txBody>
          <a:bodyPr vert="horz" lIns="0" tIns="74922" rIns="0" bIns="0" rtlCol="0">
            <a:normAutofit/>
          </a:bodyPr>
          <a:lstStyle>
            <a:lvl1pPr algn="ctr">
              <a:defRPr lang="nb-NO" sz="1400"/>
            </a:lvl1pPr>
          </a:lstStyle>
          <a:p>
            <a:pPr lvl="0" algn="ctr"/>
            <a:r>
              <a:rPr lang="nb-NO"/>
              <a:t>Liveworker Portrait</a:t>
            </a:r>
          </a:p>
        </p:txBody>
      </p:sp>
      <p:sp>
        <p:nvSpPr>
          <p:cNvPr id="48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3162716" y="3035249"/>
            <a:ext cx="2044664" cy="658849"/>
          </a:xfrm>
        </p:spPr>
        <p:txBody>
          <a:bodyPr vert="horz" lIns="0" tIns="0" rIns="0" bIns="0" rtlCol="0">
            <a:noAutofit/>
          </a:bodyPr>
          <a:lstStyle>
            <a:lvl1pPr>
              <a:defRPr lang="nb-NO" b="1">
                <a:latin typeface="+mj-lt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b-NO"/>
              <a:t>Liveworker     Name</a:t>
            </a:r>
          </a:p>
        </p:txBody>
      </p:sp>
      <p:sp>
        <p:nvSpPr>
          <p:cNvPr id="49" name="Plassholder for tekst 8"/>
          <p:cNvSpPr>
            <a:spLocks noGrp="1"/>
          </p:cNvSpPr>
          <p:nvPr>
            <p:ph type="body" sz="quarter" idx="19" hasCustomPrompt="1"/>
          </p:nvPr>
        </p:nvSpPr>
        <p:spPr>
          <a:xfrm>
            <a:off x="3162328" y="3736742"/>
            <a:ext cx="2045052" cy="535584"/>
          </a:xfrm>
        </p:spPr>
        <p:txBody>
          <a:bodyPr vert="horz" lIns="0" tIns="0" rIns="0" bIns="0" rtlCol="0">
            <a:noAutofit/>
          </a:bodyPr>
          <a:lstStyle>
            <a:lvl1pPr>
              <a:defRPr lang="nb-NO"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Liveworker Job             Title</a:t>
            </a:r>
          </a:p>
        </p:txBody>
      </p:sp>
      <p:sp>
        <p:nvSpPr>
          <p:cNvPr id="50" name="Plassholder for tekst 10"/>
          <p:cNvSpPr>
            <a:spLocks noGrp="1"/>
          </p:cNvSpPr>
          <p:nvPr>
            <p:ph type="body" sz="quarter" idx="20" hasCustomPrompt="1"/>
          </p:nvPr>
        </p:nvSpPr>
        <p:spPr>
          <a:xfrm>
            <a:off x="3162328" y="4322702"/>
            <a:ext cx="2045052" cy="2667180"/>
          </a:xfrm>
        </p:spPr>
        <p:txBody>
          <a:bodyPr vert="horz" lIns="0" tIns="0" rIns="0" bIns="0" rtlCol="0">
            <a:normAutofit/>
          </a:bodyPr>
          <a:lstStyle>
            <a:lvl1pPr>
              <a:defRPr lang="nb-NO" sz="1400"/>
            </a:lvl1pPr>
          </a:lstStyle>
          <a:p>
            <a:pPr marR="0" lvl="0" fontAlgn="auto">
              <a:buClrTx/>
              <a:buSzTx/>
              <a:tabLst/>
            </a:pPr>
            <a:r>
              <a:rPr lang="nb-NO"/>
              <a:t>Description</a:t>
            </a:r>
          </a:p>
        </p:txBody>
      </p:sp>
      <p:sp>
        <p:nvSpPr>
          <p:cNvPr id="51" name="Plassholder for bilde 12"/>
          <p:cNvSpPr>
            <a:spLocks noGrp="1"/>
          </p:cNvSpPr>
          <p:nvPr>
            <p:ph type="pic" sz="quarter" idx="21" hasCustomPrompt="1"/>
          </p:nvPr>
        </p:nvSpPr>
        <p:spPr>
          <a:xfrm>
            <a:off x="3162331" y="1357321"/>
            <a:ext cx="2045051" cy="1446294"/>
          </a:xfrm>
          <a:solidFill>
            <a:srgbClr val="D3CFCD"/>
          </a:solidFill>
        </p:spPr>
        <p:txBody>
          <a:bodyPr vert="horz" lIns="0" tIns="74922" rIns="0" bIns="0" rtlCol="0">
            <a:normAutofit/>
          </a:bodyPr>
          <a:lstStyle>
            <a:lvl1pPr marL="0" marR="0" indent="0" algn="ctr" defTabSz="521428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 lang="nb-NO" sz="1400"/>
            </a:lvl1pPr>
          </a:lstStyle>
          <a:p>
            <a:pPr marL="0" marR="0" lvl="0" indent="0" algn="ctr" defTabSz="521428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Liveworker Portrait</a:t>
            </a:r>
          </a:p>
        </p:txBody>
      </p:sp>
      <p:sp>
        <p:nvSpPr>
          <p:cNvPr id="52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5486796" y="3035249"/>
            <a:ext cx="2044664" cy="658849"/>
          </a:xfrm>
        </p:spPr>
        <p:txBody>
          <a:bodyPr vert="horz" lIns="0" tIns="0" rIns="0" bIns="0" rtlCol="0">
            <a:noAutofit/>
          </a:bodyPr>
          <a:lstStyle>
            <a:lvl1pPr>
              <a:defRPr lang="nb-NO" b="1">
                <a:latin typeface="+mj-lt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b-NO"/>
              <a:t>Liveworker     Name</a:t>
            </a:r>
          </a:p>
        </p:txBody>
      </p:sp>
      <p:sp>
        <p:nvSpPr>
          <p:cNvPr id="53" name="Plassholder for tekst 8"/>
          <p:cNvSpPr>
            <a:spLocks noGrp="1"/>
          </p:cNvSpPr>
          <p:nvPr>
            <p:ph type="body" sz="quarter" idx="23" hasCustomPrompt="1"/>
          </p:nvPr>
        </p:nvSpPr>
        <p:spPr>
          <a:xfrm>
            <a:off x="5486411" y="3736742"/>
            <a:ext cx="2045052" cy="535584"/>
          </a:xfrm>
        </p:spPr>
        <p:txBody>
          <a:bodyPr vert="horz" lIns="0" tIns="0" rIns="0" bIns="0" rtlCol="0">
            <a:noAutofit/>
          </a:bodyPr>
          <a:lstStyle>
            <a:lvl1pPr>
              <a:defRPr lang="nb-NO"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Liveworker Job             Title</a:t>
            </a:r>
          </a:p>
        </p:txBody>
      </p:sp>
      <p:sp>
        <p:nvSpPr>
          <p:cNvPr id="54" name="Plassholder for tekst 10"/>
          <p:cNvSpPr>
            <a:spLocks noGrp="1"/>
          </p:cNvSpPr>
          <p:nvPr>
            <p:ph type="body" sz="quarter" idx="24" hasCustomPrompt="1"/>
          </p:nvPr>
        </p:nvSpPr>
        <p:spPr>
          <a:xfrm>
            <a:off x="5486411" y="4322702"/>
            <a:ext cx="2045052" cy="2667180"/>
          </a:xfrm>
        </p:spPr>
        <p:txBody>
          <a:bodyPr vert="horz" lIns="0" tIns="0" rIns="0" bIns="0" rtlCol="0">
            <a:normAutofit/>
          </a:bodyPr>
          <a:lstStyle>
            <a:lvl1pPr>
              <a:defRPr lang="nb-NO" sz="1400"/>
            </a:lvl1pPr>
          </a:lstStyle>
          <a:p>
            <a:pPr marR="0" lvl="0" fontAlgn="auto">
              <a:buClrTx/>
              <a:buSzTx/>
              <a:tabLst/>
            </a:pPr>
            <a:r>
              <a:rPr lang="nb-NO"/>
              <a:t>Description</a:t>
            </a:r>
          </a:p>
        </p:txBody>
      </p:sp>
      <p:sp>
        <p:nvSpPr>
          <p:cNvPr id="55" name="Plassholder for bilde 12"/>
          <p:cNvSpPr>
            <a:spLocks noGrp="1"/>
          </p:cNvSpPr>
          <p:nvPr>
            <p:ph type="pic" sz="quarter" idx="25" hasCustomPrompt="1"/>
          </p:nvPr>
        </p:nvSpPr>
        <p:spPr>
          <a:xfrm>
            <a:off x="5486409" y="1357321"/>
            <a:ext cx="2045051" cy="1446294"/>
          </a:xfrm>
          <a:solidFill>
            <a:srgbClr val="D3CFCD"/>
          </a:solidFill>
        </p:spPr>
        <p:txBody>
          <a:bodyPr vert="horz" lIns="0" tIns="74922" rIns="0" bIns="0" rtlCol="0">
            <a:normAutofit/>
          </a:bodyPr>
          <a:lstStyle>
            <a:lvl1pPr marL="0" marR="0" indent="0" algn="ctr" defTabSz="521428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 lang="nb-NO" sz="1400"/>
            </a:lvl1pPr>
          </a:lstStyle>
          <a:p>
            <a:pPr marL="0" marR="0" lvl="0" indent="0" algn="ctr" defTabSz="521428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Liveworker Portrait</a:t>
            </a:r>
          </a:p>
        </p:txBody>
      </p:sp>
      <p:sp>
        <p:nvSpPr>
          <p:cNvPr id="56" name="Plassholder f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7810877" y="3035249"/>
            <a:ext cx="2044664" cy="658849"/>
          </a:xfrm>
        </p:spPr>
        <p:txBody>
          <a:bodyPr vert="horz" lIns="0" tIns="0" rIns="0" bIns="0" rtlCol="0">
            <a:noAutofit/>
          </a:bodyPr>
          <a:lstStyle>
            <a:lvl1pPr>
              <a:defRPr lang="nb-NO" b="1">
                <a:latin typeface="+mj-lt"/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nb-NO"/>
              <a:t>Liveworker     Name</a:t>
            </a:r>
          </a:p>
        </p:txBody>
      </p:sp>
      <p:sp>
        <p:nvSpPr>
          <p:cNvPr id="57" name="Plassholder for tekst 8"/>
          <p:cNvSpPr>
            <a:spLocks noGrp="1"/>
          </p:cNvSpPr>
          <p:nvPr>
            <p:ph type="body" sz="quarter" idx="27" hasCustomPrompt="1"/>
          </p:nvPr>
        </p:nvSpPr>
        <p:spPr>
          <a:xfrm>
            <a:off x="7810490" y="3736742"/>
            <a:ext cx="2045052" cy="535584"/>
          </a:xfrm>
        </p:spPr>
        <p:txBody>
          <a:bodyPr vert="horz" lIns="0" tIns="0" rIns="0" bIns="0" rtlCol="0">
            <a:noAutofit/>
          </a:bodyPr>
          <a:lstStyle>
            <a:lvl1pPr>
              <a:defRPr lang="nb-NO"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Liveworker Job             Title</a:t>
            </a:r>
          </a:p>
        </p:txBody>
      </p:sp>
      <p:sp>
        <p:nvSpPr>
          <p:cNvPr id="58" name="Plassholder for tekst 10"/>
          <p:cNvSpPr>
            <a:spLocks noGrp="1"/>
          </p:cNvSpPr>
          <p:nvPr>
            <p:ph type="body" sz="quarter" idx="28" hasCustomPrompt="1"/>
          </p:nvPr>
        </p:nvSpPr>
        <p:spPr>
          <a:xfrm>
            <a:off x="7810490" y="4322702"/>
            <a:ext cx="2045052" cy="2667180"/>
          </a:xfrm>
        </p:spPr>
        <p:txBody>
          <a:bodyPr vert="horz" lIns="0" tIns="0" rIns="0" bIns="0" rtlCol="0">
            <a:normAutofit/>
          </a:bodyPr>
          <a:lstStyle>
            <a:lvl1pPr>
              <a:defRPr lang="nb-NO" sz="1400"/>
            </a:lvl1pPr>
          </a:lstStyle>
          <a:p>
            <a:pPr marR="0" lvl="0" fontAlgn="auto">
              <a:buClrTx/>
              <a:buSzTx/>
              <a:tabLst/>
            </a:pPr>
            <a:r>
              <a:rPr lang="nb-NO"/>
              <a:t>Description</a:t>
            </a:r>
          </a:p>
        </p:txBody>
      </p:sp>
      <p:sp>
        <p:nvSpPr>
          <p:cNvPr id="59" name="Plassholder for bilde 12"/>
          <p:cNvSpPr>
            <a:spLocks noGrp="1"/>
          </p:cNvSpPr>
          <p:nvPr>
            <p:ph type="pic" sz="quarter" idx="29" hasCustomPrompt="1"/>
          </p:nvPr>
        </p:nvSpPr>
        <p:spPr>
          <a:xfrm>
            <a:off x="7810489" y="1357321"/>
            <a:ext cx="2045051" cy="1446294"/>
          </a:xfrm>
          <a:solidFill>
            <a:srgbClr val="D3CFCD"/>
          </a:solidFill>
        </p:spPr>
        <p:txBody>
          <a:bodyPr vert="horz" lIns="0" tIns="74922" rIns="0" bIns="0" rtlCol="0">
            <a:normAutofit/>
          </a:bodyPr>
          <a:lstStyle>
            <a:lvl1pPr marL="0" marR="0" indent="0" algn="ctr" defTabSz="521428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 lang="nb-NO" sz="1400"/>
            </a:lvl1pPr>
          </a:lstStyle>
          <a:p>
            <a:pPr marL="0" marR="0" lvl="0" indent="0" algn="ctr" defTabSz="521428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Liveworker Portrait</a:t>
            </a:r>
          </a:p>
        </p:txBody>
      </p:sp>
    </p:spTree>
    <p:extLst>
      <p:ext uri="{BB962C8B-B14F-4D97-AF65-F5344CB8AC3E}">
        <p14:creationId xmlns:p14="http://schemas.microsoft.com/office/powerpoint/2010/main" val="1261125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sk-SK"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5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3"/>
          </p:nvPr>
        </p:nvSpPr>
        <p:spPr>
          <a:xfrm>
            <a:off x="837861" y="2098962"/>
            <a:ext cx="9016036" cy="48909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636228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32" name="Tittel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6" name="Plassholder for innhold 35"/>
          <p:cNvSpPr>
            <a:spLocks noGrp="1"/>
          </p:cNvSpPr>
          <p:nvPr>
            <p:ph sz="quarter" idx="14"/>
          </p:nvPr>
        </p:nvSpPr>
        <p:spPr>
          <a:xfrm>
            <a:off x="837865" y="2098962"/>
            <a:ext cx="4229423" cy="48909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8" name="Plassholder for innhold 37"/>
          <p:cNvSpPr>
            <a:spLocks noGrp="1"/>
          </p:cNvSpPr>
          <p:nvPr>
            <p:ph sz="quarter" idx="15"/>
          </p:nvPr>
        </p:nvSpPr>
        <p:spPr>
          <a:xfrm>
            <a:off x="5626116" y="2098962"/>
            <a:ext cx="4227780" cy="48909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06153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824989" y="1407641"/>
            <a:ext cx="931504" cy="944533"/>
          </a:xfrm>
          <a:solidFill>
            <a:schemeClr val="accent3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0" tIns="0" rIns="0" bIns="112370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nb-NO" sz="4200" spc="42">
                <a:solidFill>
                  <a:schemeClr val="bg1"/>
                </a:solidFill>
                <a:latin typeface="+mj-lt"/>
                <a:cs typeface="Georgia"/>
              </a:defRPr>
            </a:lvl1pPr>
          </a:lstStyle>
          <a:p>
            <a:pPr lvl="0" algn="ctr"/>
            <a:r>
              <a:rPr lang="nb-NO"/>
              <a:t>1</a:t>
            </a: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6" name="Plassholder for innhold 35"/>
          <p:cNvSpPr>
            <a:spLocks noGrp="1"/>
          </p:cNvSpPr>
          <p:nvPr>
            <p:ph sz="quarter" idx="14"/>
          </p:nvPr>
        </p:nvSpPr>
        <p:spPr>
          <a:xfrm>
            <a:off x="837865" y="2631572"/>
            <a:ext cx="4229423" cy="43583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8" name="Plassholder for innhold 37"/>
          <p:cNvSpPr>
            <a:spLocks noGrp="1"/>
          </p:cNvSpPr>
          <p:nvPr>
            <p:ph sz="quarter" idx="15"/>
          </p:nvPr>
        </p:nvSpPr>
        <p:spPr>
          <a:xfrm>
            <a:off x="5626116" y="2631568"/>
            <a:ext cx="4227780" cy="43583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010865" y="1338247"/>
            <a:ext cx="7842643" cy="1056096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84272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3"/>
          </p:nvPr>
        </p:nvSpPr>
        <p:spPr>
          <a:xfrm>
            <a:off x="837861" y="1284941"/>
            <a:ext cx="9016036" cy="57049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819175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 hasCustomPrompt="1"/>
          </p:nvPr>
        </p:nvSpPr>
        <p:spPr>
          <a:xfrm>
            <a:off x="837860" y="2098963"/>
            <a:ext cx="9016036" cy="755532"/>
          </a:xfrm>
          <a:noFill/>
        </p:spPr>
        <p:txBody>
          <a:bodyPr>
            <a:normAutofit/>
          </a:bodyPr>
          <a:lstStyle/>
          <a:p>
            <a:pPr lvl="0"/>
            <a:r>
              <a:rPr lang="nb-NO"/>
              <a:t>Body text</a:t>
            </a:r>
            <a:br>
              <a:rPr lang="nb-NO"/>
            </a:br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6" hasCustomPrompt="1"/>
          </p:nvPr>
        </p:nvSpPr>
        <p:spPr>
          <a:xfrm>
            <a:off x="838248" y="2961873"/>
            <a:ext cx="9015260" cy="4028009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415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/>
          </p:nvPr>
        </p:nvSpPr>
        <p:spPr>
          <a:xfrm>
            <a:off x="837865" y="2098962"/>
            <a:ext cx="2045053" cy="4890916"/>
          </a:xfr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6" hasCustomPrompt="1"/>
          </p:nvPr>
        </p:nvSpPr>
        <p:spPr>
          <a:xfrm>
            <a:off x="3162330" y="2098962"/>
            <a:ext cx="6691178" cy="4890916"/>
          </a:xfrm>
          <a:solidFill>
            <a:srgbClr val="D3CFCD"/>
          </a:solidFill>
        </p:spPr>
        <p:txBody>
          <a:bodyPr/>
          <a:lstStyle/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179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/>
          </p:nvPr>
        </p:nvSpPr>
        <p:spPr>
          <a:xfrm>
            <a:off x="837861" y="2098962"/>
            <a:ext cx="3384300" cy="4890916"/>
          </a:xfr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6" hasCustomPrompt="1"/>
          </p:nvPr>
        </p:nvSpPr>
        <p:spPr>
          <a:xfrm>
            <a:off x="4501446" y="2098962"/>
            <a:ext cx="5352062" cy="4890916"/>
          </a:xfrm>
          <a:solidFill>
            <a:srgbClr val="D3CFCD"/>
          </a:solidFill>
        </p:spPr>
        <p:txBody>
          <a:bodyPr/>
          <a:lstStyle/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294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693400" cy="5064163"/>
          </a:xfrm>
          <a:solidFill>
            <a:srgbClr val="D3CFCD"/>
          </a:solidFill>
        </p:spPr>
        <p:txBody>
          <a:bodyPr tIns="0" bIns="1498287" anchor="ctr"/>
          <a:lstStyle>
            <a:lvl1pPr algn="ctr">
              <a:defRPr/>
            </a:lvl1pPr>
          </a:lstStyle>
          <a:p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837864" y="5256475"/>
            <a:ext cx="9015648" cy="58133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6" name="Plassholder for tekst 2"/>
          <p:cNvSpPr>
            <a:spLocks noGrp="1"/>
          </p:cNvSpPr>
          <p:nvPr>
            <p:ph idx="1" hasCustomPrompt="1"/>
          </p:nvPr>
        </p:nvSpPr>
        <p:spPr>
          <a:xfrm>
            <a:off x="837863" y="6070496"/>
            <a:ext cx="9015648" cy="9193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Body text</a:t>
            </a:r>
          </a:p>
        </p:txBody>
      </p:sp>
      <p:sp>
        <p:nvSpPr>
          <p:cNvPr id="9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00633" y="856653"/>
            <a:ext cx="1045487" cy="291878"/>
          </a:xfrm>
          <a:solidFill>
            <a:schemeClr val="bg1">
              <a:alpha val="90000"/>
            </a:schemeClr>
          </a:solidFill>
        </p:spPr>
        <p:txBody>
          <a:bodyPr wrap="none" lIns="37458" rIns="37458" bIns="29966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65567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4991" y="303215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4988" y="1692278"/>
            <a:ext cx="4724400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7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3" indent="0">
              <a:buNone/>
              <a:defRPr sz="1600" b="1"/>
            </a:lvl5pPr>
            <a:lvl6pPr marL="2285291" indent="0">
              <a:buNone/>
              <a:defRPr sz="1600" b="1"/>
            </a:lvl6pPr>
            <a:lvl7pPr marL="2742349" indent="0">
              <a:buNone/>
              <a:defRPr sz="1600" b="1"/>
            </a:lvl7pPr>
            <a:lvl8pPr marL="3199407" indent="0">
              <a:buNone/>
              <a:defRPr sz="1600" b="1"/>
            </a:lvl8pPr>
            <a:lvl9pPr marL="3656464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4988" y="2397127"/>
            <a:ext cx="4724400" cy="43576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432428" y="1692278"/>
            <a:ext cx="472598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7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3" indent="0">
              <a:buNone/>
              <a:defRPr sz="1600" b="1"/>
            </a:lvl5pPr>
            <a:lvl6pPr marL="2285291" indent="0">
              <a:buNone/>
              <a:defRPr sz="1600" b="1"/>
            </a:lvl6pPr>
            <a:lvl7pPr marL="2742349" indent="0">
              <a:buNone/>
              <a:defRPr sz="1600" b="1"/>
            </a:lvl7pPr>
            <a:lvl8pPr marL="3199407" indent="0">
              <a:buNone/>
              <a:defRPr sz="1600" b="1"/>
            </a:lvl8pPr>
            <a:lvl9pPr marL="3656464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432428" y="2397127"/>
            <a:ext cx="4725988" cy="43576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27356-DBB0-CC43-B4DD-F7A4826F3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6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/>
          <p:cNvSpPr>
            <a:spLocks noGrp="1"/>
          </p:cNvSpPr>
          <p:nvPr>
            <p:ph type="pic" sz="quarter" idx="14"/>
          </p:nvPr>
        </p:nvSpPr>
        <p:spPr>
          <a:xfrm>
            <a:off x="0" y="4"/>
            <a:ext cx="10693400" cy="7561263"/>
          </a:xfrm>
          <a:solidFill>
            <a:srgbClr val="D3CFCD"/>
          </a:solidFill>
        </p:spPr>
        <p:txBody>
          <a:bodyPr tIns="0" bIns="1498287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algn="l"/>
            <a:r>
              <a:rPr lang="nb-NO" smtClean="0">
                <a:solidFill>
                  <a:prstClr val="white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0FB97BDA-2357-114C-BBFD-76B1A6CA5EC4}" type="slidenum">
              <a:rPr>
                <a:solidFill>
                  <a:prstClr val="white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00633" y="856653"/>
            <a:ext cx="1045487" cy="291878"/>
          </a:xfrm>
          <a:solidFill>
            <a:schemeClr val="bg1">
              <a:alpha val="90000"/>
            </a:schemeClr>
          </a:solidFill>
        </p:spPr>
        <p:txBody>
          <a:bodyPr wrap="none" lIns="37458" rIns="37458" bIns="29966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7222076" y="6475110"/>
            <a:ext cx="2631824" cy="1086156"/>
          </a:xfrm>
          <a:solidFill>
            <a:schemeClr val="bg1"/>
          </a:solidFill>
        </p:spPr>
        <p:txBody>
          <a:bodyPr vert="horz" lIns="224744" tIns="74915" rIns="224744" bIns="168558" rtlCol="0" anchor="b">
            <a:spAutoFit/>
          </a:bodyPr>
          <a:lstStyle>
            <a:lvl1pPr>
              <a:defRPr lang="nb-NO" sz="1400"/>
            </a:lvl1pPr>
            <a:lvl2pPr>
              <a:defRPr lang="nb-NO"/>
            </a:lvl2pPr>
            <a:lvl3pPr>
              <a:defRPr lang="nb-NO"/>
            </a:lvl3pPr>
            <a:lvl4pPr>
              <a:defRPr lang="nb-NO"/>
            </a:lvl4pPr>
            <a:lvl5pPr>
              <a:defRPr lang="nb-NO"/>
            </a:lvl5pPr>
          </a:lstStyle>
          <a:p>
            <a:pPr lvl="0"/>
            <a:r>
              <a:rPr lang="nb-NO"/>
              <a:t>Write an explainative image caption, descprition or comment here.</a:t>
            </a:r>
          </a:p>
        </p:txBody>
      </p:sp>
    </p:spTree>
    <p:extLst>
      <p:ext uri="{BB962C8B-B14F-4D97-AF65-F5344CB8AC3E}">
        <p14:creationId xmlns:p14="http://schemas.microsoft.com/office/powerpoint/2010/main" val="2116772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/>
          <p:cNvSpPr>
            <a:spLocks noGrp="1"/>
          </p:cNvSpPr>
          <p:nvPr>
            <p:ph type="pic" sz="quarter" idx="14"/>
          </p:nvPr>
        </p:nvSpPr>
        <p:spPr>
          <a:xfrm>
            <a:off x="0" y="4"/>
            <a:ext cx="10693400" cy="7561263"/>
          </a:xfrm>
          <a:solidFill>
            <a:srgbClr val="D3CFCD"/>
          </a:solidFill>
        </p:spPr>
        <p:txBody>
          <a:bodyPr tIns="0" bIns="2996574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algn="l"/>
            <a:r>
              <a:rPr lang="nb-NO" smtClean="0">
                <a:solidFill>
                  <a:prstClr val="white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0FB97BDA-2357-114C-BBFD-76B1A6CA5EC4}" type="slidenum">
              <a:rPr>
                <a:solidFill>
                  <a:prstClr val="white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37860" y="4308757"/>
            <a:ext cx="9016036" cy="2681121"/>
          </a:xfrm>
          <a:effectLst>
            <a:outerShdw blurRad="25400" dir="5400000" algn="tl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buClrTx/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37864" y="3489962"/>
            <a:ext cx="9015648" cy="581338"/>
          </a:xfrm>
          <a:effectLst>
            <a:outerShdw blurRad="25400" dir="5400000" algn="tl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8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etch with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/>
          <p:cNvSpPr>
            <a:spLocks noGrp="1"/>
          </p:cNvSpPr>
          <p:nvPr>
            <p:ph type="pic" sz="quarter" idx="14"/>
          </p:nvPr>
        </p:nvSpPr>
        <p:spPr>
          <a:xfrm>
            <a:off x="838252" y="1539243"/>
            <a:ext cx="9015648" cy="5450640"/>
          </a:xfrm>
          <a:solidFill>
            <a:srgbClr val="FFFFFF"/>
          </a:solidFill>
        </p:spPr>
        <p:txBody>
          <a:bodyPr tIns="0" bIns="1498287" anchor="ctr"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838252" y="856652"/>
            <a:ext cx="9015648" cy="469250"/>
          </a:xfrm>
          <a:noFill/>
        </p:spPr>
        <p:txBody>
          <a:bodyPr vert="horz" wrap="square" lIns="0" tIns="37458" rIns="0" bIns="149829" rtlCol="0" anchor="t">
            <a:spAutoFit/>
          </a:bodyPr>
          <a:lstStyle>
            <a:lvl1pPr algn="ctr">
              <a:defRPr lang="nb-NO" sz="1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nb-NO"/>
            </a:lvl2pPr>
            <a:lvl3pPr>
              <a:defRPr lang="nb-NO"/>
            </a:lvl3pPr>
            <a:lvl4pPr>
              <a:defRPr lang="nb-NO"/>
            </a:lvl4pPr>
            <a:lvl5pPr>
              <a:defRPr lang="nb-NO"/>
            </a:lvl5pPr>
          </a:lstStyle>
          <a:p>
            <a:pPr lvl="0"/>
            <a:r>
              <a:rPr lang="nb-NO"/>
              <a:t>Write an explainative image caption, descprition or comment here.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83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294539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73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algn="l"/>
            <a:r>
              <a:rPr lang="nb-NO" smtClean="0"/>
              <a:t>Livework © 2015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fld id="{0FB97BDA-2357-114C-BBFD-76B1A6CA5EC4}" type="slidenum">
              <a:rPr/>
              <a:pPr/>
              <a:t>‹#›</a:t>
            </a:fld>
            <a:endParaRPr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837864" y="1284944"/>
            <a:ext cx="5825379" cy="1873199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52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4" hasCustomPrompt="1"/>
          </p:nvPr>
        </p:nvSpPr>
        <p:spPr>
          <a:xfrm>
            <a:off x="7222032" y="856653"/>
            <a:ext cx="3471371" cy="6133225"/>
          </a:xfrm>
        </p:spPr>
        <p:txBody>
          <a:bodyPr tIns="262199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Place a vector sketch here</a:t>
            </a:r>
          </a:p>
        </p:txBody>
      </p:sp>
    </p:spTree>
    <p:extLst>
      <p:ext uri="{BB962C8B-B14F-4D97-AF65-F5344CB8AC3E}">
        <p14:creationId xmlns:p14="http://schemas.microsoft.com/office/powerpoint/2010/main" val="3615745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76497" y="852916"/>
            <a:ext cx="7340406" cy="5117469"/>
          </a:xfrm>
        </p:spPr>
        <p:txBody>
          <a:bodyPr anchor="ctr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Do you know what customers really think of you?</a:t>
            </a:r>
          </a:p>
        </p:txBody>
      </p:sp>
      <p:sp>
        <p:nvSpPr>
          <p:cNvPr id="5" name="Plassholder for tekst 37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245374" y="6540009"/>
            <a:ext cx="2168613" cy="1021258"/>
          </a:xfrm>
          <a:blipFill rotWithShape="1">
            <a:blip r:embed="rId2"/>
            <a:stretch>
              <a:fillRect/>
            </a:stretch>
          </a:blipFill>
          <a:ln w="127">
            <a:solidFill>
              <a:srgbClr val="3AA0D3">
                <a:alpha val="0"/>
              </a:srgbClr>
            </a:solidFill>
          </a:ln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nb-NO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767233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Farget_mønster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2"/>
            <a:ext cx="1069975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1265238"/>
            <a:ext cx="10688638" cy="0"/>
          </a:xfrm>
          <a:prstGeom prst="line">
            <a:avLst/>
          </a:prstGeom>
          <a:noFill/>
          <a:ln w="14351">
            <a:solidFill>
              <a:srgbClr val="9395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31" tIns="45618" rIns="91231" bIns="45618"/>
          <a:lstStyle/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Univers LT Std 45 Light"/>
              <a:ea typeface="+mn-ea"/>
            </a:endParaRPr>
          </a:p>
        </p:txBody>
      </p:sp>
      <p:pic>
        <p:nvPicPr>
          <p:cNvPr id="6" name="Picture 11" descr="Asker_logo_horisontal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8775"/>
            <a:ext cx="1400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702" y="2014538"/>
            <a:ext cx="9090025" cy="613634"/>
          </a:xfrm>
        </p:spPr>
        <p:txBody>
          <a:bodyPr anchor="t"/>
          <a:lstStyle>
            <a:lvl1pPr algn="ctr">
              <a:defRPr sz="400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  <a:endParaRPr lang="en-US" altLang="nb-NO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1702" y="3222625"/>
            <a:ext cx="9090025" cy="520700"/>
          </a:xfrm>
        </p:spPr>
        <p:txBody>
          <a:bodyPr/>
          <a:lstStyle>
            <a:lvl1pPr marL="0" indent="0" algn="ctr">
              <a:buFont typeface="Verdana" pitchFamily="34" charset="0"/>
              <a:buNone/>
              <a:defRPr sz="24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  <a:endParaRPr lang="en-US" altLang="nb-NO" noProof="0" smtClean="0"/>
          </a:p>
        </p:txBody>
      </p:sp>
    </p:spTree>
    <p:extLst>
      <p:ext uri="{BB962C8B-B14F-4D97-AF65-F5344CB8AC3E}">
        <p14:creationId xmlns:p14="http://schemas.microsoft.com/office/powerpoint/2010/main" val="85151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ght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-1"/>
            <a:ext cx="10693400" cy="7561264"/>
          </a:xfrm>
          <a:prstGeom prst="rect">
            <a:avLst/>
          </a:prstGeom>
          <a:solidFill>
            <a:srgbClr val="A68C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142" tIns="47570" rIns="95142" bIns="47570" rtlCol="0" anchor="ctr"/>
          <a:lstStyle/>
          <a:p>
            <a:pPr algn="ctr"/>
            <a:endParaRPr lang="nb-NO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7859" y="4030734"/>
            <a:ext cx="4227391" cy="1162676"/>
          </a:xfrm>
        </p:spPr>
        <p:txBody>
          <a:bodyPr anchor="t"/>
          <a:lstStyle/>
          <a:p>
            <a:r>
              <a:rPr lang="nb-NO"/>
              <a:t>Short and to the point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5627201" y="4030734"/>
            <a:ext cx="4226699" cy="1680460"/>
          </a:xfrm>
        </p:spPr>
        <p:txBody>
          <a:bodyPr anchor="t">
            <a:spAutoFit/>
          </a:bodyPr>
          <a:lstStyle>
            <a:lvl1pPr marL="0" marR="0" indent="0" algn="l" defTabSz="521374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 sz="2100" baseline="0"/>
            </a:lvl1pPr>
          </a:lstStyle>
          <a:p>
            <a:pPr lvl="0"/>
            <a:r>
              <a:rPr lang="nb-NO"/>
              <a:t>A few sentences to detail and explain the insight here. Etiam condimentum, ante vel consequat scelerisque, ipsum urna.</a:t>
            </a:r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20" hasCustomPrompt="1"/>
          </p:nvPr>
        </p:nvSpPr>
        <p:spPr>
          <a:xfrm>
            <a:off x="837859" y="852914"/>
            <a:ext cx="9015647" cy="2918557"/>
          </a:xfrm>
        </p:spPr>
        <p:txBody>
          <a:bodyPr bIns="1498287" anchor="ctr"/>
          <a:lstStyle>
            <a:lvl1pPr algn="ctr">
              <a:defRPr baseline="0"/>
            </a:lvl1pPr>
          </a:lstStyle>
          <a:p>
            <a:r>
              <a:rPr lang="nb-NO"/>
              <a:t>Place a vector sketch here</a:t>
            </a:r>
            <a:br>
              <a:rPr lang="nb-NO"/>
            </a:br>
            <a:r>
              <a:rPr lang="nb-NO"/>
              <a:t>(preferably black lines and white fill)</a:t>
            </a:r>
          </a:p>
        </p:txBody>
      </p:sp>
    </p:spTree>
    <p:extLst>
      <p:ext uri="{BB962C8B-B14F-4D97-AF65-F5344CB8AC3E}">
        <p14:creationId xmlns:p14="http://schemas.microsoft.com/office/powerpoint/2010/main" val="1322341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7864" y="3312331"/>
            <a:ext cx="9015648" cy="936600"/>
          </a:xfrm>
        </p:spPr>
        <p:txBody>
          <a:bodyPr anchor="ctr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Another example</a:t>
            </a:r>
          </a:p>
        </p:txBody>
      </p:sp>
      <p:sp>
        <p:nvSpPr>
          <p:cNvPr id="5" name="Plassholder for tekst 37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245374" y="6540009"/>
            <a:ext cx="2168613" cy="1021258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">
            <a:solidFill>
              <a:srgbClr val="3AA0D3">
                <a:alpha val="0"/>
              </a:srgbClr>
            </a:solidFill>
          </a:ln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nb-NO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382023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C34-64CE-7E43-AD7A-D324C8988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6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724803" y="7204910"/>
            <a:ext cx="65" cy="1384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79203-1401-5D44-B7E0-B034D78A3490}" type="slidenum">
              <a:rPr lang="en-US"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16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3"/>
          </p:nvPr>
        </p:nvSpPr>
        <p:spPr>
          <a:xfrm>
            <a:off x="837861" y="2098962"/>
            <a:ext cx="9016036" cy="48909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49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892237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32" name="Tittel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49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6" name="Plassholder for innhold 35"/>
          <p:cNvSpPr>
            <a:spLocks noGrp="1"/>
          </p:cNvSpPr>
          <p:nvPr>
            <p:ph sz="quarter" idx="14"/>
          </p:nvPr>
        </p:nvSpPr>
        <p:spPr>
          <a:xfrm>
            <a:off x="837862" y="2098962"/>
            <a:ext cx="4229423" cy="48909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8" name="Plassholder for innhold 37"/>
          <p:cNvSpPr>
            <a:spLocks noGrp="1"/>
          </p:cNvSpPr>
          <p:nvPr>
            <p:ph sz="quarter" idx="15"/>
          </p:nvPr>
        </p:nvSpPr>
        <p:spPr>
          <a:xfrm>
            <a:off x="5626116" y="2098962"/>
            <a:ext cx="4227780" cy="489091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45539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824989" y="1407638"/>
            <a:ext cx="931504" cy="944533"/>
          </a:xfrm>
          <a:solidFill>
            <a:schemeClr val="accent3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0" tIns="0" rIns="0" bIns="112406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nb-NO" sz="4200" spc="42">
                <a:solidFill>
                  <a:schemeClr val="bg1"/>
                </a:solidFill>
                <a:latin typeface="+mj-lt"/>
                <a:cs typeface="Georgia"/>
              </a:defRPr>
            </a:lvl1pPr>
          </a:lstStyle>
          <a:p>
            <a:pPr lvl="0" algn="ctr"/>
            <a:r>
              <a:rPr lang="nb-NO"/>
              <a:t>1</a:t>
            </a: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49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6" name="Plassholder for innhold 35"/>
          <p:cNvSpPr>
            <a:spLocks noGrp="1"/>
          </p:cNvSpPr>
          <p:nvPr>
            <p:ph sz="quarter" idx="14"/>
          </p:nvPr>
        </p:nvSpPr>
        <p:spPr>
          <a:xfrm>
            <a:off x="837862" y="2631569"/>
            <a:ext cx="4229423" cy="43583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8" name="Plassholder for innhold 37"/>
          <p:cNvSpPr>
            <a:spLocks noGrp="1"/>
          </p:cNvSpPr>
          <p:nvPr>
            <p:ph sz="quarter" idx="15"/>
          </p:nvPr>
        </p:nvSpPr>
        <p:spPr>
          <a:xfrm>
            <a:off x="5626116" y="2631568"/>
            <a:ext cx="4227780" cy="43583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010865" y="1338247"/>
            <a:ext cx="7842643" cy="1056096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16453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3"/>
          </p:nvPr>
        </p:nvSpPr>
        <p:spPr>
          <a:xfrm>
            <a:off x="837861" y="1284941"/>
            <a:ext cx="9016036" cy="57049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49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73653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49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 hasCustomPrompt="1"/>
          </p:nvPr>
        </p:nvSpPr>
        <p:spPr>
          <a:xfrm>
            <a:off x="837860" y="2098963"/>
            <a:ext cx="9016036" cy="755532"/>
          </a:xfrm>
          <a:noFill/>
        </p:spPr>
        <p:txBody>
          <a:bodyPr>
            <a:normAutofit/>
          </a:bodyPr>
          <a:lstStyle/>
          <a:p>
            <a:pPr lvl="0"/>
            <a:r>
              <a:rPr lang="nb-NO"/>
              <a:t>Body text</a:t>
            </a:r>
            <a:br>
              <a:rPr lang="nb-NO"/>
            </a:br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6" hasCustomPrompt="1"/>
          </p:nvPr>
        </p:nvSpPr>
        <p:spPr>
          <a:xfrm>
            <a:off x="838248" y="2961870"/>
            <a:ext cx="9015260" cy="4028009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480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 (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49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/>
          </p:nvPr>
        </p:nvSpPr>
        <p:spPr>
          <a:xfrm>
            <a:off x="837862" y="2098962"/>
            <a:ext cx="2045053" cy="4890916"/>
          </a:xfr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6" hasCustomPrompt="1"/>
          </p:nvPr>
        </p:nvSpPr>
        <p:spPr>
          <a:xfrm>
            <a:off x="3162330" y="2098962"/>
            <a:ext cx="6691178" cy="4890916"/>
          </a:xfrm>
          <a:solidFill>
            <a:srgbClr val="D3CFCD"/>
          </a:solidFill>
        </p:spPr>
        <p:txBody>
          <a:bodyPr/>
          <a:lstStyle/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658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the right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49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5"/>
          </p:nvPr>
        </p:nvSpPr>
        <p:spPr>
          <a:xfrm>
            <a:off x="837861" y="2098962"/>
            <a:ext cx="3384300" cy="4890916"/>
          </a:xfr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6" hasCustomPrompt="1"/>
          </p:nvPr>
        </p:nvSpPr>
        <p:spPr>
          <a:xfrm>
            <a:off x="4501446" y="2098962"/>
            <a:ext cx="5352062" cy="4890916"/>
          </a:xfrm>
          <a:solidFill>
            <a:srgbClr val="D3CFCD"/>
          </a:solidFill>
        </p:spPr>
        <p:txBody>
          <a:bodyPr/>
          <a:lstStyle/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8459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0693400" cy="5064163"/>
          </a:xfrm>
          <a:solidFill>
            <a:srgbClr val="D3CFCD"/>
          </a:solidFill>
        </p:spPr>
        <p:txBody>
          <a:bodyPr tIns="0" bIns="1498752" anchor="ctr"/>
          <a:lstStyle>
            <a:lvl1pPr algn="ctr">
              <a:defRPr/>
            </a:lvl1pPr>
          </a:lstStyle>
          <a:p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837861" y="5256475"/>
            <a:ext cx="9015648" cy="58133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6" name="Plassholder for tekst 2"/>
          <p:cNvSpPr>
            <a:spLocks noGrp="1"/>
          </p:cNvSpPr>
          <p:nvPr>
            <p:ph idx="1" hasCustomPrompt="1"/>
          </p:nvPr>
        </p:nvSpPr>
        <p:spPr>
          <a:xfrm>
            <a:off x="837860" y="6070496"/>
            <a:ext cx="9015648" cy="9193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Body text</a:t>
            </a:r>
          </a:p>
        </p:txBody>
      </p:sp>
      <p:sp>
        <p:nvSpPr>
          <p:cNvPr id="9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00629" y="856653"/>
            <a:ext cx="1045487" cy="291878"/>
          </a:xfrm>
          <a:solidFill>
            <a:schemeClr val="bg1">
              <a:alpha val="90000"/>
            </a:schemeClr>
          </a:solidFill>
        </p:spPr>
        <p:txBody>
          <a:bodyPr wrap="none" lIns="37469" rIns="37469" bIns="29975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428073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0693400" cy="7561263"/>
          </a:xfrm>
          <a:solidFill>
            <a:srgbClr val="D3CFCD"/>
          </a:solidFill>
        </p:spPr>
        <p:txBody>
          <a:bodyPr tIns="0" bIns="1498752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algn="l"/>
            <a:r>
              <a:rPr lang="nb-NO" smtClean="0">
                <a:solidFill>
                  <a:prstClr val="white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0FB97BDA-2357-114C-BBFD-76B1A6CA5EC4}" type="slidenum">
              <a:rPr>
                <a:solidFill>
                  <a:prstClr val="white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00629" y="856653"/>
            <a:ext cx="1045487" cy="291878"/>
          </a:xfrm>
          <a:solidFill>
            <a:schemeClr val="bg1">
              <a:alpha val="90000"/>
            </a:schemeClr>
          </a:solidFill>
        </p:spPr>
        <p:txBody>
          <a:bodyPr wrap="none" lIns="37469" rIns="37469" bIns="29975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7222073" y="6475107"/>
            <a:ext cx="2631824" cy="1086156"/>
          </a:xfrm>
          <a:solidFill>
            <a:schemeClr val="bg1"/>
          </a:solidFill>
        </p:spPr>
        <p:txBody>
          <a:bodyPr vert="horz" lIns="224813" tIns="74938" rIns="224813" bIns="168610" rtlCol="0" anchor="b">
            <a:spAutoFit/>
          </a:bodyPr>
          <a:lstStyle>
            <a:lvl1pPr>
              <a:defRPr lang="nb-NO" sz="1400"/>
            </a:lvl1pPr>
            <a:lvl2pPr>
              <a:defRPr lang="nb-NO"/>
            </a:lvl2pPr>
            <a:lvl3pPr>
              <a:defRPr lang="nb-NO"/>
            </a:lvl3pPr>
            <a:lvl4pPr>
              <a:defRPr lang="nb-NO"/>
            </a:lvl4pPr>
            <a:lvl5pPr>
              <a:defRPr lang="nb-NO"/>
            </a:lvl5pPr>
          </a:lstStyle>
          <a:p>
            <a:pPr lvl="0"/>
            <a:r>
              <a:rPr lang="nb-NO"/>
              <a:t>Write an explainative image caption, descprition or comment here.</a:t>
            </a:r>
          </a:p>
        </p:txBody>
      </p:sp>
    </p:spTree>
    <p:extLst>
      <p:ext uri="{BB962C8B-B14F-4D97-AF65-F5344CB8AC3E}">
        <p14:creationId xmlns:p14="http://schemas.microsoft.com/office/powerpoint/2010/main" val="404240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FF8E3-43D9-2049-8ADE-A7BEFC86E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791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0693400" cy="7561263"/>
          </a:xfrm>
          <a:solidFill>
            <a:srgbClr val="D3CFCD"/>
          </a:solidFill>
        </p:spPr>
        <p:txBody>
          <a:bodyPr tIns="0" bIns="2997504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pPr algn="l"/>
            <a:r>
              <a:rPr lang="nb-NO" smtClean="0">
                <a:solidFill>
                  <a:prstClr val="white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0FB97BDA-2357-114C-BBFD-76B1A6CA5EC4}" type="slidenum">
              <a:rPr>
                <a:solidFill>
                  <a:prstClr val="white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alpha val="40000"/>
                </a:prstClr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37860" y="4308757"/>
            <a:ext cx="9016036" cy="2681121"/>
          </a:xfrm>
          <a:effectLst>
            <a:outerShdw blurRad="25400" dir="5400000" algn="tl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buClrTx/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37861" y="3489962"/>
            <a:ext cx="9015648" cy="581338"/>
          </a:xfrm>
          <a:effectLst>
            <a:outerShdw blurRad="25400" dir="5400000" algn="tl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46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etch with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/>
          <p:cNvSpPr>
            <a:spLocks noGrp="1"/>
          </p:cNvSpPr>
          <p:nvPr>
            <p:ph type="pic" sz="quarter" idx="14"/>
          </p:nvPr>
        </p:nvSpPr>
        <p:spPr>
          <a:xfrm>
            <a:off x="838249" y="1539240"/>
            <a:ext cx="9015648" cy="5450640"/>
          </a:xfrm>
          <a:solidFill>
            <a:srgbClr val="FFFFFF"/>
          </a:solidFill>
        </p:spPr>
        <p:txBody>
          <a:bodyPr tIns="0" bIns="1498752" anchor="ctr"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838249" y="856652"/>
            <a:ext cx="9015648" cy="469250"/>
          </a:xfrm>
          <a:noFill/>
        </p:spPr>
        <p:txBody>
          <a:bodyPr vert="horz" wrap="square" lIns="0" tIns="37469" rIns="0" bIns="149875" rtlCol="0" anchor="t">
            <a:spAutoFit/>
          </a:bodyPr>
          <a:lstStyle>
            <a:lvl1pPr algn="ctr">
              <a:defRPr lang="nb-NO" sz="1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lang="nb-NO"/>
            </a:lvl2pPr>
            <a:lvl3pPr>
              <a:defRPr lang="nb-NO"/>
            </a:lvl3pPr>
            <a:lvl4pPr>
              <a:defRPr lang="nb-NO"/>
            </a:lvl4pPr>
            <a:lvl5pPr>
              <a:defRPr lang="nb-NO"/>
            </a:lvl5pPr>
          </a:lstStyle>
          <a:p>
            <a:pPr lvl="0"/>
            <a:r>
              <a:rPr lang="nb-NO"/>
              <a:t>Write an explainative image caption, descprition or comment here.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66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49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0074726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6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algn="l"/>
            <a:r>
              <a:rPr lang="nb-NO" smtClean="0"/>
              <a:t>Livework © 2015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fld id="{0FB97BDA-2357-114C-BBFD-76B1A6CA5EC4}" type="slidenum">
              <a:rPr/>
              <a:pPr/>
              <a:t>‹#›</a:t>
            </a:fld>
            <a:endParaRPr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837861" y="1284941"/>
            <a:ext cx="5825379" cy="1873199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49" y="856653"/>
            <a:ext cx="969817" cy="261610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cap="all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nb-NO"/>
              <a:t>Section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4" hasCustomPrompt="1"/>
          </p:nvPr>
        </p:nvSpPr>
        <p:spPr>
          <a:xfrm>
            <a:off x="7222029" y="856653"/>
            <a:ext cx="3471371" cy="6133225"/>
          </a:xfrm>
        </p:spPr>
        <p:txBody>
          <a:bodyPr tIns="262282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Place a vector sketch here</a:t>
            </a:r>
          </a:p>
        </p:txBody>
      </p:sp>
    </p:spTree>
    <p:extLst>
      <p:ext uri="{BB962C8B-B14F-4D97-AF65-F5344CB8AC3E}">
        <p14:creationId xmlns:p14="http://schemas.microsoft.com/office/powerpoint/2010/main" val="273809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ght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0" y="-1"/>
            <a:ext cx="10693400" cy="7561264"/>
          </a:xfrm>
          <a:prstGeom prst="rect">
            <a:avLst/>
          </a:prstGeom>
          <a:solidFill>
            <a:srgbClr val="A68C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171" tIns="47585" rIns="95171" bIns="47585" rtlCol="0" anchor="ctr"/>
          <a:lstStyle/>
          <a:p>
            <a:pPr algn="ctr" defTabSz="521536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7859" y="4030733"/>
            <a:ext cx="4227391" cy="1138773"/>
          </a:xfrm>
        </p:spPr>
        <p:txBody>
          <a:bodyPr anchor="t"/>
          <a:lstStyle/>
          <a:p>
            <a:r>
              <a:rPr lang="nb-NO"/>
              <a:t>Short and to the point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nb-NO" smtClean="0">
                <a:solidFill>
                  <a:prstClr val="black">
                    <a:alpha val="40000"/>
                  </a:prstClr>
                </a:solidFill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5627198" y="4030734"/>
            <a:ext cx="4226699" cy="1680460"/>
          </a:xfrm>
        </p:spPr>
        <p:txBody>
          <a:bodyPr anchor="t">
            <a:spAutoFit/>
          </a:bodyPr>
          <a:lstStyle>
            <a:lvl1pPr marL="0" marR="0" indent="0" algn="l" defTabSz="521536" rtl="0" eaLnBrk="1" fontAlgn="auto" latinLnBrk="0" hangingPunct="1">
              <a:lnSpc>
                <a:spcPct val="130000"/>
              </a:lnSpc>
              <a:spcBef>
                <a:spcPts val="1041"/>
              </a:spcBef>
              <a:spcAft>
                <a:spcPts val="208"/>
              </a:spcAft>
              <a:buClrTx/>
              <a:buSzTx/>
              <a:buFont typeface="Arial"/>
              <a:buNone/>
              <a:tabLst/>
              <a:defRPr sz="2100" baseline="0"/>
            </a:lvl1pPr>
          </a:lstStyle>
          <a:p>
            <a:pPr lvl="0"/>
            <a:r>
              <a:rPr lang="nb-NO"/>
              <a:t>A few sentences to detail and explain the insight here. Etiam condimentum, ante vel consequat scelerisque, ipsum urna.</a:t>
            </a:r>
          </a:p>
        </p:txBody>
      </p:sp>
      <p:sp>
        <p:nvSpPr>
          <p:cNvPr id="12" name="Plassholder for bilde 11"/>
          <p:cNvSpPr>
            <a:spLocks noGrp="1"/>
          </p:cNvSpPr>
          <p:nvPr>
            <p:ph type="pic" sz="quarter" idx="20" hasCustomPrompt="1"/>
          </p:nvPr>
        </p:nvSpPr>
        <p:spPr>
          <a:xfrm>
            <a:off x="837859" y="852912"/>
            <a:ext cx="9015647" cy="2918557"/>
          </a:xfrm>
        </p:spPr>
        <p:txBody>
          <a:bodyPr bIns="1498752" anchor="ctr"/>
          <a:lstStyle>
            <a:lvl1pPr algn="ctr">
              <a:defRPr baseline="0"/>
            </a:lvl1pPr>
          </a:lstStyle>
          <a:p>
            <a:r>
              <a:rPr lang="nb-NO"/>
              <a:t>Place a vector sketch here</a:t>
            </a:r>
            <a:br>
              <a:rPr lang="nb-NO"/>
            </a:br>
            <a:r>
              <a:rPr lang="nb-NO"/>
              <a:t>(preferably black lines and white fill)</a:t>
            </a:r>
          </a:p>
        </p:txBody>
      </p:sp>
    </p:spTree>
    <p:extLst>
      <p:ext uri="{BB962C8B-B14F-4D97-AF65-F5344CB8AC3E}">
        <p14:creationId xmlns:p14="http://schemas.microsoft.com/office/powerpoint/2010/main" val="1445631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7861" y="3312331"/>
            <a:ext cx="9015648" cy="936600"/>
          </a:xfrm>
        </p:spPr>
        <p:txBody>
          <a:bodyPr anchor="ctr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Another example</a:t>
            </a:r>
          </a:p>
        </p:txBody>
      </p:sp>
      <p:sp>
        <p:nvSpPr>
          <p:cNvPr id="5" name="Plassholder for tekst 37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245371" y="6540006"/>
            <a:ext cx="2168613" cy="1021258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">
            <a:solidFill>
              <a:srgbClr val="3AA0D3">
                <a:alpha val="0"/>
              </a:srgbClr>
            </a:solidFill>
          </a:ln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nb-NO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7692820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676497" y="852912"/>
            <a:ext cx="7340406" cy="5117469"/>
          </a:xfrm>
        </p:spPr>
        <p:txBody>
          <a:bodyPr anchor="ctr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Do you know what customers really think of you?</a:t>
            </a:r>
          </a:p>
        </p:txBody>
      </p:sp>
      <p:sp>
        <p:nvSpPr>
          <p:cNvPr id="5" name="Plassholder for tekst 37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245371" y="6540006"/>
            <a:ext cx="2168613" cy="1021258"/>
          </a:xfrm>
          <a:blipFill rotWithShape="1">
            <a:blip r:embed="rId2"/>
            <a:stretch>
              <a:fillRect/>
            </a:stretch>
          </a:blipFill>
          <a:ln w="127">
            <a:solidFill>
              <a:srgbClr val="3AA0D3">
                <a:alpha val="0"/>
              </a:srgbClr>
            </a:solidFill>
          </a:ln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nb-NO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3274912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Farget_mønster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2"/>
            <a:ext cx="10699750" cy="75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0" y="1265238"/>
            <a:ext cx="10688638" cy="0"/>
          </a:xfrm>
          <a:prstGeom prst="line">
            <a:avLst/>
          </a:prstGeom>
          <a:noFill/>
          <a:ln w="14351">
            <a:solidFill>
              <a:srgbClr val="9395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60" tIns="45632" rIns="91260" bIns="45632"/>
          <a:lstStyle/>
          <a:p>
            <a:pPr defTabSz="521536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Univers LT Std 45 Light"/>
              <a:ea typeface="+mn-ea"/>
              <a:cs typeface="+mn-cs"/>
            </a:endParaRPr>
          </a:p>
        </p:txBody>
      </p:sp>
      <p:pic>
        <p:nvPicPr>
          <p:cNvPr id="6" name="Picture 11" descr="Asker_logo_horisontal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8775"/>
            <a:ext cx="1400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702" y="2014538"/>
            <a:ext cx="9090025" cy="613634"/>
          </a:xfrm>
        </p:spPr>
        <p:txBody>
          <a:bodyPr anchor="t"/>
          <a:lstStyle>
            <a:lvl1pPr algn="ctr">
              <a:defRPr sz="4000"/>
            </a:lvl1pPr>
          </a:lstStyle>
          <a:p>
            <a:pPr lvl="0"/>
            <a:r>
              <a:rPr lang="nb-NO" altLang="nb-NO" noProof="0" smtClean="0"/>
              <a:t>Klikk for å redigere tittelstil</a:t>
            </a:r>
            <a:endParaRPr lang="en-US" altLang="nb-NO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1702" y="3222625"/>
            <a:ext cx="9090025" cy="520700"/>
          </a:xfrm>
        </p:spPr>
        <p:txBody>
          <a:bodyPr/>
          <a:lstStyle>
            <a:lvl1pPr marL="0" indent="0" algn="ctr">
              <a:buFont typeface="Verdana" pitchFamily="34" charset="0"/>
              <a:buNone/>
              <a:defRPr sz="2400"/>
            </a:lvl1pPr>
          </a:lstStyle>
          <a:p>
            <a:pPr lvl="0"/>
            <a:r>
              <a:rPr lang="nb-NO" altLang="nb-NO" noProof="0" smtClean="0"/>
              <a:t>Klikk for å redigere undertittelstil i malen</a:t>
            </a:r>
            <a:endParaRPr lang="en-US" altLang="nb-NO" noProof="0" smtClean="0"/>
          </a:p>
        </p:txBody>
      </p:sp>
    </p:spTree>
    <p:extLst>
      <p:ext uri="{BB962C8B-B14F-4D97-AF65-F5344CB8AC3E}">
        <p14:creationId xmlns:p14="http://schemas.microsoft.com/office/powerpoint/2010/main" val="221271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4991" y="301628"/>
            <a:ext cx="3517900" cy="12811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34991" y="1582741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7" indent="0">
              <a:buNone/>
              <a:defRPr sz="1000"/>
            </a:lvl3pPr>
            <a:lvl4pPr marL="1371174" indent="0">
              <a:buNone/>
              <a:defRPr sz="900"/>
            </a:lvl4pPr>
            <a:lvl5pPr marL="1828233" indent="0">
              <a:buNone/>
              <a:defRPr sz="900"/>
            </a:lvl5pPr>
            <a:lvl6pPr marL="2285291" indent="0">
              <a:buNone/>
              <a:defRPr sz="900"/>
            </a:lvl6pPr>
            <a:lvl7pPr marL="2742349" indent="0">
              <a:buNone/>
              <a:defRPr sz="900"/>
            </a:lvl7pPr>
            <a:lvl8pPr marL="3199407" indent="0">
              <a:buNone/>
              <a:defRPr sz="900"/>
            </a:lvl8pPr>
            <a:lvl9pPr marL="3656464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233EE-BAC5-7B4C-A985-D9055D58C7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95500" y="5292728"/>
            <a:ext cx="64166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7" indent="0">
              <a:buNone/>
              <a:defRPr sz="2400"/>
            </a:lvl3pPr>
            <a:lvl4pPr marL="1371174" indent="0">
              <a:buNone/>
              <a:defRPr sz="2000"/>
            </a:lvl4pPr>
            <a:lvl5pPr marL="1828233" indent="0">
              <a:buNone/>
              <a:defRPr sz="2000"/>
            </a:lvl5pPr>
            <a:lvl6pPr marL="2285291" indent="0">
              <a:buNone/>
              <a:defRPr sz="2000"/>
            </a:lvl6pPr>
            <a:lvl7pPr marL="2742349" indent="0">
              <a:buNone/>
              <a:defRPr sz="2000"/>
            </a:lvl7pPr>
            <a:lvl8pPr marL="3199407" indent="0">
              <a:buNone/>
              <a:defRPr sz="2000"/>
            </a:lvl8pPr>
            <a:lvl9pPr marL="3656464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095500" y="5918203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7" indent="0">
              <a:buNone/>
              <a:defRPr sz="1000"/>
            </a:lvl3pPr>
            <a:lvl4pPr marL="1371174" indent="0">
              <a:buNone/>
              <a:defRPr sz="900"/>
            </a:lvl4pPr>
            <a:lvl5pPr marL="1828233" indent="0">
              <a:buNone/>
              <a:defRPr sz="900"/>
            </a:lvl5pPr>
            <a:lvl6pPr marL="2285291" indent="0">
              <a:buNone/>
              <a:defRPr sz="900"/>
            </a:lvl6pPr>
            <a:lvl7pPr marL="2742349" indent="0">
              <a:buNone/>
              <a:defRPr sz="900"/>
            </a:lvl7pPr>
            <a:lvl8pPr marL="3199407" indent="0">
              <a:buNone/>
              <a:defRPr sz="900"/>
            </a:lvl8pPr>
            <a:lvl9pPr marL="3656464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8CC7E-A106-AC45-BD53-D53F266BD5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134484813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1" descr="Farget_mønster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7" y="2233616"/>
            <a:ext cx="75596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5" descr="Asker_logo_horisontal_RGB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8775"/>
            <a:ext cx="1400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6788" y="282578"/>
            <a:ext cx="82629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3" y="1763716"/>
            <a:ext cx="921861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274" tIns="52137" rIns="104274" bIns="52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1265238"/>
            <a:ext cx="10688638" cy="0"/>
          </a:xfrm>
          <a:prstGeom prst="line">
            <a:avLst/>
          </a:prstGeom>
          <a:noFill/>
          <a:ln w="14351">
            <a:solidFill>
              <a:srgbClr val="9395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1" tIns="45706" rIns="91411" bIns="45706"/>
          <a:lstStyle/>
          <a:p>
            <a:endParaRPr lang="en-GB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9800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5E6C7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1" y="6884988"/>
            <a:ext cx="376237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5E6C7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nb-NO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6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E6C70"/>
                </a:solidFill>
                <a:latin typeface="Verdana" charset="0"/>
              </a:defRPr>
            </a:lvl1pPr>
          </a:lstStyle>
          <a:p>
            <a:fld id="{DBEC2431-DC02-6A4D-9FDB-4FA5D10AB4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xStyles>
    <p:titleStyle>
      <a:lvl1pPr algn="l" defTabSz="104266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ヒラギノ角ゴ Pro W3" charset="0"/>
          <a:cs typeface="+mj-cs"/>
        </a:defRPr>
      </a:lvl1pPr>
      <a:lvl2pPr algn="l" defTabSz="104266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ヒラギノ角ゴ Pro W3" charset="0"/>
          <a:cs typeface="Arial" charset="0"/>
        </a:defRPr>
      </a:lvl2pPr>
      <a:lvl3pPr algn="l" defTabSz="104266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ヒラギノ角ゴ Pro W3" charset="0"/>
          <a:cs typeface="Arial" charset="0"/>
        </a:defRPr>
      </a:lvl3pPr>
      <a:lvl4pPr algn="l" defTabSz="104266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ヒラギノ角ゴ Pro W3" charset="0"/>
          <a:cs typeface="Arial" charset="0"/>
        </a:defRPr>
      </a:lvl4pPr>
      <a:lvl5pPr algn="l" defTabSz="104266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ea typeface="ヒラギノ角ゴ Pro W3" charset="0"/>
          <a:cs typeface="Arial" charset="0"/>
        </a:defRPr>
      </a:lvl5pPr>
      <a:lvl6pPr marL="457059" algn="l" defTabSz="104266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6pPr>
      <a:lvl7pPr marL="914117" algn="l" defTabSz="104266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7pPr>
      <a:lvl8pPr marL="1371174" algn="l" defTabSz="104266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8pPr>
      <a:lvl9pPr marL="1828233" algn="l" defTabSz="1042665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90404" indent="-390404" algn="l" defTabSz="1042665" rtl="0" eaLnBrk="0" fontAlgn="base" hangingPunct="0">
        <a:spcBef>
          <a:spcPct val="20000"/>
        </a:spcBef>
        <a:spcAft>
          <a:spcPct val="0"/>
        </a:spcAft>
        <a:buSzPct val="80000"/>
        <a:buFont typeface="Verdana" charset="0"/>
        <a:buChar char="&gt;"/>
        <a:defRPr sz="2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847461" indent="-325337" algn="l" defTabSz="104266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2pPr>
      <a:lvl3pPr marL="1302933" indent="-260269" algn="l" defTabSz="104266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825058" indent="-260269" algn="l" defTabSz="1042665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345597" indent="-260269" algn="l" defTabSz="1042665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Arial" charset="0"/>
          <a:cs typeface="+mn-cs"/>
        </a:defRPr>
      </a:lvl5pPr>
      <a:lvl6pPr marL="2802655" indent="-260269" algn="l" defTabSz="1042665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259714" indent="-260269" algn="l" defTabSz="1042665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716773" indent="-260269" algn="l" defTabSz="1042665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4173831" indent="-260269" algn="l" defTabSz="1042665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7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3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1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9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7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4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7864" y="1284941"/>
            <a:ext cx="9015648" cy="5813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7863" y="2098962"/>
            <a:ext cx="9015648" cy="4890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Body text</a:t>
            </a:r>
          </a:p>
          <a:p>
            <a:pPr lvl="1"/>
            <a:r>
              <a:rPr lang="nb-NO"/>
              <a:t>Bullet</a:t>
            </a:r>
          </a:p>
          <a:p>
            <a:pPr lvl="2"/>
            <a:r>
              <a:rPr lang="nb-NO"/>
              <a:t>Header 1</a:t>
            </a:r>
          </a:p>
          <a:p>
            <a:pPr lvl="3"/>
            <a:r>
              <a:rPr lang="nb-NO"/>
              <a:t>Header 2</a:t>
            </a:r>
          </a:p>
          <a:p>
            <a:pPr lvl="4"/>
            <a:r>
              <a:rPr lang="nb-NO"/>
              <a:t>Small text</a:t>
            </a:r>
          </a:p>
          <a:p>
            <a:pPr lvl="5"/>
            <a:r>
              <a:rPr lang="nb-NO"/>
              <a:t>Small bullet</a:t>
            </a:r>
          </a:p>
          <a:p>
            <a:pPr lvl="6"/>
            <a:r>
              <a:rPr lang="nb-NO"/>
              <a:t>Report text</a:t>
            </a:r>
          </a:p>
          <a:p>
            <a:pPr lvl="7"/>
            <a:r>
              <a:rPr lang="nb-NO"/>
              <a:t>Report bullet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9420" y="7204910"/>
            <a:ext cx="860813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algn="l" defTabSz="521374" fontAlgn="auto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272920" y="720491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nb-NO" sz="9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fld id="{0FB97BDA-2357-114C-BBFD-76B1A6CA5EC4}" type="slidenum">
              <a:rPr lang="nb-NO" smtClean="0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pPr defTabSz="52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  <p:sp>
        <p:nvSpPr>
          <p:cNvPr id="32" name="Plassholder for dato 31"/>
          <p:cNvSpPr>
            <a:spLocks noGrp="1"/>
          </p:cNvSpPr>
          <p:nvPr>
            <p:ph type="dt" sz="half" idx="2"/>
          </p:nvPr>
        </p:nvSpPr>
        <p:spPr>
          <a:xfrm>
            <a:off x="6292779" y="7204910"/>
            <a:ext cx="65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nb-NO" sz="900" cap="none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endParaRPr lang="sk-SK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22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/>
  <p:txStyles>
    <p:titleStyle>
      <a:lvl1pPr algn="l" defTabSz="521374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374" rtl="0" eaLnBrk="1" latinLnBrk="0" hangingPunct="1">
        <a:lnSpc>
          <a:spcPct val="130000"/>
        </a:lnSpc>
        <a:spcBef>
          <a:spcPts val="1041"/>
        </a:spcBef>
        <a:spcAft>
          <a:spcPts val="208"/>
        </a:spcAft>
        <a:buFont typeface="Arial"/>
        <a:buNone/>
        <a:defRPr sz="17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3472" indent="-243472" algn="l" defTabSz="521374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Font typeface="Wingdings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521374" rtl="0" eaLnBrk="1" latinLnBrk="0" hangingPunct="1">
        <a:lnSpc>
          <a:spcPct val="130000"/>
        </a:lnSpc>
        <a:spcBef>
          <a:spcPts val="623"/>
        </a:spcBef>
        <a:spcAft>
          <a:spcPts val="208"/>
        </a:spcAft>
        <a:buFont typeface="Arial"/>
        <a:buNone/>
        <a:defRPr sz="1700" b="1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521374" rtl="0" eaLnBrk="1" latinLnBrk="0" hangingPunct="1">
        <a:lnSpc>
          <a:spcPct val="130000"/>
        </a:lnSpc>
        <a:spcBef>
          <a:spcPts val="416"/>
        </a:spcBef>
        <a:buFont typeface="Arial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521374" rtl="0" eaLnBrk="1" latinLnBrk="0" hangingPunct="1">
        <a:lnSpc>
          <a:spcPct val="130000"/>
        </a:lnSpc>
        <a:spcBef>
          <a:spcPts val="0"/>
        </a:spcBef>
        <a:spcAft>
          <a:spcPts val="623"/>
        </a:spcAft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285" indent="-187285" algn="l" defTabSz="521374" rtl="0" eaLnBrk="1" latinLnBrk="0" hangingPunct="1">
        <a:lnSpc>
          <a:spcPct val="130000"/>
        </a:lnSpc>
        <a:spcBef>
          <a:spcPts val="0"/>
        </a:spcBef>
        <a:spcAft>
          <a:spcPts val="623"/>
        </a:spcAft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521374" rtl="0" eaLnBrk="1" latinLnBrk="0" hangingPunct="1">
        <a:lnSpc>
          <a:spcPct val="130000"/>
        </a:lnSpc>
        <a:spcBef>
          <a:spcPts val="416"/>
        </a:spcBef>
        <a:buFont typeface="Arial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1100" indent="-131100" algn="l" defTabSz="521374" rtl="0" eaLnBrk="1" latinLnBrk="0" hangingPunct="1">
        <a:lnSpc>
          <a:spcPct val="130000"/>
        </a:lnSpc>
        <a:spcBef>
          <a:spcPts val="416"/>
        </a:spcBef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76" indent="-260687" algn="l" defTabSz="5213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4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8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23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97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9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43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17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90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7864" y="1284941"/>
            <a:ext cx="9015648" cy="5813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7863" y="2098962"/>
            <a:ext cx="9015648" cy="4890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Body text</a:t>
            </a:r>
          </a:p>
          <a:p>
            <a:pPr lvl="1"/>
            <a:r>
              <a:rPr lang="nb-NO"/>
              <a:t>Bullet</a:t>
            </a:r>
          </a:p>
          <a:p>
            <a:pPr lvl="2"/>
            <a:r>
              <a:rPr lang="nb-NO"/>
              <a:t>Header 1</a:t>
            </a:r>
          </a:p>
          <a:p>
            <a:pPr lvl="3"/>
            <a:r>
              <a:rPr lang="nb-NO"/>
              <a:t>Header 2</a:t>
            </a:r>
          </a:p>
          <a:p>
            <a:pPr lvl="4"/>
            <a:r>
              <a:rPr lang="nb-NO"/>
              <a:t>Small text</a:t>
            </a:r>
          </a:p>
          <a:p>
            <a:pPr lvl="5"/>
            <a:r>
              <a:rPr lang="nb-NO"/>
              <a:t>Small bullet</a:t>
            </a:r>
          </a:p>
          <a:p>
            <a:pPr lvl="6"/>
            <a:r>
              <a:rPr lang="nb-NO"/>
              <a:t>Report text</a:t>
            </a:r>
          </a:p>
          <a:p>
            <a:pPr lvl="7"/>
            <a:r>
              <a:rPr lang="nb-NO"/>
              <a:t>Report bullet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9420" y="7204910"/>
            <a:ext cx="860813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algn="l" defTabSz="521374"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t>Livework © 2015</a:t>
            </a:r>
            <a:endParaRPr lang="en-GB" dirty="0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272920" y="720491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nb-NO" sz="9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fld id="{0FB97BDA-2357-114C-BBFD-76B1A6CA5EC4}" type="slidenum">
              <a:rPr lang="nb-NO" smtClean="0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pPr defTabSz="52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 dirty="0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  <p:sp>
        <p:nvSpPr>
          <p:cNvPr id="32" name="Plassholder for dato 31"/>
          <p:cNvSpPr>
            <a:spLocks noGrp="1"/>
          </p:cNvSpPr>
          <p:nvPr>
            <p:ph type="dt" sz="half" idx="2"/>
          </p:nvPr>
        </p:nvSpPr>
        <p:spPr>
          <a:xfrm>
            <a:off x="6292779" y="7204910"/>
            <a:ext cx="65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nb-NO" sz="900" cap="none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endParaRPr lang="sk-SK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2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7" r:id="rId14"/>
    <p:sldLayoutId id="2147483698" r:id="rId15"/>
    <p:sldLayoutId id="2147483699" r:id="rId16"/>
    <p:sldLayoutId id="2147483700" r:id="rId17"/>
  </p:sldLayoutIdLst>
  <p:hf hdr="0" ftr="0"/>
  <p:txStyles>
    <p:titleStyle>
      <a:lvl1pPr algn="l" defTabSz="521374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374" rtl="0" eaLnBrk="1" latinLnBrk="0" hangingPunct="1">
        <a:lnSpc>
          <a:spcPct val="130000"/>
        </a:lnSpc>
        <a:spcBef>
          <a:spcPts val="1041"/>
        </a:spcBef>
        <a:spcAft>
          <a:spcPts val="208"/>
        </a:spcAft>
        <a:buFont typeface="Arial"/>
        <a:buNone/>
        <a:defRPr sz="17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3472" indent="-243472" algn="l" defTabSz="521374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3"/>
        </a:buClr>
        <a:buFont typeface="Wingdings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521374" rtl="0" eaLnBrk="1" latinLnBrk="0" hangingPunct="1">
        <a:lnSpc>
          <a:spcPct val="130000"/>
        </a:lnSpc>
        <a:spcBef>
          <a:spcPts val="623"/>
        </a:spcBef>
        <a:spcAft>
          <a:spcPts val="208"/>
        </a:spcAft>
        <a:buFont typeface="Arial"/>
        <a:buNone/>
        <a:defRPr sz="1700" b="1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521374" rtl="0" eaLnBrk="1" latinLnBrk="0" hangingPunct="1">
        <a:lnSpc>
          <a:spcPct val="130000"/>
        </a:lnSpc>
        <a:spcBef>
          <a:spcPts val="416"/>
        </a:spcBef>
        <a:buFont typeface="Arial"/>
        <a:buNone/>
        <a:defRPr sz="1400" b="1" kern="1200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defTabSz="521374" rtl="0" eaLnBrk="1" latinLnBrk="0" hangingPunct="1">
        <a:lnSpc>
          <a:spcPct val="130000"/>
        </a:lnSpc>
        <a:spcBef>
          <a:spcPts val="0"/>
        </a:spcBef>
        <a:spcAft>
          <a:spcPts val="623"/>
        </a:spcAft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285" indent="-187285" algn="l" defTabSz="521374" rtl="0" eaLnBrk="1" latinLnBrk="0" hangingPunct="1">
        <a:lnSpc>
          <a:spcPct val="130000"/>
        </a:lnSpc>
        <a:spcBef>
          <a:spcPts val="0"/>
        </a:spcBef>
        <a:spcAft>
          <a:spcPts val="623"/>
        </a:spcAft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521374" rtl="0" eaLnBrk="1" latinLnBrk="0" hangingPunct="1">
        <a:lnSpc>
          <a:spcPct val="130000"/>
        </a:lnSpc>
        <a:spcBef>
          <a:spcPts val="416"/>
        </a:spcBef>
        <a:buFont typeface="Arial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1100" indent="-131100" algn="l" defTabSz="521374" rtl="0" eaLnBrk="1" latinLnBrk="0" hangingPunct="1">
        <a:lnSpc>
          <a:spcPct val="130000"/>
        </a:lnSpc>
        <a:spcBef>
          <a:spcPts val="416"/>
        </a:spcBef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76" indent="-260687" algn="l" defTabSz="5213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4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8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23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97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9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43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17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90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7863" y="1284941"/>
            <a:ext cx="9015648" cy="5813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7862" y="2098962"/>
            <a:ext cx="9015648" cy="4890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Body text</a:t>
            </a:r>
          </a:p>
          <a:p>
            <a:pPr lvl="1"/>
            <a:r>
              <a:rPr lang="nb-NO"/>
              <a:t>Bullet</a:t>
            </a:r>
          </a:p>
          <a:p>
            <a:pPr lvl="2"/>
            <a:r>
              <a:rPr lang="nb-NO"/>
              <a:t>Header 1</a:t>
            </a:r>
          </a:p>
          <a:p>
            <a:pPr lvl="3"/>
            <a:r>
              <a:rPr lang="nb-NO"/>
              <a:t>Header 2</a:t>
            </a:r>
          </a:p>
          <a:p>
            <a:pPr lvl="4"/>
            <a:r>
              <a:rPr lang="nb-NO"/>
              <a:t>Small text</a:t>
            </a:r>
          </a:p>
          <a:p>
            <a:pPr lvl="5"/>
            <a:r>
              <a:rPr lang="nb-NO"/>
              <a:t>Small bullet</a:t>
            </a:r>
          </a:p>
          <a:p>
            <a:pPr lvl="6"/>
            <a:r>
              <a:rPr lang="nb-NO"/>
              <a:t>Report text</a:t>
            </a:r>
          </a:p>
          <a:p>
            <a:pPr lvl="7"/>
            <a:r>
              <a:rPr lang="nb-NO"/>
              <a:t>Report bullet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9419" y="7204909"/>
            <a:ext cx="860813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algn="l" defTabSz="521428" fontAlgn="auto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t>Livework © 2015</a:t>
            </a:r>
            <a:endParaRPr lang="nb-NO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272920" y="720490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nb-NO" sz="9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defTabSz="521428" fontAlgn="auto">
              <a:spcBef>
                <a:spcPts val="0"/>
              </a:spcBef>
              <a:spcAft>
                <a:spcPts val="0"/>
              </a:spcAft>
            </a:pPr>
            <a:fld id="{0FB97BDA-2357-114C-BBFD-76B1A6CA5EC4}" type="slidenum">
              <a:rPr lang="nb-NO" smtClean="0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pPr defTabSz="52142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  <p:sp>
        <p:nvSpPr>
          <p:cNvPr id="32" name="Plassholder for dato 31"/>
          <p:cNvSpPr>
            <a:spLocks noGrp="1"/>
          </p:cNvSpPr>
          <p:nvPr>
            <p:ph type="dt" sz="half" idx="2"/>
          </p:nvPr>
        </p:nvSpPr>
        <p:spPr>
          <a:xfrm>
            <a:off x="6292778" y="7204909"/>
            <a:ext cx="65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nb-NO" sz="900" cap="none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defTabSz="521428" fontAlgn="auto">
              <a:spcBef>
                <a:spcPts val="0"/>
              </a:spcBef>
              <a:spcAft>
                <a:spcPts val="0"/>
              </a:spcAft>
            </a:pPr>
            <a:endParaRPr lang="sk-SK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3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521428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28" rtl="0" eaLnBrk="1" latinLnBrk="0" hangingPunct="1">
        <a:lnSpc>
          <a:spcPct val="130000"/>
        </a:lnSpc>
        <a:spcBef>
          <a:spcPts val="1041"/>
        </a:spcBef>
        <a:spcAft>
          <a:spcPts val="208"/>
        </a:spcAft>
        <a:buFont typeface="Arial"/>
        <a:buNone/>
        <a:defRPr sz="17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3497" indent="-243497" algn="l" defTabSz="521428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Tx/>
        <a:buFont typeface="Wingdings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521428" rtl="0" eaLnBrk="1" latinLnBrk="0" hangingPunct="1">
        <a:lnSpc>
          <a:spcPct val="130000"/>
        </a:lnSpc>
        <a:spcBef>
          <a:spcPts val="623"/>
        </a:spcBef>
        <a:spcAft>
          <a:spcPts val="208"/>
        </a:spcAft>
        <a:buFont typeface="Arial"/>
        <a:buNone/>
        <a:defRPr sz="1700" b="1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521428" rtl="0" eaLnBrk="1" latinLnBrk="0" hangingPunct="1">
        <a:lnSpc>
          <a:spcPct val="130000"/>
        </a:lnSpc>
        <a:spcBef>
          <a:spcPts val="416"/>
        </a:spcBef>
        <a:buFont typeface="Arial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521428" rtl="0" eaLnBrk="1" latinLnBrk="0" hangingPunct="1">
        <a:lnSpc>
          <a:spcPct val="130000"/>
        </a:lnSpc>
        <a:spcBef>
          <a:spcPts val="0"/>
        </a:spcBef>
        <a:spcAft>
          <a:spcPts val="623"/>
        </a:spcAft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04" indent="-187304" algn="l" defTabSz="521428" rtl="0" eaLnBrk="1" latinLnBrk="0" hangingPunct="1">
        <a:lnSpc>
          <a:spcPct val="130000"/>
        </a:lnSpc>
        <a:spcBef>
          <a:spcPts val="0"/>
        </a:spcBef>
        <a:spcAft>
          <a:spcPts val="623"/>
        </a:spcAft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521428" rtl="0" eaLnBrk="1" latinLnBrk="0" hangingPunct="1">
        <a:lnSpc>
          <a:spcPct val="130000"/>
        </a:lnSpc>
        <a:spcBef>
          <a:spcPts val="416"/>
        </a:spcBef>
        <a:buFont typeface="Arial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1114" indent="-131114" algn="l" defTabSz="521428" rtl="0" eaLnBrk="1" latinLnBrk="0" hangingPunct="1">
        <a:lnSpc>
          <a:spcPct val="130000"/>
        </a:lnSpc>
        <a:spcBef>
          <a:spcPts val="416"/>
        </a:spcBef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135" indent="-260714" algn="l" defTabSz="52142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214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28" algn="l" defTabSz="5214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56" algn="l" defTabSz="5214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284" algn="l" defTabSz="5214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12" algn="l" defTabSz="5214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39" algn="l" defTabSz="5214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567" algn="l" defTabSz="5214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995" algn="l" defTabSz="5214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22" algn="l" defTabSz="5214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7864" y="1284941"/>
            <a:ext cx="9015648" cy="5813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7863" y="2098962"/>
            <a:ext cx="9015648" cy="4890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Body text</a:t>
            </a:r>
          </a:p>
          <a:p>
            <a:pPr lvl="1"/>
            <a:r>
              <a:rPr lang="nb-NO"/>
              <a:t>Bullet</a:t>
            </a:r>
          </a:p>
          <a:p>
            <a:pPr lvl="2"/>
            <a:r>
              <a:rPr lang="nb-NO"/>
              <a:t>Header 1</a:t>
            </a:r>
          </a:p>
          <a:p>
            <a:pPr lvl="3"/>
            <a:r>
              <a:rPr lang="nb-NO"/>
              <a:t>Header 2</a:t>
            </a:r>
          </a:p>
          <a:p>
            <a:pPr lvl="4"/>
            <a:r>
              <a:rPr lang="nb-NO"/>
              <a:t>Small text</a:t>
            </a:r>
          </a:p>
          <a:p>
            <a:pPr lvl="5"/>
            <a:r>
              <a:rPr lang="nb-NO"/>
              <a:t>Small bullet</a:t>
            </a:r>
          </a:p>
          <a:p>
            <a:pPr lvl="6"/>
            <a:r>
              <a:rPr lang="nb-NO"/>
              <a:t>Report text</a:t>
            </a:r>
          </a:p>
          <a:p>
            <a:pPr lvl="7"/>
            <a:r>
              <a:rPr lang="nb-NO"/>
              <a:t>Report bullet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9420" y="7204910"/>
            <a:ext cx="860813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algn="l" defTabSz="521374"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</a:rPr>
              <a:t>Livework © 2015</a:t>
            </a:r>
            <a:endParaRPr lang="en-GB" dirty="0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272920" y="720491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nb-NO" sz="9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fld id="{0FB97BDA-2357-114C-BBFD-76B1A6CA5EC4}" type="slidenum">
              <a:rPr lang="nb-NO" smtClean="0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</a:rPr>
              <a:pPr defTabSz="52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 dirty="0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</a:endParaRPr>
          </a:p>
        </p:txBody>
      </p:sp>
      <p:sp>
        <p:nvSpPr>
          <p:cNvPr id="32" name="Plassholder for dato 31"/>
          <p:cNvSpPr>
            <a:spLocks noGrp="1"/>
          </p:cNvSpPr>
          <p:nvPr>
            <p:ph type="dt" sz="half" idx="2"/>
          </p:nvPr>
        </p:nvSpPr>
        <p:spPr>
          <a:xfrm>
            <a:off x="6292779" y="7204910"/>
            <a:ext cx="65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nb-NO" sz="900" cap="none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endParaRPr lang="sk-SK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35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hdr="0" ftr="0"/>
  <p:txStyles>
    <p:titleStyle>
      <a:lvl1pPr algn="l" defTabSz="521374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374" rtl="0" eaLnBrk="1" latinLnBrk="0" hangingPunct="1">
        <a:lnSpc>
          <a:spcPct val="130000"/>
        </a:lnSpc>
        <a:spcBef>
          <a:spcPts val="1041"/>
        </a:spcBef>
        <a:spcAft>
          <a:spcPts val="208"/>
        </a:spcAft>
        <a:buFont typeface="Arial"/>
        <a:buNone/>
        <a:defRPr sz="17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3472" indent="-243472" algn="l" defTabSz="521374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3"/>
        </a:buClr>
        <a:buFont typeface="Wingdings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521374" rtl="0" eaLnBrk="1" latinLnBrk="0" hangingPunct="1">
        <a:lnSpc>
          <a:spcPct val="130000"/>
        </a:lnSpc>
        <a:spcBef>
          <a:spcPts val="623"/>
        </a:spcBef>
        <a:spcAft>
          <a:spcPts val="208"/>
        </a:spcAft>
        <a:buFont typeface="Arial"/>
        <a:buNone/>
        <a:defRPr sz="1700" b="1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521374" rtl="0" eaLnBrk="1" latinLnBrk="0" hangingPunct="1">
        <a:lnSpc>
          <a:spcPct val="130000"/>
        </a:lnSpc>
        <a:spcBef>
          <a:spcPts val="416"/>
        </a:spcBef>
        <a:buFont typeface="Arial"/>
        <a:buNone/>
        <a:defRPr sz="1400" b="1" kern="1200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defTabSz="521374" rtl="0" eaLnBrk="1" latinLnBrk="0" hangingPunct="1">
        <a:lnSpc>
          <a:spcPct val="130000"/>
        </a:lnSpc>
        <a:spcBef>
          <a:spcPts val="0"/>
        </a:spcBef>
        <a:spcAft>
          <a:spcPts val="623"/>
        </a:spcAft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285" indent="-187285" algn="l" defTabSz="521374" rtl="0" eaLnBrk="1" latinLnBrk="0" hangingPunct="1">
        <a:lnSpc>
          <a:spcPct val="130000"/>
        </a:lnSpc>
        <a:spcBef>
          <a:spcPts val="0"/>
        </a:spcBef>
        <a:spcAft>
          <a:spcPts val="623"/>
        </a:spcAft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521374" rtl="0" eaLnBrk="1" latinLnBrk="0" hangingPunct="1">
        <a:lnSpc>
          <a:spcPct val="130000"/>
        </a:lnSpc>
        <a:spcBef>
          <a:spcPts val="416"/>
        </a:spcBef>
        <a:buFont typeface="Arial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1100" indent="-131100" algn="l" defTabSz="521374" rtl="0" eaLnBrk="1" latinLnBrk="0" hangingPunct="1">
        <a:lnSpc>
          <a:spcPct val="130000"/>
        </a:lnSpc>
        <a:spcBef>
          <a:spcPts val="416"/>
        </a:spcBef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76" indent="-260687" algn="l" defTabSz="52137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4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8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23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97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9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43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17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90" algn="l" defTabSz="5213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7861" y="1284941"/>
            <a:ext cx="9015648" cy="5813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7860" y="2098962"/>
            <a:ext cx="9015648" cy="4890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Body text</a:t>
            </a:r>
          </a:p>
          <a:p>
            <a:pPr lvl="1"/>
            <a:r>
              <a:rPr lang="nb-NO"/>
              <a:t>Bullet</a:t>
            </a:r>
          </a:p>
          <a:p>
            <a:pPr lvl="2"/>
            <a:r>
              <a:rPr lang="nb-NO"/>
              <a:t>Header 1</a:t>
            </a:r>
          </a:p>
          <a:p>
            <a:pPr lvl="3"/>
            <a:r>
              <a:rPr lang="nb-NO"/>
              <a:t>Header 2</a:t>
            </a:r>
          </a:p>
          <a:p>
            <a:pPr lvl="4"/>
            <a:r>
              <a:rPr lang="nb-NO"/>
              <a:t>Small text</a:t>
            </a:r>
          </a:p>
          <a:p>
            <a:pPr lvl="5"/>
            <a:r>
              <a:rPr lang="nb-NO"/>
              <a:t>Small bullet</a:t>
            </a:r>
          </a:p>
          <a:p>
            <a:pPr lvl="6"/>
            <a:r>
              <a:rPr lang="nb-NO"/>
              <a:t>Report text</a:t>
            </a:r>
          </a:p>
          <a:p>
            <a:pPr lvl="7"/>
            <a:r>
              <a:rPr lang="nb-NO"/>
              <a:t>Report bullet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9417" y="7204907"/>
            <a:ext cx="860813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algn="l" defTabSz="521536" fontAlgn="auto">
              <a:spcBef>
                <a:spcPts val="0"/>
              </a:spcBef>
              <a:spcAft>
                <a:spcPts val="0"/>
              </a:spcAft>
            </a:pPr>
            <a:r>
              <a:rPr lang="en-GB" dirty="0" err="1" smtClean="0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t>Livework</a:t>
            </a:r>
            <a:r>
              <a:rPr lang="en-GB" dirty="0" smtClean="0"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t> © 2015</a:t>
            </a:r>
            <a:endParaRPr lang="en-GB" dirty="0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272920" y="7204907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lang="nb-NO" sz="9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defTabSz="521536" fontAlgn="auto">
              <a:spcBef>
                <a:spcPts val="0"/>
              </a:spcBef>
              <a:spcAft>
                <a:spcPts val="0"/>
              </a:spcAft>
            </a:pPr>
            <a:fld id="{0FB97BDA-2357-114C-BBFD-76B1A6CA5EC4}" type="slidenum">
              <a:rPr>
                <a:solidFill>
                  <a:prstClr val="black">
                    <a:alpha val="40000"/>
                  </a:prstClr>
                </a:solidFill>
                <a:latin typeface="Univers LT Std 45 Light"/>
                <a:ea typeface="+mn-ea"/>
                <a:cs typeface="+mn-cs"/>
              </a:rPr>
              <a:pPr defTabSz="52153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  <p:sp>
        <p:nvSpPr>
          <p:cNvPr id="32" name="Plassholder for dato 31"/>
          <p:cNvSpPr>
            <a:spLocks noGrp="1"/>
          </p:cNvSpPr>
          <p:nvPr>
            <p:ph type="dt" sz="half" idx="2"/>
          </p:nvPr>
        </p:nvSpPr>
        <p:spPr>
          <a:xfrm>
            <a:off x="6292776" y="7204907"/>
            <a:ext cx="65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nb-NO" sz="900" cap="none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pPr defTabSz="521536" fontAlgn="auto">
              <a:spcBef>
                <a:spcPts val="0"/>
              </a:spcBef>
              <a:spcAft>
                <a:spcPts val="0"/>
              </a:spcAft>
            </a:pPr>
            <a:endParaRPr lang="sk-SK">
              <a:solidFill>
                <a:prstClr val="black">
                  <a:alpha val="40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hf hdr="0" ftr="0"/>
  <p:txStyles>
    <p:titleStyle>
      <a:lvl1pPr algn="l" defTabSz="521536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536" rtl="0" eaLnBrk="1" latinLnBrk="0" hangingPunct="1">
        <a:lnSpc>
          <a:spcPct val="130000"/>
        </a:lnSpc>
        <a:spcBef>
          <a:spcPts val="1041"/>
        </a:spcBef>
        <a:spcAft>
          <a:spcPts val="208"/>
        </a:spcAft>
        <a:buFont typeface="Arial"/>
        <a:buNone/>
        <a:defRPr sz="17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3547" indent="-243547" algn="l" defTabSz="521536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accent3"/>
        </a:buClr>
        <a:buFont typeface="Wingdings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521536" rtl="0" eaLnBrk="1" latinLnBrk="0" hangingPunct="1">
        <a:lnSpc>
          <a:spcPct val="130000"/>
        </a:lnSpc>
        <a:spcBef>
          <a:spcPts val="624"/>
        </a:spcBef>
        <a:spcAft>
          <a:spcPts val="208"/>
        </a:spcAft>
        <a:buFont typeface="Arial"/>
        <a:buNone/>
        <a:defRPr sz="1700" b="1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521536" rtl="0" eaLnBrk="1" latinLnBrk="0" hangingPunct="1">
        <a:lnSpc>
          <a:spcPct val="130000"/>
        </a:lnSpc>
        <a:spcBef>
          <a:spcPts val="416"/>
        </a:spcBef>
        <a:buFont typeface="Arial"/>
        <a:buNone/>
        <a:defRPr sz="1400" b="1" kern="1200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defTabSz="521536" rtl="0" eaLnBrk="1" latinLnBrk="0" hangingPunct="1">
        <a:lnSpc>
          <a:spcPct val="130000"/>
        </a:lnSpc>
        <a:spcBef>
          <a:spcPts val="0"/>
        </a:spcBef>
        <a:spcAft>
          <a:spcPts val="624"/>
        </a:spcAft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344" indent="-187344" algn="l" defTabSz="521536" rtl="0" eaLnBrk="1" latinLnBrk="0" hangingPunct="1">
        <a:lnSpc>
          <a:spcPct val="130000"/>
        </a:lnSpc>
        <a:spcBef>
          <a:spcPts val="0"/>
        </a:spcBef>
        <a:spcAft>
          <a:spcPts val="624"/>
        </a:spcAft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521536" rtl="0" eaLnBrk="1" latinLnBrk="0" hangingPunct="1">
        <a:lnSpc>
          <a:spcPct val="130000"/>
        </a:lnSpc>
        <a:spcBef>
          <a:spcPts val="416"/>
        </a:spcBef>
        <a:buFont typeface="Arial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1141" indent="-131141" algn="l" defTabSz="521536" rtl="0" eaLnBrk="1" latinLnBrk="0" hangingPunct="1">
        <a:lnSpc>
          <a:spcPct val="130000"/>
        </a:lnSpc>
        <a:spcBef>
          <a:spcPts val="416"/>
        </a:spcBef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053" indent="-260768" algn="l" defTabSz="5215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215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36" algn="l" defTabSz="5215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71" algn="l" defTabSz="5215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08" algn="l" defTabSz="5215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43" algn="l" defTabSz="5215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79" algn="l" defTabSz="5215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14" algn="l" defTabSz="5215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50" algn="l" defTabSz="5215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86" algn="l" defTabSz="5215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12.xml"/><Relationship Id="rId12" Type="http://schemas.openxmlformats.org/officeDocument/2006/relationships/chart" Target="../charts/char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11" Type="http://schemas.openxmlformats.org/officeDocument/2006/relationships/chart" Target="../charts/chart1.xml"/><Relationship Id="rId5" Type="http://schemas.openxmlformats.org/officeDocument/2006/relationships/tags" Target="../tags/tag16.xml"/><Relationship Id="rId10" Type="http://schemas.openxmlformats.org/officeDocument/2006/relationships/image" Target="../media/image1.emf"/><Relationship Id="rId4" Type="http://schemas.openxmlformats.org/officeDocument/2006/relationships/tags" Target="../tags/tag15.xml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Asker velferdslab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SAFO konferansen </a:t>
            </a:r>
            <a:br>
              <a:rPr lang="nb-NO" sz="1800" dirty="0"/>
            </a:br>
            <a:r>
              <a:rPr lang="nb-NO" sz="1800" dirty="0"/>
              <a:t>28. januar 2017</a:t>
            </a:r>
            <a:br>
              <a:rPr lang="nb-NO" sz="1800" dirty="0"/>
            </a:b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Prosjektleder Ingrid Blichfeldt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983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788" y="516258"/>
            <a:ext cx="8262937" cy="733425"/>
          </a:xfrm>
        </p:spPr>
        <p:txBody>
          <a:bodyPr>
            <a:noAutofit/>
          </a:bodyPr>
          <a:lstStyle/>
          <a:p>
            <a:pPr eaLnBrk="1" hangingPunct="1"/>
            <a:endParaRPr lang="nb-NO" altLang="nb-NO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2" y="1572050"/>
            <a:ext cx="9218613" cy="4991100"/>
          </a:xfrm>
        </p:spPr>
        <p:txBody>
          <a:bodyPr/>
          <a:lstStyle/>
          <a:p>
            <a:endParaRPr lang="nb-NO" altLang="nb-NO" dirty="0" smtClean="0"/>
          </a:p>
          <a:p>
            <a:pPr eaLnBrk="1" hangingPunct="1"/>
            <a:endParaRPr lang="nb-NO" altLang="nb-NO" dirty="0" smtClean="0"/>
          </a:p>
        </p:txBody>
      </p:sp>
      <p:sp>
        <p:nvSpPr>
          <p:cNvPr id="4096" name="TextBox 4095"/>
          <p:cNvSpPr txBox="1"/>
          <p:nvPr/>
        </p:nvSpPr>
        <p:spPr>
          <a:xfrm>
            <a:off x="2143479" y="2370717"/>
            <a:ext cx="2360644" cy="33855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r>
              <a:rPr lang="nb-NO" sz="1600" b="1" dirty="0"/>
              <a:t>Dagens ordning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150946" y="2370717"/>
            <a:ext cx="2360644" cy="33855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r>
              <a:rPr lang="nb-NO" sz="1600" b="1" dirty="0"/>
              <a:t>Velferdslab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49105" y="2838107"/>
            <a:ext cx="4609307" cy="2025299"/>
            <a:chOff x="412312" y="1998104"/>
            <a:chExt cx="7198652" cy="3680934"/>
          </a:xfrm>
        </p:grpSpPr>
        <p:sp>
          <p:nvSpPr>
            <p:cNvPr id="12" name="Pentagon 11"/>
            <p:cNvSpPr/>
            <p:nvPr/>
          </p:nvSpPr>
          <p:spPr>
            <a:xfrm>
              <a:off x="5395890" y="1998104"/>
              <a:ext cx="2215074" cy="820419"/>
            </a:xfrm>
            <a:prstGeom prst="homePlate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nb-NO" sz="700" dirty="0">
                  <a:latin typeface="+mj-lt"/>
                </a:rPr>
                <a:t>Gjennomføringsteamet iverksetter investeringsplanen som én samordnet pakke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12312" y="2019314"/>
              <a:ext cx="4931572" cy="3659724"/>
              <a:chOff x="412312" y="2019314"/>
              <a:chExt cx="4931572" cy="365972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296153" y="4534192"/>
                <a:ext cx="612775" cy="612775"/>
                <a:chOff x="1321915" y="2258092"/>
                <a:chExt cx="612775" cy="612775"/>
              </a:xfrm>
            </p:grpSpPr>
            <p:sp>
              <p:nvSpPr>
                <p:cNvPr id="37" name="Oval 36"/>
                <p:cNvSpPr/>
                <p:nvPr/>
              </p:nvSpPr>
              <p:spPr bwMode="ltGray">
                <a:xfrm>
                  <a:off x="1321915" y="2258092"/>
                  <a:ext cx="612775" cy="612775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100" dirty="0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1417626" y="2369499"/>
                  <a:ext cx="405226" cy="410058"/>
                  <a:chOff x="2244943" y="3150610"/>
                  <a:chExt cx="1144960" cy="1158611"/>
                </a:xfrm>
                <a:solidFill>
                  <a:schemeClr val="bg2"/>
                </a:solidFill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2411498" y="4062739"/>
                    <a:ext cx="165909" cy="167908"/>
                    <a:chOff x="6973157" y="3963938"/>
                    <a:chExt cx="165909" cy="167908"/>
                  </a:xfrm>
                  <a:grpFill/>
                </p:grpSpPr>
                <p:sp>
                  <p:nvSpPr>
                    <p:cNvPr id="41" name="Freeform 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73157" y="3963938"/>
                      <a:ext cx="165909" cy="167908"/>
                    </a:xfrm>
                    <a:custGeom>
                      <a:avLst/>
                      <a:gdLst>
                        <a:gd name="T0" fmla="*/ 0 w 166"/>
                        <a:gd name="T1" fmla="*/ 84 h 168"/>
                        <a:gd name="T2" fmla="*/ 6 w 166"/>
                        <a:gd name="T3" fmla="*/ 52 h 168"/>
                        <a:gd name="T4" fmla="*/ 24 w 166"/>
                        <a:gd name="T5" fmla="*/ 26 h 168"/>
                        <a:gd name="T6" fmla="*/ 50 w 166"/>
                        <a:gd name="T7" fmla="*/ 8 h 168"/>
                        <a:gd name="T8" fmla="*/ 84 w 166"/>
                        <a:gd name="T9" fmla="*/ 0 h 168"/>
                        <a:gd name="T10" fmla="*/ 84 w 166"/>
                        <a:gd name="T11" fmla="*/ 0 h 168"/>
                        <a:gd name="T12" fmla="*/ 116 w 166"/>
                        <a:gd name="T13" fmla="*/ 8 h 168"/>
                        <a:gd name="T14" fmla="*/ 142 w 166"/>
                        <a:gd name="T15" fmla="*/ 26 h 168"/>
                        <a:gd name="T16" fmla="*/ 160 w 166"/>
                        <a:gd name="T17" fmla="*/ 52 h 168"/>
                        <a:gd name="T18" fmla="*/ 166 w 166"/>
                        <a:gd name="T19" fmla="*/ 84 h 168"/>
                        <a:gd name="T20" fmla="*/ 166 w 166"/>
                        <a:gd name="T21" fmla="*/ 84 h 168"/>
                        <a:gd name="T22" fmla="*/ 160 w 166"/>
                        <a:gd name="T23" fmla="*/ 116 h 168"/>
                        <a:gd name="T24" fmla="*/ 142 w 166"/>
                        <a:gd name="T25" fmla="*/ 144 h 168"/>
                        <a:gd name="T26" fmla="*/ 116 w 166"/>
                        <a:gd name="T27" fmla="*/ 162 h 168"/>
                        <a:gd name="T28" fmla="*/ 84 w 166"/>
                        <a:gd name="T29" fmla="*/ 168 h 168"/>
                        <a:gd name="T30" fmla="*/ 84 w 166"/>
                        <a:gd name="T31" fmla="*/ 168 h 168"/>
                        <a:gd name="T32" fmla="*/ 50 w 166"/>
                        <a:gd name="T33" fmla="*/ 162 h 168"/>
                        <a:gd name="T34" fmla="*/ 24 w 166"/>
                        <a:gd name="T35" fmla="*/ 144 h 168"/>
                        <a:gd name="T36" fmla="*/ 6 w 166"/>
                        <a:gd name="T37" fmla="*/ 116 h 168"/>
                        <a:gd name="T38" fmla="*/ 0 w 166"/>
                        <a:gd name="T39" fmla="*/ 84 h 168"/>
                        <a:gd name="T40" fmla="*/ 6 w 166"/>
                        <a:gd name="T41" fmla="*/ 84 h 168"/>
                        <a:gd name="T42" fmla="*/ 6 w 166"/>
                        <a:gd name="T43" fmla="*/ 100 h 168"/>
                        <a:gd name="T44" fmla="*/ 18 w 166"/>
                        <a:gd name="T45" fmla="*/ 128 h 168"/>
                        <a:gd name="T46" fmla="*/ 40 w 166"/>
                        <a:gd name="T47" fmla="*/ 148 h 168"/>
                        <a:gd name="T48" fmla="*/ 68 w 166"/>
                        <a:gd name="T49" fmla="*/ 160 h 168"/>
                        <a:gd name="T50" fmla="*/ 84 w 166"/>
                        <a:gd name="T51" fmla="*/ 162 h 168"/>
                        <a:gd name="T52" fmla="*/ 100 w 166"/>
                        <a:gd name="T53" fmla="*/ 160 h 168"/>
                        <a:gd name="T54" fmla="*/ 128 w 166"/>
                        <a:gd name="T55" fmla="*/ 148 h 168"/>
                        <a:gd name="T56" fmla="*/ 148 w 166"/>
                        <a:gd name="T57" fmla="*/ 128 h 168"/>
                        <a:gd name="T58" fmla="*/ 160 w 166"/>
                        <a:gd name="T59" fmla="*/ 100 h 168"/>
                        <a:gd name="T60" fmla="*/ 162 w 166"/>
                        <a:gd name="T61" fmla="*/ 84 h 168"/>
                        <a:gd name="T62" fmla="*/ 160 w 166"/>
                        <a:gd name="T63" fmla="*/ 68 h 168"/>
                        <a:gd name="T64" fmla="*/ 148 w 166"/>
                        <a:gd name="T65" fmla="*/ 40 h 168"/>
                        <a:gd name="T66" fmla="*/ 128 w 166"/>
                        <a:gd name="T67" fmla="*/ 20 h 168"/>
                        <a:gd name="T68" fmla="*/ 100 w 166"/>
                        <a:gd name="T69" fmla="*/ 8 h 168"/>
                        <a:gd name="T70" fmla="*/ 84 w 166"/>
                        <a:gd name="T71" fmla="*/ 6 h 168"/>
                        <a:gd name="T72" fmla="*/ 68 w 166"/>
                        <a:gd name="T73" fmla="*/ 8 h 168"/>
                        <a:gd name="T74" fmla="*/ 40 w 166"/>
                        <a:gd name="T75" fmla="*/ 20 h 168"/>
                        <a:gd name="T76" fmla="*/ 18 w 166"/>
                        <a:gd name="T77" fmla="*/ 40 h 168"/>
                        <a:gd name="T78" fmla="*/ 6 w 166"/>
                        <a:gd name="T79" fmla="*/ 68 h 168"/>
                        <a:gd name="T80" fmla="*/ 6 w 166"/>
                        <a:gd name="T81" fmla="*/ 84 h 1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66" h="168">
                          <a:moveTo>
                            <a:pt x="0" y="84"/>
                          </a:moveTo>
                          <a:lnTo>
                            <a:pt x="0" y="84"/>
                          </a:lnTo>
                          <a:lnTo>
                            <a:pt x="2" y="68"/>
                          </a:lnTo>
                          <a:lnTo>
                            <a:pt x="6" y="52"/>
                          </a:lnTo>
                          <a:lnTo>
                            <a:pt x="14" y="38"/>
                          </a:lnTo>
                          <a:lnTo>
                            <a:pt x="24" y="26"/>
                          </a:lnTo>
                          <a:lnTo>
                            <a:pt x="36" y="14"/>
                          </a:lnTo>
                          <a:lnTo>
                            <a:pt x="50" y="8"/>
                          </a:lnTo>
                          <a:lnTo>
                            <a:pt x="66" y="2"/>
                          </a:lnTo>
                          <a:lnTo>
                            <a:pt x="84" y="0"/>
                          </a:lnTo>
                          <a:lnTo>
                            <a:pt x="84" y="0"/>
                          </a:lnTo>
                          <a:lnTo>
                            <a:pt x="84" y="0"/>
                          </a:lnTo>
                          <a:lnTo>
                            <a:pt x="100" y="2"/>
                          </a:lnTo>
                          <a:lnTo>
                            <a:pt x="116" y="8"/>
                          </a:lnTo>
                          <a:lnTo>
                            <a:pt x="130" y="14"/>
                          </a:lnTo>
                          <a:lnTo>
                            <a:pt x="142" y="26"/>
                          </a:lnTo>
                          <a:lnTo>
                            <a:pt x="152" y="38"/>
                          </a:lnTo>
                          <a:lnTo>
                            <a:pt x="160" y="52"/>
                          </a:lnTo>
                          <a:lnTo>
                            <a:pt x="166" y="68"/>
                          </a:lnTo>
                          <a:lnTo>
                            <a:pt x="166" y="84"/>
                          </a:lnTo>
                          <a:lnTo>
                            <a:pt x="166" y="84"/>
                          </a:lnTo>
                          <a:lnTo>
                            <a:pt x="166" y="84"/>
                          </a:lnTo>
                          <a:lnTo>
                            <a:pt x="166" y="100"/>
                          </a:lnTo>
                          <a:lnTo>
                            <a:pt x="160" y="116"/>
                          </a:lnTo>
                          <a:lnTo>
                            <a:pt x="152" y="130"/>
                          </a:lnTo>
                          <a:lnTo>
                            <a:pt x="142" y="144"/>
                          </a:lnTo>
                          <a:lnTo>
                            <a:pt x="130" y="154"/>
                          </a:lnTo>
                          <a:lnTo>
                            <a:pt x="116" y="162"/>
                          </a:lnTo>
                          <a:lnTo>
                            <a:pt x="100" y="166"/>
                          </a:lnTo>
                          <a:lnTo>
                            <a:pt x="84" y="168"/>
                          </a:lnTo>
                          <a:lnTo>
                            <a:pt x="84" y="168"/>
                          </a:lnTo>
                          <a:lnTo>
                            <a:pt x="84" y="168"/>
                          </a:lnTo>
                          <a:lnTo>
                            <a:pt x="66" y="166"/>
                          </a:lnTo>
                          <a:lnTo>
                            <a:pt x="50" y="162"/>
                          </a:lnTo>
                          <a:lnTo>
                            <a:pt x="36" y="154"/>
                          </a:lnTo>
                          <a:lnTo>
                            <a:pt x="24" y="144"/>
                          </a:lnTo>
                          <a:lnTo>
                            <a:pt x="14" y="130"/>
                          </a:lnTo>
                          <a:lnTo>
                            <a:pt x="6" y="116"/>
                          </a:lnTo>
                          <a:lnTo>
                            <a:pt x="2" y="100"/>
                          </a:lnTo>
                          <a:lnTo>
                            <a:pt x="0" y="84"/>
                          </a:lnTo>
                          <a:lnTo>
                            <a:pt x="0" y="84"/>
                          </a:lnTo>
                          <a:close/>
                          <a:moveTo>
                            <a:pt x="6" y="84"/>
                          </a:moveTo>
                          <a:lnTo>
                            <a:pt x="6" y="84"/>
                          </a:lnTo>
                          <a:lnTo>
                            <a:pt x="6" y="100"/>
                          </a:lnTo>
                          <a:lnTo>
                            <a:pt x="12" y="114"/>
                          </a:lnTo>
                          <a:lnTo>
                            <a:pt x="18" y="128"/>
                          </a:lnTo>
                          <a:lnTo>
                            <a:pt x="28" y="140"/>
                          </a:lnTo>
                          <a:lnTo>
                            <a:pt x="40" y="148"/>
                          </a:lnTo>
                          <a:lnTo>
                            <a:pt x="54" y="156"/>
                          </a:lnTo>
                          <a:lnTo>
                            <a:pt x="68" y="160"/>
                          </a:lnTo>
                          <a:lnTo>
                            <a:pt x="84" y="162"/>
                          </a:lnTo>
                          <a:lnTo>
                            <a:pt x="84" y="162"/>
                          </a:lnTo>
                          <a:lnTo>
                            <a:pt x="84" y="162"/>
                          </a:lnTo>
                          <a:lnTo>
                            <a:pt x="100" y="160"/>
                          </a:lnTo>
                          <a:lnTo>
                            <a:pt x="114" y="156"/>
                          </a:lnTo>
                          <a:lnTo>
                            <a:pt x="128" y="148"/>
                          </a:lnTo>
                          <a:lnTo>
                            <a:pt x="138" y="140"/>
                          </a:lnTo>
                          <a:lnTo>
                            <a:pt x="148" y="128"/>
                          </a:lnTo>
                          <a:lnTo>
                            <a:pt x="156" y="114"/>
                          </a:lnTo>
                          <a:lnTo>
                            <a:pt x="160" y="100"/>
                          </a:lnTo>
                          <a:lnTo>
                            <a:pt x="162" y="84"/>
                          </a:lnTo>
                          <a:lnTo>
                            <a:pt x="162" y="84"/>
                          </a:lnTo>
                          <a:lnTo>
                            <a:pt x="162" y="84"/>
                          </a:lnTo>
                          <a:lnTo>
                            <a:pt x="160" y="68"/>
                          </a:lnTo>
                          <a:lnTo>
                            <a:pt x="156" y="54"/>
                          </a:lnTo>
                          <a:lnTo>
                            <a:pt x="148" y="40"/>
                          </a:lnTo>
                          <a:lnTo>
                            <a:pt x="138" y="28"/>
                          </a:lnTo>
                          <a:lnTo>
                            <a:pt x="128" y="20"/>
                          </a:lnTo>
                          <a:lnTo>
                            <a:pt x="114" y="12"/>
                          </a:lnTo>
                          <a:lnTo>
                            <a:pt x="100" y="8"/>
                          </a:lnTo>
                          <a:lnTo>
                            <a:pt x="84" y="6"/>
                          </a:lnTo>
                          <a:lnTo>
                            <a:pt x="84" y="6"/>
                          </a:lnTo>
                          <a:lnTo>
                            <a:pt x="84" y="6"/>
                          </a:lnTo>
                          <a:lnTo>
                            <a:pt x="68" y="8"/>
                          </a:lnTo>
                          <a:lnTo>
                            <a:pt x="54" y="12"/>
                          </a:lnTo>
                          <a:lnTo>
                            <a:pt x="40" y="20"/>
                          </a:lnTo>
                          <a:lnTo>
                            <a:pt x="28" y="28"/>
                          </a:lnTo>
                          <a:lnTo>
                            <a:pt x="18" y="40"/>
                          </a:lnTo>
                          <a:lnTo>
                            <a:pt x="12" y="54"/>
                          </a:lnTo>
                          <a:lnTo>
                            <a:pt x="6" y="68"/>
                          </a:lnTo>
                          <a:lnTo>
                            <a:pt x="6" y="84"/>
                          </a:lnTo>
                          <a:lnTo>
                            <a:pt x="6" y="8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42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6999143" y="3973932"/>
                      <a:ext cx="39978" cy="37979"/>
                    </a:xfrm>
                    <a:custGeom>
                      <a:avLst/>
                      <a:gdLst>
                        <a:gd name="T0" fmla="*/ 2 w 40"/>
                        <a:gd name="T1" fmla="*/ 18 h 38"/>
                        <a:gd name="T2" fmla="*/ 0 w 40"/>
                        <a:gd name="T3" fmla="*/ 34 h 38"/>
                        <a:gd name="T4" fmla="*/ 14 w 40"/>
                        <a:gd name="T5" fmla="*/ 38 h 38"/>
                        <a:gd name="T6" fmla="*/ 40 w 40"/>
                        <a:gd name="T7" fmla="*/ 20 h 38"/>
                        <a:gd name="T8" fmla="*/ 40 w 40"/>
                        <a:gd name="T9" fmla="*/ 0 h 38"/>
                        <a:gd name="T10" fmla="*/ 28 w 40"/>
                        <a:gd name="T11" fmla="*/ 0 h 38"/>
                        <a:gd name="T12" fmla="*/ 28 w 40"/>
                        <a:gd name="T13" fmla="*/ 0 h 38"/>
                        <a:gd name="T14" fmla="*/ 16 w 40"/>
                        <a:gd name="T15" fmla="*/ 6 h 38"/>
                        <a:gd name="T16" fmla="*/ 8 w 40"/>
                        <a:gd name="T17" fmla="*/ 10 h 38"/>
                        <a:gd name="T18" fmla="*/ 4 w 40"/>
                        <a:gd name="T19" fmla="*/ 14 h 38"/>
                        <a:gd name="T20" fmla="*/ 2 w 40"/>
                        <a:gd name="T21" fmla="*/ 18 h 38"/>
                        <a:gd name="T22" fmla="*/ 2 w 40"/>
                        <a:gd name="T23" fmla="*/ 18 h 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40" h="38">
                          <a:moveTo>
                            <a:pt x="2" y="18"/>
                          </a:moveTo>
                          <a:lnTo>
                            <a:pt x="0" y="34"/>
                          </a:lnTo>
                          <a:lnTo>
                            <a:pt x="14" y="38"/>
                          </a:lnTo>
                          <a:lnTo>
                            <a:pt x="40" y="20"/>
                          </a:lnTo>
                          <a:lnTo>
                            <a:pt x="40" y="0"/>
                          </a:lnTo>
                          <a:lnTo>
                            <a:pt x="28" y="0"/>
                          </a:lnTo>
                          <a:lnTo>
                            <a:pt x="28" y="0"/>
                          </a:lnTo>
                          <a:lnTo>
                            <a:pt x="16" y="6"/>
                          </a:lnTo>
                          <a:lnTo>
                            <a:pt x="8" y="10"/>
                          </a:lnTo>
                          <a:lnTo>
                            <a:pt x="4" y="14"/>
                          </a:lnTo>
                          <a:lnTo>
                            <a:pt x="2" y="18"/>
                          </a:lnTo>
                          <a:lnTo>
                            <a:pt x="2" y="1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43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6999143" y="4047892"/>
                      <a:ext cx="47974" cy="53970"/>
                    </a:xfrm>
                    <a:custGeom>
                      <a:avLst/>
                      <a:gdLst>
                        <a:gd name="T0" fmla="*/ 44 w 48"/>
                        <a:gd name="T1" fmla="*/ 10 h 54"/>
                        <a:gd name="T2" fmla="*/ 48 w 48"/>
                        <a:gd name="T3" fmla="*/ 44 h 54"/>
                        <a:gd name="T4" fmla="*/ 20 w 48"/>
                        <a:gd name="T5" fmla="*/ 54 h 54"/>
                        <a:gd name="T6" fmla="*/ 0 w 48"/>
                        <a:gd name="T7" fmla="*/ 22 h 54"/>
                        <a:gd name="T8" fmla="*/ 16 w 48"/>
                        <a:gd name="T9" fmla="*/ 0 h 54"/>
                        <a:gd name="T10" fmla="*/ 44 w 48"/>
                        <a:gd name="T11" fmla="*/ 10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8" h="54">
                          <a:moveTo>
                            <a:pt x="44" y="10"/>
                          </a:moveTo>
                          <a:lnTo>
                            <a:pt x="48" y="44"/>
                          </a:lnTo>
                          <a:lnTo>
                            <a:pt x="20" y="54"/>
                          </a:lnTo>
                          <a:lnTo>
                            <a:pt x="0" y="22"/>
                          </a:lnTo>
                          <a:lnTo>
                            <a:pt x="16" y="0"/>
                          </a:lnTo>
                          <a:lnTo>
                            <a:pt x="44" y="1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4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7077100" y="4081873"/>
                      <a:ext cx="41977" cy="41977"/>
                    </a:xfrm>
                    <a:custGeom>
                      <a:avLst/>
                      <a:gdLst>
                        <a:gd name="T0" fmla="*/ 42 w 42"/>
                        <a:gd name="T1" fmla="*/ 20 h 42"/>
                        <a:gd name="T2" fmla="*/ 42 w 42"/>
                        <a:gd name="T3" fmla="*/ 8 h 42"/>
                        <a:gd name="T4" fmla="*/ 28 w 42"/>
                        <a:gd name="T5" fmla="*/ 0 h 42"/>
                        <a:gd name="T6" fmla="*/ 0 w 42"/>
                        <a:gd name="T7" fmla="*/ 22 h 42"/>
                        <a:gd name="T8" fmla="*/ 2 w 42"/>
                        <a:gd name="T9" fmla="*/ 36 h 42"/>
                        <a:gd name="T10" fmla="*/ 14 w 42"/>
                        <a:gd name="T11" fmla="*/ 42 h 42"/>
                        <a:gd name="T12" fmla="*/ 14 w 42"/>
                        <a:gd name="T13" fmla="*/ 42 h 42"/>
                        <a:gd name="T14" fmla="*/ 26 w 42"/>
                        <a:gd name="T15" fmla="*/ 32 h 42"/>
                        <a:gd name="T16" fmla="*/ 36 w 42"/>
                        <a:gd name="T17" fmla="*/ 26 h 42"/>
                        <a:gd name="T18" fmla="*/ 42 w 42"/>
                        <a:gd name="T19" fmla="*/ 20 h 42"/>
                        <a:gd name="T20" fmla="*/ 42 w 42"/>
                        <a:gd name="T21" fmla="*/ 20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2" h="42">
                          <a:moveTo>
                            <a:pt x="42" y="20"/>
                          </a:moveTo>
                          <a:lnTo>
                            <a:pt x="42" y="8"/>
                          </a:lnTo>
                          <a:lnTo>
                            <a:pt x="28" y="0"/>
                          </a:lnTo>
                          <a:lnTo>
                            <a:pt x="0" y="22"/>
                          </a:lnTo>
                          <a:lnTo>
                            <a:pt x="2" y="36"/>
                          </a:lnTo>
                          <a:lnTo>
                            <a:pt x="14" y="42"/>
                          </a:lnTo>
                          <a:lnTo>
                            <a:pt x="14" y="42"/>
                          </a:lnTo>
                          <a:lnTo>
                            <a:pt x="26" y="32"/>
                          </a:lnTo>
                          <a:lnTo>
                            <a:pt x="36" y="26"/>
                          </a:lnTo>
                          <a:lnTo>
                            <a:pt x="42" y="20"/>
                          </a:lnTo>
                          <a:lnTo>
                            <a:pt x="42" y="2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4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7071103" y="3997919"/>
                      <a:ext cx="47974" cy="51972"/>
                    </a:xfrm>
                    <a:custGeom>
                      <a:avLst/>
                      <a:gdLst>
                        <a:gd name="T0" fmla="*/ 48 w 48"/>
                        <a:gd name="T1" fmla="*/ 28 h 52"/>
                        <a:gd name="T2" fmla="*/ 32 w 48"/>
                        <a:gd name="T3" fmla="*/ 52 h 52"/>
                        <a:gd name="T4" fmla="*/ 2 w 48"/>
                        <a:gd name="T5" fmla="*/ 38 h 52"/>
                        <a:gd name="T6" fmla="*/ 0 w 48"/>
                        <a:gd name="T7" fmla="*/ 6 h 52"/>
                        <a:gd name="T8" fmla="*/ 26 w 48"/>
                        <a:gd name="T9" fmla="*/ 0 h 52"/>
                        <a:gd name="T10" fmla="*/ 48 w 48"/>
                        <a:gd name="T11" fmla="*/ 28 h 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8" h="52">
                          <a:moveTo>
                            <a:pt x="48" y="28"/>
                          </a:moveTo>
                          <a:lnTo>
                            <a:pt x="32" y="52"/>
                          </a:lnTo>
                          <a:lnTo>
                            <a:pt x="2" y="38"/>
                          </a:lnTo>
                          <a:lnTo>
                            <a:pt x="0" y="6"/>
                          </a:lnTo>
                          <a:lnTo>
                            <a:pt x="26" y="0"/>
                          </a:lnTo>
                          <a:lnTo>
                            <a:pt x="48" y="2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46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7043119" y="4087870"/>
                      <a:ext cx="37979" cy="19989"/>
                    </a:xfrm>
                    <a:custGeom>
                      <a:avLst/>
                      <a:gdLst>
                        <a:gd name="T0" fmla="*/ 38 w 38"/>
                        <a:gd name="T1" fmla="*/ 20 h 20"/>
                        <a:gd name="T2" fmla="*/ 38 w 38"/>
                        <a:gd name="T3" fmla="*/ 16 h 20"/>
                        <a:gd name="T4" fmla="*/ 38 w 38"/>
                        <a:gd name="T5" fmla="*/ 16 h 20"/>
                        <a:gd name="T6" fmla="*/ 30 w 38"/>
                        <a:gd name="T7" fmla="*/ 14 h 20"/>
                        <a:gd name="T8" fmla="*/ 18 w 38"/>
                        <a:gd name="T9" fmla="*/ 10 h 20"/>
                        <a:gd name="T10" fmla="*/ 18 w 38"/>
                        <a:gd name="T11" fmla="*/ 10 h 20"/>
                        <a:gd name="T12" fmla="*/ 18 w 38"/>
                        <a:gd name="T13" fmla="*/ 10 h 20"/>
                        <a:gd name="T14" fmla="*/ 8 w 38"/>
                        <a:gd name="T15" fmla="*/ 4 h 20"/>
                        <a:gd name="T16" fmla="*/ 0 w 38"/>
                        <a:gd name="T17" fmla="*/ 0 h 20"/>
                        <a:gd name="T18" fmla="*/ 0 w 38"/>
                        <a:gd name="T19" fmla="*/ 0 h 20"/>
                        <a:gd name="T20" fmla="*/ 0 w 38"/>
                        <a:gd name="T21" fmla="*/ 2 h 20"/>
                        <a:gd name="T22" fmla="*/ 0 w 38"/>
                        <a:gd name="T23" fmla="*/ 2 h 20"/>
                        <a:gd name="T24" fmla="*/ 6 w 38"/>
                        <a:gd name="T25" fmla="*/ 8 h 20"/>
                        <a:gd name="T26" fmla="*/ 18 w 38"/>
                        <a:gd name="T27" fmla="*/ 14 h 20"/>
                        <a:gd name="T28" fmla="*/ 18 w 38"/>
                        <a:gd name="T29" fmla="*/ 14 h 20"/>
                        <a:gd name="T30" fmla="*/ 18 w 38"/>
                        <a:gd name="T31" fmla="*/ 14 h 20"/>
                        <a:gd name="T32" fmla="*/ 18 w 38"/>
                        <a:gd name="T33" fmla="*/ 14 h 20"/>
                        <a:gd name="T34" fmla="*/ 30 w 38"/>
                        <a:gd name="T35" fmla="*/ 18 h 20"/>
                        <a:gd name="T36" fmla="*/ 38 w 38"/>
                        <a:gd name="T37" fmla="*/ 20 h 20"/>
                        <a:gd name="T38" fmla="*/ 38 w 38"/>
                        <a:gd name="T39" fmla="*/ 2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38" h="20">
                          <a:moveTo>
                            <a:pt x="38" y="20"/>
                          </a:moveTo>
                          <a:lnTo>
                            <a:pt x="38" y="16"/>
                          </a:lnTo>
                          <a:lnTo>
                            <a:pt x="38" y="16"/>
                          </a:lnTo>
                          <a:lnTo>
                            <a:pt x="30" y="14"/>
                          </a:lnTo>
                          <a:lnTo>
                            <a:pt x="18" y="10"/>
                          </a:lnTo>
                          <a:lnTo>
                            <a:pt x="18" y="10"/>
                          </a:lnTo>
                          <a:lnTo>
                            <a:pt x="18" y="10"/>
                          </a:lnTo>
                          <a:lnTo>
                            <a:pt x="8" y="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6" y="8"/>
                          </a:lnTo>
                          <a:lnTo>
                            <a:pt x="18" y="14"/>
                          </a:lnTo>
                          <a:lnTo>
                            <a:pt x="18" y="14"/>
                          </a:lnTo>
                          <a:lnTo>
                            <a:pt x="18" y="14"/>
                          </a:lnTo>
                          <a:lnTo>
                            <a:pt x="18" y="14"/>
                          </a:lnTo>
                          <a:lnTo>
                            <a:pt x="30" y="18"/>
                          </a:lnTo>
                          <a:lnTo>
                            <a:pt x="38" y="20"/>
                          </a:lnTo>
                          <a:lnTo>
                            <a:pt x="38" y="2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48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7101087" y="4041895"/>
                      <a:ext cx="7996" cy="45975"/>
                    </a:xfrm>
                    <a:custGeom>
                      <a:avLst/>
                      <a:gdLst>
                        <a:gd name="T0" fmla="*/ 6 w 8"/>
                        <a:gd name="T1" fmla="*/ 46 h 46"/>
                        <a:gd name="T2" fmla="*/ 6 w 8"/>
                        <a:gd name="T3" fmla="*/ 46 h 46"/>
                        <a:gd name="T4" fmla="*/ 8 w 8"/>
                        <a:gd name="T5" fmla="*/ 28 h 46"/>
                        <a:gd name="T6" fmla="*/ 8 w 8"/>
                        <a:gd name="T7" fmla="*/ 28 h 46"/>
                        <a:gd name="T8" fmla="*/ 8 w 8"/>
                        <a:gd name="T9" fmla="*/ 28 h 46"/>
                        <a:gd name="T10" fmla="*/ 8 w 8"/>
                        <a:gd name="T11" fmla="*/ 22 h 46"/>
                        <a:gd name="T12" fmla="*/ 8 w 8"/>
                        <a:gd name="T13" fmla="*/ 22 h 46"/>
                        <a:gd name="T14" fmla="*/ 8 w 8"/>
                        <a:gd name="T15" fmla="*/ 22 h 46"/>
                        <a:gd name="T16" fmla="*/ 2 w 8"/>
                        <a:gd name="T17" fmla="*/ 0 h 46"/>
                        <a:gd name="T18" fmla="*/ 2 w 8"/>
                        <a:gd name="T19" fmla="*/ 0 h 46"/>
                        <a:gd name="T20" fmla="*/ 0 w 8"/>
                        <a:gd name="T21" fmla="*/ 0 h 46"/>
                        <a:gd name="T22" fmla="*/ 0 w 8"/>
                        <a:gd name="T23" fmla="*/ 0 h 46"/>
                        <a:gd name="T24" fmla="*/ 0 w 8"/>
                        <a:gd name="T25" fmla="*/ 2 h 46"/>
                        <a:gd name="T26" fmla="*/ 0 w 8"/>
                        <a:gd name="T27" fmla="*/ 2 h 46"/>
                        <a:gd name="T28" fmla="*/ 0 w 8"/>
                        <a:gd name="T29" fmla="*/ 2 h 46"/>
                        <a:gd name="T30" fmla="*/ 2 w 8"/>
                        <a:gd name="T31" fmla="*/ 8 h 46"/>
                        <a:gd name="T32" fmla="*/ 2 w 8"/>
                        <a:gd name="T33" fmla="*/ 8 h 46"/>
                        <a:gd name="T34" fmla="*/ 2 w 8"/>
                        <a:gd name="T35" fmla="*/ 8 h 46"/>
                        <a:gd name="T36" fmla="*/ 4 w 8"/>
                        <a:gd name="T37" fmla="*/ 22 h 46"/>
                        <a:gd name="T38" fmla="*/ 4 w 8"/>
                        <a:gd name="T39" fmla="*/ 22 h 46"/>
                        <a:gd name="T40" fmla="*/ 4 w 8"/>
                        <a:gd name="T41" fmla="*/ 22 h 46"/>
                        <a:gd name="T42" fmla="*/ 4 w 8"/>
                        <a:gd name="T43" fmla="*/ 28 h 46"/>
                        <a:gd name="T44" fmla="*/ 4 w 8"/>
                        <a:gd name="T45" fmla="*/ 28 h 46"/>
                        <a:gd name="T46" fmla="*/ 4 w 8"/>
                        <a:gd name="T47" fmla="*/ 28 h 46"/>
                        <a:gd name="T48" fmla="*/ 4 w 8"/>
                        <a:gd name="T49" fmla="*/ 46 h 46"/>
                        <a:gd name="T50" fmla="*/ 4 w 8"/>
                        <a:gd name="T51" fmla="*/ 46 h 46"/>
                        <a:gd name="T52" fmla="*/ 6 w 8"/>
                        <a:gd name="T53" fmla="*/ 46 h 46"/>
                        <a:gd name="T54" fmla="*/ 6 w 8"/>
                        <a:gd name="T55" fmla="*/ 46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8" h="46">
                          <a:moveTo>
                            <a:pt x="6" y="46"/>
                          </a:moveTo>
                          <a:lnTo>
                            <a:pt x="6" y="46"/>
                          </a:lnTo>
                          <a:lnTo>
                            <a:pt x="8" y="28"/>
                          </a:lnTo>
                          <a:lnTo>
                            <a:pt x="8" y="28"/>
                          </a:lnTo>
                          <a:lnTo>
                            <a:pt x="8" y="28"/>
                          </a:lnTo>
                          <a:lnTo>
                            <a:pt x="8" y="22"/>
                          </a:lnTo>
                          <a:lnTo>
                            <a:pt x="8" y="22"/>
                          </a:lnTo>
                          <a:lnTo>
                            <a:pt x="8" y="22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2" y="8"/>
                          </a:lnTo>
                          <a:lnTo>
                            <a:pt x="2" y="8"/>
                          </a:lnTo>
                          <a:lnTo>
                            <a:pt x="2" y="8"/>
                          </a:lnTo>
                          <a:lnTo>
                            <a:pt x="4" y="22"/>
                          </a:lnTo>
                          <a:lnTo>
                            <a:pt x="4" y="22"/>
                          </a:lnTo>
                          <a:lnTo>
                            <a:pt x="4" y="22"/>
                          </a:lnTo>
                          <a:lnTo>
                            <a:pt x="4" y="28"/>
                          </a:lnTo>
                          <a:lnTo>
                            <a:pt x="4" y="28"/>
                          </a:lnTo>
                          <a:lnTo>
                            <a:pt x="4" y="28"/>
                          </a:lnTo>
                          <a:lnTo>
                            <a:pt x="4" y="46"/>
                          </a:lnTo>
                          <a:lnTo>
                            <a:pt x="4" y="46"/>
                          </a:lnTo>
                          <a:lnTo>
                            <a:pt x="6" y="46"/>
                          </a:lnTo>
                          <a:lnTo>
                            <a:pt x="6" y="4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49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7093091" y="3977930"/>
                      <a:ext cx="5997" cy="25986"/>
                    </a:xfrm>
                    <a:custGeom>
                      <a:avLst/>
                      <a:gdLst>
                        <a:gd name="T0" fmla="*/ 4 w 6"/>
                        <a:gd name="T1" fmla="*/ 26 h 26"/>
                        <a:gd name="T2" fmla="*/ 4 w 6"/>
                        <a:gd name="T3" fmla="*/ 26 h 26"/>
                        <a:gd name="T4" fmla="*/ 6 w 6"/>
                        <a:gd name="T5" fmla="*/ 12 h 26"/>
                        <a:gd name="T6" fmla="*/ 6 w 6"/>
                        <a:gd name="T7" fmla="*/ 12 h 26"/>
                        <a:gd name="T8" fmla="*/ 6 w 6"/>
                        <a:gd name="T9" fmla="*/ 12 h 26"/>
                        <a:gd name="T10" fmla="*/ 6 w 6"/>
                        <a:gd name="T11" fmla="*/ 0 h 26"/>
                        <a:gd name="T12" fmla="*/ 6 w 6"/>
                        <a:gd name="T13" fmla="*/ 0 h 26"/>
                        <a:gd name="T14" fmla="*/ 4 w 6"/>
                        <a:gd name="T15" fmla="*/ 0 h 26"/>
                        <a:gd name="T16" fmla="*/ 4 w 6"/>
                        <a:gd name="T17" fmla="*/ 0 h 26"/>
                        <a:gd name="T18" fmla="*/ 2 w 6"/>
                        <a:gd name="T19" fmla="*/ 12 h 26"/>
                        <a:gd name="T20" fmla="*/ 2 w 6"/>
                        <a:gd name="T21" fmla="*/ 12 h 26"/>
                        <a:gd name="T22" fmla="*/ 2 w 6"/>
                        <a:gd name="T23" fmla="*/ 12 h 26"/>
                        <a:gd name="T24" fmla="*/ 0 w 6"/>
                        <a:gd name="T25" fmla="*/ 24 h 26"/>
                        <a:gd name="T26" fmla="*/ 0 w 6"/>
                        <a:gd name="T27" fmla="*/ 24 h 26"/>
                        <a:gd name="T28" fmla="*/ 4 w 6"/>
                        <a:gd name="T29" fmla="*/ 26 h 26"/>
                        <a:gd name="T30" fmla="*/ 4 w 6"/>
                        <a:gd name="T31" fmla="*/ 26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6" h="26">
                          <a:moveTo>
                            <a:pt x="4" y="26"/>
                          </a:moveTo>
                          <a:lnTo>
                            <a:pt x="4" y="26"/>
                          </a:lnTo>
                          <a:lnTo>
                            <a:pt x="6" y="12"/>
                          </a:lnTo>
                          <a:lnTo>
                            <a:pt x="6" y="12"/>
                          </a:lnTo>
                          <a:lnTo>
                            <a:pt x="6" y="12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2" y="12"/>
                          </a:lnTo>
                          <a:lnTo>
                            <a:pt x="2" y="12"/>
                          </a:lnTo>
                          <a:lnTo>
                            <a:pt x="2" y="12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4" y="26"/>
                          </a:lnTo>
                          <a:lnTo>
                            <a:pt x="4" y="2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50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7033124" y="3987925"/>
                      <a:ext cx="41977" cy="19989"/>
                    </a:xfrm>
                    <a:custGeom>
                      <a:avLst/>
                      <a:gdLst>
                        <a:gd name="T0" fmla="*/ 40 w 42"/>
                        <a:gd name="T1" fmla="*/ 20 h 20"/>
                        <a:gd name="T2" fmla="*/ 42 w 42"/>
                        <a:gd name="T3" fmla="*/ 18 h 20"/>
                        <a:gd name="T4" fmla="*/ 42 w 42"/>
                        <a:gd name="T5" fmla="*/ 18 h 20"/>
                        <a:gd name="T6" fmla="*/ 38 w 42"/>
                        <a:gd name="T7" fmla="*/ 16 h 20"/>
                        <a:gd name="T8" fmla="*/ 30 w 42"/>
                        <a:gd name="T9" fmla="*/ 10 h 20"/>
                        <a:gd name="T10" fmla="*/ 18 w 42"/>
                        <a:gd name="T11" fmla="*/ 6 h 20"/>
                        <a:gd name="T12" fmla="*/ 0 w 42"/>
                        <a:gd name="T13" fmla="*/ 0 h 20"/>
                        <a:gd name="T14" fmla="*/ 0 w 42"/>
                        <a:gd name="T15" fmla="*/ 0 h 20"/>
                        <a:gd name="T16" fmla="*/ 0 w 42"/>
                        <a:gd name="T17" fmla="*/ 4 h 20"/>
                        <a:gd name="T18" fmla="*/ 0 w 42"/>
                        <a:gd name="T19" fmla="*/ 4 h 20"/>
                        <a:gd name="T20" fmla="*/ 18 w 42"/>
                        <a:gd name="T21" fmla="*/ 8 h 20"/>
                        <a:gd name="T22" fmla="*/ 32 w 42"/>
                        <a:gd name="T23" fmla="*/ 14 h 20"/>
                        <a:gd name="T24" fmla="*/ 32 w 42"/>
                        <a:gd name="T25" fmla="*/ 14 h 20"/>
                        <a:gd name="T26" fmla="*/ 32 w 42"/>
                        <a:gd name="T27" fmla="*/ 14 h 20"/>
                        <a:gd name="T28" fmla="*/ 38 w 42"/>
                        <a:gd name="T29" fmla="*/ 20 h 20"/>
                        <a:gd name="T30" fmla="*/ 38 w 42"/>
                        <a:gd name="T31" fmla="*/ 20 h 20"/>
                        <a:gd name="T32" fmla="*/ 38 w 42"/>
                        <a:gd name="T33" fmla="*/ 20 h 20"/>
                        <a:gd name="T34" fmla="*/ 38 w 42"/>
                        <a:gd name="T35" fmla="*/ 20 h 20"/>
                        <a:gd name="T36" fmla="*/ 38 w 42"/>
                        <a:gd name="T37" fmla="*/ 20 h 20"/>
                        <a:gd name="T38" fmla="*/ 40 w 42"/>
                        <a:gd name="T39" fmla="*/ 20 h 20"/>
                        <a:gd name="T40" fmla="*/ 40 w 42"/>
                        <a:gd name="T41" fmla="*/ 2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42" h="20">
                          <a:moveTo>
                            <a:pt x="40" y="20"/>
                          </a:moveTo>
                          <a:lnTo>
                            <a:pt x="42" y="18"/>
                          </a:lnTo>
                          <a:lnTo>
                            <a:pt x="42" y="18"/>
                          </a:lnTo>
                          <a:lnTo>
                            <a:pt x="38" y="16"/>
                          </a:lnTo>
                          <a:lnTo>
                            <a:pt x="30" y="10"/>
                          </a:lnTo>
                          <a:lnTo>
                            <a:pt x="18" y="6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18" y="8"/>
                          </a:lnTo>
                          <a:lnTo>
                            <a:pt x="32" y="14"/>
                          </a:lnTo>
                          <a:lnTo>
                            <a:pt x="32" y="14"/>
                          </a:lnTo>
                          <a:lnTo>
                            <a:pt x="32" y="14"/>
                          </a:lnTo>
                          <a:lnTo>
                            <a:pt x="38" y="20"/>
                          </a:lnTo>
                          <a:lnTo>
                            <a:pt x="38" y="20"/>
                          </a:lnTo>
                          <a:lnTo>
                            <a:pt x="38" y="20"/>
                          </a:lnTo>
                          <a:lnTo>
                            <a:pt x="38" y="20"/>
                          </a:lnTo>
                          <a:lnTo>
                            <a:pt x="38" y="20"/>
                          </a:lnTo>
                          <a:lnTo>
                            <a:pt x="40" y="20"/>
                          </a:lnTo>
                          <a:lnTo>
                            <a:pt x="40" y="2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5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7041120" y="4033899"/>
                      <a:ext cx="37979" cy="29984"/>
                    </a:xfrm>
                    <a:custGeom>
                      <a:avLst/>
                      <a:gdLst>
                        <a:gd name="T0" fmla="*/ 2 w 38"/>
                        <a:gd name="T1" fmla="*/ 30 h 30"/>
                        <a:gd name="T2" fmla="*/ 2 w 38"/>
                        <a:gd name="T3" fmla="*/ 30 h 30"/>
                        <a:gd name="T4" fmla="*/ 22 w 38"/>
                        <a:gd name="T5" fmla="*/ 14 h 30"/>
                        <a:gd name="T6" fmla="*/ 38 w 38"/>
                        <a:gd name="T7" fmla="*/ 2 h 30"/>
                        <a:gd name="T8" fmla="*/ 38 w 38"/>
                        <a:gd name="T9" fmla="*/ 2 h 30"/>
                        <a:gd name="T10" fmla="*/ 36 w 38"/>
                        <a:gd name="T11" fmla="*/ 0 h 30"/>
                        <a:gd name="T12" fmla="*/ 36 w 38"/>
                        <a:gd name="T13" fmla="*/ 0 h 30"/>
                        <a:gd name="T14" fmla="*/ 20 w 38"/>
                        <a:gd name="T15" fmla="*/ 12 h 30"/>
                        <a:gd name="T16" fmla="*/ 0 w 38"/>
                        <a:gd name="T17" fmla="*/ 28 h 30"/>
                        <a:gd name="T18" fmla="*/ 0 w 38"/>
                        <a:gd name="T19" fmla="*/ 28 h 30"/>
                        <a:gd name="T20" fmla="*/ 2 w 38"/>
                        <a:gd name="T21" fmla="*/ 30 h 30"/>
                        <a:gd name="T22" fmla="*/ 2 w 38"/>
                        <a:gd name="T23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38" h="30">
                          <a:moveTo>
                            <a:pt x="2" y="30"/>
                          </a:moveTo>
                          <a:lnTo>
                            <a:pt x="2" y="30"/>
                          </a:lnTo>
                          <a:lnTo>
                            <a:pt x="22" y="14"/>
                          </a:lnTo>
                          <a:lnTo>
                            <a:pt x="38" y="2"/>
                          </a:lnTo>
                          <a:lnTo>
                            <a:pt x="38" y="2"/>
                          </a:lnTo>
                          <a:lnTo>
                            <a:pt x="36" y="0"/>
                          </a:lnTo>
                          <a:lnTo>
                            <a:pt x="36" y="0"/>
                          </a:lnTo>
                          <a:lnTo>
                            <a:pt x="20" y="12"/>
                          </a:lnTo>
                          <a:lnTo>
                            <a:pt x="0" y="28"/>
                          </a:lnTo>
                          <a:lnTo>
                            <a:pt x="0" y="28"/>
                          </a:lnTo>
                          <a:lnTo>
                            <a:pt x="2" y="30"/>
                          </a:lnTo>
                          <a:lnTo>
                            <a:pt x="2" y="3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5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013135" y="4001917"/>
                      <a:ext cx="3998" cy="49973"/>
                    </a:xfrm>
                    <a:custGeom>
                      <a:avLst/>
                      <a:gdLst>
                        <a:gd name="T0" fmla="*/ 0 w 4"/>
                        <a:gd name="T1" fmla="*/ 20 h 50"/>
                        <a:gd name="T2" fmla="*/ 0 w 4"/>
                        <a:gd name="T3" fmla="*/ 20 h 50"/>
                        <a:gd name="T4" fmla="*/ 2 w 4"/>
                        <a:gd name="T5" fmla="*/ 50 h 50"/>
                        <a:gd name="T6" fmla="*/ 2 w 4"/>
                        <a:gd name="T7" fmla="*/ 50 h 50"/>
                        <a:gd name="T8" fmla="*/ 4 w 4"/>
                        <a:gd name="T9" fmla="*/ 50 h 50"/>
                        <a:gd name="T10" fmla="*/ 4 w 4"/>
                        <a:gd name="T11" fmla="*/ 50 h 50"/>
                        <a:gd name="T12" fmla="*/ 4 w 4"/>
                        <a:gd name="T13" fmla="*/ 20 h 50"/>
                        <a:gd name="T14" fmla="*/ 4 w 4"/>
                        <a:gd name="T15" fmla="*/ 20 h 50"/>
                        <a:gd name="T16" fmla="*/ 4 w 4"/>
                        <a:gd name="T17" fmla="*/ 20 h 50"/>
                        <a:gd name="T18" fmla="*/ 4 w 4"/>
                        <a:gd name="T19" fmla="*/ 0 h 50"/>
                        <a:gd name="T20" fmla="*/ 4 w 4"/>
                        <a:gd name="T21" fmla="*/ 0 h 50"/>
                        <a:gd name="T22" fmla="*/ 0 w 4"/>
                        <a:gd name="T23" fmla="*/ 0 h 50"/>
                        <a:gd name="T24" fmla="*/ 0 w 4"/>
                        <a:gd name="T25" fmla="*/ 0 h 50"/>
                        <a:gd name="T26" fmla="*/ 0 w 4"/>
                        <a:gd name="T27" fmla="*/ 20 h 50"/>
                        <a:gd name="T28" fmla="*/ 0 w 4"/>
                        <a:gd name="T29" fmla="*/ 20 h 50"/>
                        <a:gd name="T30" fmla="*/ 0 w 4"/>
                        <a:gd name="T31" fmla="*/ 2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4" h="50">
                          <a:moveTo>
                            <a:pt x="0" y="20"/>
                          </a:moveTo>
                          <a:lnTo>
                            <a:pt x="0" y="20"/>
                          </a:lnTo>
                          <a:lnTo>
                            <a:pt x="2" y="50"/>
                          </a:lnTo>
                          <a:lnTo>
                            <a:pt x="2" y="50"/>
                          </a:lnTo>
                          <a:lnTo>
                            <a:pt x="4" y="50"/>
                          </a:lnTo>
                          <a:lnTo>
                            <a:pt x="4" y="50"/>
                          </a:lnTo>
                          <a:lnTo>
                            <a:pt x="4" y="20"/>
                          </a:lnTo>
                          <a:lnTo>
                            <a:pt x="4" y="20"/>
                          </a:lnTo>
                          <a:lnTo>
                            <a:pt x="4" y="2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53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7019132" y="4093867"/>
                      <a:ext cx="3998" cy="25986"/>
                    </a:xfrm>
                    <a:custGeom>
                      <a:avLst/>
                      <a:gdLst>
                        <a:gd name="T0" fmla="*/ 0 w 4"/>
                        <a:gd name="T1" fmla="*/ 8 h 26"/>
                        <a:gd name="T2" fmla="*/ 0 w 4"/>
                        <a:gd name="T3" fmla="*/ 8 h 26"/>
                        <a:gd name="T4" fmla="*/ 0 w 4"/>
                        <a:gd name="T5" fmla="*/ 16 h 26"/>
                        <a:gd name="T6" fmla="*/ 2 w 4"/>
                        <a:gd name="T7" fmla="*/ 26 h 26"/>
                        <a:gd name="T8" fmla="*/ 2 w 4"/>
                        <a:gd name="T9" fmla="*/ 26 h 26"/>
                        <a:gd name="T10" fmla="*/ 4 w 4"/>
                        <a:gd name="T11" fmla="*/ 24 h 26"/>
                        <a:gd name="T12" fmla="*/ 4 w 4"/>
                        <a:gd name="T13" fmla="*/ 24 h 26"/>
                        <a:gd name="T14" fmla="*/ 4 w 4"/>
                        <a:gd name="T15" fmla="*/ 16 h 26"/>
                        <a:gd name="T16" fmla="*/ 2 w 4"/>
                        <a:gd name="T17" fmla="*/ 8 h 26"/>
                        <a:gd name="T18" fmla="*/ 2 w 4"/>
                        <a:gd name="T19" fmla="*/ 8 h 26"/>
                        <a:gd name="T20" fmla="*/ 2 w 4"/>
                        <a:gd name="T21" fmla="*/ 8 h 26"/>
                        <a:gd name="T22" fmla="*/ 2 w 4"/>
                        <a:gd name="T23" fmla="*/ 0 h 26"/>
                        <a:gd name="T24" fmla="*/ 2 w 4"/>
                        <a:gd name="T25" fmla="*/ 0 h 26"/>
                        <a:gd name="T26" fmla="*/ 0 w 4"/>
                        <a:gd name="T27" fmla="*/ 0 h 26"/>
                        <a:gd name="T28" fmla="*/ 0 w 4"/>
                        <a:gd name="T29" fmla="*/ 0 h 26"/>
                        <a:gd name="T30" fmla="*/ 0 w 4"/>
                        <a:gd name="T31" fmla="*/ 8 h 26"/>
                        <a:gd name="T32" fmla="*/ 0 w 4"/>
                        <a:gd name="T33" fmla="*/ 8 h 26"/>
                        <a:gd name="T34" fmla="*/ 0 w 4"/>
                        <a:gd name="T35" fmla="*/ 8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4" h="26">
                          <a:moveTo>
                            <a:pt x="0" y="8"/>
                          </a:move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2" y="26"/>
                          </a:lnTo>
                          <a:lnTo>
                            <a:pt x="2" y="26"/>
                          </a:lnTo>
                          <a:lnTo>
                            <a:pt x="4" y="24"/>
                          </a:lnTo>
                          <a:lnTo>
                            <a:pt x="4" y="24"/>
                          </a:lnTo>
                          <a:lnTo>
                            <a:pt x="4" y="16"/>
                          </a:lnTo>
                          <a:lnTo>
                            <a:pt x="2" y="8"/>
                          </a:lnTo>
                          <a:lnTo>
                            <a:pt x="2" y="8"/>
                          </a:lnTo>
                          <a:lnTo>
                            <a:pt x="2" y="8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8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54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7113080" y="4025904"/>
                      <a:ext cx="23987" cy="13992"/>
                    </a:xfrm>
                    <a:custGeom>
                      <a:avLst/>
                      <a:gdLst>
                        <a:gd name="T0" fmla="*/ 18 w 24"/>
                        <a:gd name="T1" fmla="*/ 6 h 14"/>
                        <a:gd name="T2" fmla="*/ 18 w 24"/>
                        <a:gd name="T3" fmla="*/ 6 h 14"/>
                        <a:gd name="T4" fmla="*/ 10 w 24"/>
                        <a:gd name="T5" fmla="*/ 2 h 14"/>
                        <a:gd name="T6" fmla="*/ 2 w 24"/>
                        <a:gd name="T7" fmla="*/ 0 h 14"/>
                        <a:gd name="T8" fmla="*/ 2 w 24"/>
                        <a:gd name="T9" fmla="*/ 0 h 14"/>
                        <a:gd name="T10" fmla="*/ 0 w 24"/>
                        <a:gd name="T11" fmla="*/ 2 h 14"/>
                        <a:gd name="T12" fmla="*/ 0 w 24"/>
                        <a:gd name="T13" fmla="*/ 2 h 14"/>
                        <a:gd name="T14" fmla="*/ 10 w 24"/>
                        <a:gd name="T15" fmla="*/ 6 h 14"/>
                        <a:gd name="T16" fmla="*/ 16 w 24"/>
                        <a:gd name="T17" fmla="*/ 10 h 14"/>
                        <a:gd name="T18" fmla="*/ 16 w 24"/>
                        <a:gd name="T19" fmla="*/ 10 h 14"/>
                        <a:gd name="T20" fmla="*/ 16 w 24"/>
                        <a:gd name="T21" fmla="*/ 10 h 14"/>
                        <a:gd name="T22" fmla="*/ 24 w 24"/>
                        <a:gd name="T23" fmla="*/ 14 h 14"/>
                        <a:gd name="T24" fmla="*/ 24 w 24"/>
                        <a:gd name="T25" fmla="*/ 14 h 14"/>
                        <a:gd name="T26" fmla="*/ 24 w 24"/>
                        <a:gd name="T27" fmla="*/ 12 h 14"/>
                        <a:gd name="T28" fmla="*/ 24 w 24"/>
                        <a:gd name="T29" fmla="*/ 12 h 14"/>
                        <a:gd name="T30" fmla="*/ 18 w 24"/>
                        <a:gd name="T31" fmla="*/ 6 h 14"/>
                        <a:gd name="T32" fmla="*/ 18 w 24"/>
                        <a:gd name="T33" fmla="*/ 6 h 14"/>
                        <a:gd name="T34" fmla="*/ 18 w 24"/>
                        <a:gd name="T35" fmla="*/ 6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4" h="14">
                          <a:moveTo>
                            <a:pt x="18" y="6"/>
                          </a:moveTo>
                          <a:lnTo>
                            <a:pt x="18" y="6"/>
                          </a:lnTo>
                          <a:lnTo>
                            <a:pt x="10" y="2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10" y="6"/>
                          </a:lnTo>
                          <a:lnTo>
                            <a:pt x="16" y="10"/>
                          </a:lnTo>
                          <a:lnTo>
                            <a:pt x="16" y="10"/>
                          </a:lnTo>
                          <a:lnTo>
                            <a:pt x="16" y="10"/>
                          </a:lnTo>
                          <a:lnTo>
                            <a:pt x="24" y="14"/>
                          </a:lnTo>
                          <a:lnTo>
                            <a:pt x="24" y="14"/>
                          </a:lnTo>
                          <a:lnTo>
                            <a:pt x="24" y="12"/>
                          </a:lnTo>
                          <a:lnTo>
                            <a:pt x="24" y="12"/>
                          </a:lnTo>
                          <a:lnTo>
                            <a:pt x="18" y="6"/>
                          </a:lnTo>
                          <a:lnTo>
                            <a:pt x="18" y="6"/>
                          </a:lnTo>
                          <a:lnTo>
                            <a:pt x="18" y="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55" name="Freeform 2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77155" y="4063883"/>
                      <a:ext cx="25986" cy="9995"/>
                    </a:xfrm>
                    <a:custGeom>
                      <a:avLst/>
                      <a:gdLst>
                        <a:gd name="T0" fmla="*/ 16 w 26"/>
                        <a:gd name="T1" fmla="*/ 8 h 10"/>
                        <a:gd name="T2" fmla="*/ 16 w 26"/>
                        <a:gd name="T3" fmla="*/ 8 h 10"/>
                        <a:gd name="T4" fmla="*/ 24 w 26"/>
                        <a:gd name="T5" fmla="*/ 10 h 10"/>
                        <a:gd name="T6" fmla="*/ 24 w 26"/>
                        <a:gd name="T7" fmla="*/ 10 h 10"/>
                        <a:gd name="T8" fmla="*/ 24 w 26"/>
                        <a:gd name="T9" fmla="*/ 8 h 10"/>
                        <a:gd name="T10" fmla="*/ 24 w 26"/>
                        <a:gd name="T11" fmla="*/ 8 h 10"/>
                        <a:gd name="T12" fmla="*/ 22 w 26"/>
                        <a:gd name="T13" fmla="*/ 8 h 10"/>
                        <a:gd name="T14" fmla="*/ 22 w 26"/>
                        <a:gd name="T15" fmla="*/ 8 h 10"/>
                        <a:gd name="T16" fmla="*/ 22 w 26"/>
                        <a:gd name="T17" fmla="*/ 8 h 10"/>
                        <a:gd name="T18" fmla="*/ 16 w 26"/>
                        <a:gd name="T19" fmla="*/ 6 h 10"/>
                        <a:gd name="T20" fmla="*/ 16 w 26"/>
                        <a:gd name="T21" fmla="*/ 6 h 10"/>
                        <a:gd name="T22" fmla="*/ 16 w 26"/>
                        <a:gd name="T23" fmla="*/ 6 h 10"/>
                        <a:gd name="T24" fmla="*/ 8 w 26"/>
                        <a:gd name="T25" fmla="*/ 4 h 10"/>
                        <a:gd name="T26" fmla="*/ 2 w 26"/>
                        <a:gd name="T27" fmla="*/ 0 h 10"/>
                        <a:gd name="T28" fmla="*/ 2 w 26"/>
                        <a:gd name="T29" fmla="*/ 0 h 10"/>
                        <a:gd name="T30" fmla="*/ 0 w 26"/>
                        <a:gd name="T31" fmla="*/ 4 h 10"/>
                        <a:gd name="T32" fmla="*/ 0 w 26"/>
                        <a:gd name="T33" fmla="*/ 4 h 10"/>
                        <a:gd name="T34" fmla="*/ 8 w 26"/>
                        <a:gd name="T35" fmla="*/ 6 h 10"/>
                        <a:gd name="T36" fmla="*/ 16 w 26"/>
                        <a:gd name="T37" fmla="*/ 8 h 10"/>
                        <a:gd name="T38" fmla="*/ 16 w 26"/>
                        <a:gd name="T39" fmla="*/ 8 h 10"/>
                        <a:gd name="T40" fmla="*/ 26 w 26"/>
                        <a:gd name="T41" fmla="*/ 8 h 10"/>
                        <a:gd name="T42" fmla="*/ 26 w 26"/>
                        <a:gd name="T43" fmla="*/ 8 h 10"/>
                        <a:gd name="T44" fmla="*/ 26 w 26"/>
                        <a:gd name="T45" fmla="*/ 8 h 10"/>
                        <a:gd name="T46" fmla="*/ 26 w 26"/>
                        <a:gd name="T47" fmla="*/ 8 h 10"/>
                        <a:gd name="T48" fmla="*/ 26 w 26"/>
                        <a:gd name="T49" fmla="*/ 8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26" h="10">
                          <a:moveTo>
                            <a:pt x="16" y="8"/>
                          </a:moveTo>
                          <a:lnTo>
                            <a:pt x="16" y="8"/>
                          </a:lnTo>
                          <a:lnTo>
                            <a:pt x="24" y="10"/>
                          </a:lnTo>
                          <a:lnTo>
                            <a:pt x="24" y="10"/>
                          </a:lnTo>
                          <a:lnTo>
                            <a:pt x="24" y="8"/>
                          </a:lnTo>
                          <a:lnTo>
                            <a:pt x="24" y="8"/>
                          </a:lnTo>
                          <a:lnTo>
                            <a:pt x="22" y="8"/>
                          </a:lnTo>
                          <a:lnTo>
                            <a:pt x="22" y="8"/>
                          </a:lnTo>
                          <a:lnTo>
                            <a:pt x="22" y="8"/>
                          </a:lnTo>
                          <a:lnTo>
                            <a:pt x="16" y="6"/>
                          </a:lnTo>
                          <a:lnTo>
                            <a:pt x="16" y="6"/>
                          </a:lnTo>
                          <a:lnTo>
                            <a:pt x="16" y="6"/>
                          </a:lnTo>
                          <a:lnTo>
                            <a:pt x="8" y="4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8" y="6"/>
                          </a:lnTo>
                          <a:lnTo>
                            <a:pt x="16" y="8"/>
                          </a:lnTo>
                          <a:lnTo>
                            <a:pt x="16" y="8"/>
                          </a:lnTo>
                          <a:close/>
                          <a:moveTo>
                            <a:pt x="26" y="8"/>
                          </a:moveTo>
                          <a:lnTo>
                            <a:pt x="26" y="8"/>
                          </a:lnTo>
                          <a:lnTo>
                            <a:pt x="26" y="8"/>
                          </a:lnTo>
                          <a:lnTo>
                            <a:pt x="26" y="8"/>
                          </a:lnTo>
                          <a:lnTo>
                            <a:pt x="26" y="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  <p:sp>
                  <p:nvSpPr>
                    <p:cNvPr id="56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977155" y="4003916"/>
                      <a:ext cx="25986" cy="23987"/>
                    </a:xfrm>
                    <a:custGeom>
                      <a:avLst/>
                      <a:gdLst>
                        <a:gd name="T0" fmla="*/ 2 w 26"/>
                        <a:gd name="T1" fmla="*/ 24 h 24"/>
                        <a:gd name="T2" fmla="*/ 2 w 26"/>
                        <a:gd name="T3" fmla="*/ 24 h 24"/>
                        <a:gd name="T4" fmla="*/ 4 w 26"/>
                        <a:gd name="T5" fmla="*/ 20 h 24"/>
                        <a:gd name="T6" fmla="*/ 8 w 26"/>
                        <a:gd name="T7" fmla="*/ 14 h 24"/>
                        <a:gd name="T8" fmla="*/ 16 w 26"/>
                        <a:gd name="T9" fmla="*/ 8 h 24"/>
                        <a:gd name="T10" fmla="*/ 16 w 26"/>
                        <a:gd name="T11" fmla="*/ 8 h 24"/>
                        <a:gd name="T12" fmla="*/ 16 w 26"/>
                        <a:gd name="T13" fmla="*/ 8 h 24"/>
                        <a:gd name="T14" fmla="*/ 26 w 26"/>
                        <a:gd name="T15" fmla="*/ 2 h 24"/>
                        <a:gd name="T16" fmla="*/ 26 w 26"/>
                        <a:gd name="T17" fmla="*/ 2 h 24"/>
                        <a:gd name="T18" fmla="*/ 24 w 26"/>
                        <a:gd name="T19" fmla="*/ 0 h 24"/>
                        <a:gd name="T20" fmla="*/ 24 w 26"/>
                        <a:gd name="T21" fmla="*/ 0 h 24"/>
                        <a:gd name="T22" fmla="*/ 22 w 26"/>
                        <a:gd name="T23" fmla="*/ 2 h 24"/>
                        <a:gd name="T24" fmla="*/ 22 w 26"/>
                        <a:gd name="T25" fmla="*/ 2 h 24"/>
                        <a:gd name="T26" fmla="*/ 22 w 26"/>
                        <a:gd name="T27" fmla="*/ 2 h 24"/>
                        <a:gd name="T28" fmla="*/ 14 w 26"/>
                        <a:gd name="T29" fmla="*/ 6 h 24"/>
                        <a:gd name="T30" fmla="*/ 14 w 26"/>
                        <a:gd name="T31" fmla="*/ 6 h 24"/>
                        <a:gd name="T32" fmla="*/ 14 w 26"/>
                        <a:gd name="T33" fmla="*/ 6 h 24"/>
                        <a:gd name="T34" fmla="*/ 6 w 26"/>
                        <a:gd name="T35" fmla="*/ 12 h 24"/>
                        <a:gd name="T36" fmla="*/ 2 w 26"/>
                        <a:gd name="T37" fmla="*/ 18 h 24"/>
                        <a:gd name="T38" fmla="*/ 0 w 26"/>
                        <a:gd name="T39" fmla="*/ 22 h 24"/>
                        <a:gd name="T40" fmla="*/ 0 w 26"/>
                        <a:gd name="T41" fmla="*/ 22 h 24"/>
                        <a:gd name="T42" fmla="*/ 2 w 26"/>
                        <a:gd name="T43" fmla="*/ 24 h 24"/>
                        <a:gd name="T44" fmla="*/ 2 w 26"/>
                        <a:gd name="T45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26" h="24">
                          <a:moveTo>
                            <a:pt x="2" y="24"/>
                          </a:moveTo>
                          <a:lnTo>
                            <a:pt x="2" y="24"/>
                          </a:lnTo>
                          <a:lnTo>
                            <a:pt x="4" y="20"/>
                          </a:lnTo>
                          <a:lnTo>
                            <a:pt x="8" y="14"/>
                          </a:lnTo>
                          <a:lnTo>
                            <a:pt x="16" y="8"/>
                          </a:lnTo>
                          <a:lnTo>
                            <a:pt x="16" y="8"/>
                          </a:lnTo>
                          <a:lnTo>
                            <a:pt x="16" y="8"/>
                          </a:lnTo>
                          <a:lnTo>
                            <a:pt x="26" y="2"/>
                          </a:lnTo>
                          <a:lnTo>
                            <a:pt x="26" y="2"/>
                          </a:lnTo>
                          <a:lnTo>
                            <a:pt x="24" y="0"/>
                          </a:lnTo>
                          <a:lnTo>
                            <a:pt x="24" y="0"/>
                          </a:lnTo>
                          <a:lnTo>
                            <a:pt x="22" y="2"/>
                          </a:lnTo>
                          <a:lnTo>
                            <a:pt x="22" y="2"/>
                          </a:lnTo>
                          <a:lnTo>
                            <a:pt x="22" y="2"/>
                          </a:lnTo>
                          <a:lnTo>
                            <a:pt x="14" y="6"/>
                          </a:lnTo>
                          <a:lnTo>
                            <a:pt x="14" y="6"/>
                          </a:lnTo>
                          <a:lnTo>
                            <a:pt x="14" y="6"/>
                          </a:lnTo>
                          <a:lnTo>
                            <a:pt x="6" y="12"/>
                          </a:lnTo>
                          <a:lnTo>
                            <a:pt x="2" y="18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2" y="24"/>
                          </a:lnTo>
                          <a:lnTo>
                            <a:pt x="2" y="2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b-NO" sz="1100" dirty="0"/>
                    </a:p>
                  </p:txBody>
                </p:sp>
              </p:grpSp>
              <p:sp>
                <p:nvSpPr>
                  <p:cNvPr id="40" name="Freeform 23"/>
                  <p:cNvSpPr>
                    <a:spLocks/>
                  </p:cNvSpPr>
                  <p:nvPr/>
                </p:nvSpPr>
                <p:spPr bwMode="auto">
                  <a:xfrm>
                    <a:off x="2244943" y="3150610"/>
                    <a:ext cx="1144960" cy="1158611"/>
                  </a:xfrm>
                  <a:custGeom>
                    <a:avLst/>
                    <a:gdLst>
                      <a:gd name="T0" fmla="*/ 1026 w 1060"/>
                      <a:gd name="T1" fmla="*/ 4 h 1100"/>
                      <a:gd name="T2" fmla="*/ 988 w 1060"/>
                      <a:gd name="T3" fmla="*/ 24 h 1100"/>
                      <a:gd name="T4" fmla="*/ 932 w 1060"/>
                      <a:gd name="T5" fmla="*/ 84 h 1100"/>
                      <a:gd name="T6" fmla="*/ 852 w 1060"/>
                      <a:gd name="T7" fmla="*/ 132 h 1100"/>
                      <a:gd name="T8" fmla="*/ 792 w 1060"/>
                      <a:gd name="T9" fmla="*/ 150 h 1100"/>
                      <a:gd name="T10" fmla="*/ 692 w 1060"/>
                      <a:gd name="T11" fmla="*/ 164 h 1100"/>
                      <a:gd name="T12" fmla="*/ 608 w 1060"/>
                      <a:gd name="T13" fmla="*/ 164 h 1100"/>
                      <a:gd name="T14" fmla="*/ 584 w 1060"/>
                      <a:gd name="T15" fmla="*/ 136 h 1100"/>
                      <a:gd name="T16" fmla="*/ 594 w 1060"/>
                      <a:gd name="T17" fmla="*/ 94 h 1100"/>
                      <a:gd name="T18" fmla="*/ 588 w 1060"/>
                      <a:gd name="T19" fmla="*/ 58 h 1100"/>
                      <a:gd name="T20" fmla="*/ 514 w 1060"/>
                      <a:gd name="T21" fmla="*/ 12 h 1100"/>
                      <a:gd name="T22" fmla="*/ 462 w 1060"/>
                      <a:gd name="T23" fmla="*/ 52 h 1100"/>
                      <a:gd name="T24" fmla="*/ 456 w 1060"/>
                      <a:gd name="T25" fmla="*/ 126 h 1100"/>
                      <a:gd name="T26" fmla="*/ 476 w 1060"/>
                      <a:gd name="T27" fmla="*/ 168 h 1100"/>
                      <a:gd name="T28" fmla="*/ 438 w 1060"/>
                      <a:gd name="T29" fmla="*/ 208 h 1100"/>
                      <a:gd name="T30" fmla="*/ 394 w 1060"/>
                      <a:gd name="T31" fmla="*/ 226 h 1100"/>
                      <a:gd name="T32" fmla="*/ 332 w 1060"/>
                      <a:gd name="T33" fmla="*/ 300 h 1100"/>
                      <a:gd name="T34" fmla="*/ 278 w 1060"/>
                      <a:gd name="T35" fmla="*/ 348 h 1100"/>
                      <a:gd name="T36" fmla="*/ 170 w 1060"/>
                      <a:gd name="T37" fmla="*/ 434 h 1100"/>
                      <a:gd name="T38" fmla="*/ 82 w 1060"/>
                      <a:gd name="T39" fmla="*/ 462 h 1100"/>
                      <a:gd name="T40" fmla="*/ 92 w 1060"/>
                      <a:gd name="T41" fmla="*/ 498 h 1100"/>
                      <a:gd name="T42" fmla="*/ 110 w 1060"/>
                      <a:gd name="T43" fmla="*/ 526 h 1100"/>
                      <a:gd name="T44" fmla="*/ 166 w 1060"/>
                      <a:gd name="T45" fmla="*/ 494 h 1100"/>
                      <a:gd name="T46" fmla="*/ 296 w 1060"/>
                      <a:gd name="T47" fmla="*/ 412 h 1100"/>
                      <a:gd name="T48" fmla="*/ 328 w 1060"/>
                      <a:gd name="T49" fmla="*/ 398 h 1100"/>
                      <a:gd name="T50" fmla="*/ 412 w 1060"/>
                      <a:gd name="T51" fmla="*/ 344 h 1100"/>
                      <a:gd name="T52" fmla="*/ 418 w 1060"/>
                      <a:gd name="T53" fmla="*/ 466 h 1100"/>
                      <a:gd name="T54" fmla="*/ 396 w 1060"/>
                      <a:gd name="T55" fmla="*/ 524 h 1100"/>
                      <a:gd name="T56" fmla="*/ 346 w 1060"/>
                      <a:gd name="T57" fmla="*/ 596 h 1100"/>
                      <a:gd name="T58" fmla="*/ 308 w 1060"/>
                      <a:gd name="T59" fmla="*/ 660 h 1100"/>
                      <a:gd name="T60" fmla="*/ 290 w 1060"/>
                      <a:gd name="T61" fmla="*/ 696 h 1100"/>
                      <a:gd name="T62" fmla="*/ 242 w 1060"/>
                      <a:gd name="T63" fmla="*/ 686 h 1100"/>
                      <a:gd name="T64" fmla="*/ 184 w 1060"/>
                      <a:gd name="T65" fmla="*/ 684 h 1100"/>
                      <a:gd name="T66" fmla="*/ 92 w 1060"/>
                      <a:gd name="T67" fmla="*/ 702 h 1100"/>
                      <a:gd name="T68" fmla="*/ 14 w 1060"/>
                      <a:gd name="T69" fmla="*/ 748 h 1100"/>
                      <a:gd name="T70" fmla="*/ 20 w 1060"/>
                      <a:gd name="T71" fmla="*/ 808 h 1100"/>
                      <a:gd name="T72" fmla="*/ 116 w 1060"/>
                      <a:gd name="T73" fmla="*/ 770 h 1100"/>
                      <a:gd name="T74" fmla="*/ 172 w 1060"/>
                      <a:gd name="T75" fmla="*/ 768 h 1100"/>
                      <a:gd name="T76" fmla="*/ 276 w 1060"/>
                      <a:gd name="T77" fmla="*/ 806 h 1100"/>
                      <a:gd name="T78" fmla="*/ 350 w 1060"/>
                      <a:gd name="T79" fmla="*/ 796 h 1100"/>
                      <a:gd name="T80" fmla="*/ 406 w 1060"/>
                      <a:gd name="T81" fmla="*/ 750 h 1100"/>
                      <a:gd name="T82" fmla="*/ 486 w 1060"/>
                      <a:gd name="T83" fmla="*/ 716 h 1100"/>
                      <a:gd name="T84" fmla="*/ 486 w 1060"/>
                      <a:gd name="T85" fmla="*/ 784 h 1100"/>
                      <a:gd name="T86" fmla="*/ 514 w 1060"/>
                      <a:gd name="T87" fmla="*/ 818 h 1100"/>
                      <a:gd name="T88" fmla="*/ 464 w 1060"/>
                      <a:gd name="T89" fmla="*/ 888 h 1100"/>
                      <a:gd name="T90" fmla="*/ 400 w 1060"/>
                      <a:gd name="T91" fmla="*/ 1024 h 1100"/>
                      <a:gd name="T92" fmla="*/ 364 w 1060"/>
                      <a:gd name="T93" fmla="*/ 1068 h 1100"/>
                      <a:gd name="T94" fmla="*/ 416 w 1060"/>
                      <a:gd name="T95" fmla="*/ 1096 h 1100"/>
                      <a:gd name="T96" fmla="*/ 510 w 1060"/>
                      <a:gd name="T97" fmla="*/ 1090 h 1100"/>
                      <a:gd name="T98" fmla="*/ 452 w 1060"/>
                      <a:gd name="T99" fmla="*/ 1050 h 1100"/>
                      <a:gd name="T100" fmla="*/ 582 w 1060"/>
                      <a:gd name="T101" fmla="*/ 864 h 1100"/>
                      <a:gd name="T102" fmla="*/ 624 w 1060"/>
                      <a:gd name="T103" fmla="*/ 792 h 1100"/>
                      <a:gd name="T104" fmla="*/ 664 w 1060"/>
                      <a:gd name="T105" fmla="*/ 716 h 1100"/>
                      <a:gd name="T106" fmla="*/ 628 w 1060"/>
                      <a:gd name="T107" fmla="*/ 536 h 1100"/>
                      <a:gd name="T108" fmla="*/ 698 w 1060"/>
                      <a:gd name="T109" fmla="*/ 404 h 1100"/>
                      <a:gd name="T110" fmla="*/ 714 w 1060"/>
                      <a:gd name="T111" fmla="*/ 272 h 1100"/>
                      <a:gd name="T112" fmla="*/ 816 w 1060"/>
                      <a:gd name="T113" fmla="*/ 218 h 1100"/>
                      <a:gd name="T114" fmla="*/ 858 w 1060"/>
                      <a:gd name="T115" fmla="*/ 202 h 1100"/>
                      <a:gd name="T116" fmla="*/ 940 w 1060"/>
                      <a:gd name="T117" fmla="*/ 170 h 1100"/>
                      <a:gd name="T118" fmla="*/ 1002 w 1060"/>
                      <a:gd name="T119" fmla="*/ 86 h 1100"/>
                      <a:gd name="T120" fmla="*/ 1040 w 1060"/>
                      <a:gd name="T121" fmla="*/ 56 h 1100"/>
                      <a:gd name="T122" fmla="*/ 1058 w 1060"/>
                      <a:gd name="T123" fmla="*/ 28 h 1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060" h="1100">
                        <a:moveTo>
                          <a:pt x="1058" y="4"/>
                        </a:moveTo>
                        <a:lnTo>
                          <a:pt x="1058" y="4"/>
                        </a:lnTo>
                        <a:lnTo>
                          <a:pt x="1050" y="2"/>
                        </a:lnTo>
                        <a:lnTo>
                          <a:pt x="1042" y="0"/>
                        </a:lnTo>
                        <a:lnTo>
                          <a:pt x="1042" y="0"/>
                        </a:lnTo>
                        <a:lnTo>
                          <a:pt x="1034" y="2"/>
                        </a:lnTo>
                        <a:lnTo>
                          <a:pt x="1026" y="4"/>
                        </a:lnTo>
                        <a:lnTo>
                          <a:pt x="1026" y="4"/>
                        </a:lnTo>
                        <a:lnTo>
                          <a:pt x="1020" y="4"/>
                        </a:lnTo>
                        <a:lnTo>
                          <a:pt x="1012" y="2"/>
                        </a:lnTo>
                        <a:lnTo>
                          <a:pt x="1006" y="2"/>
                        </a:lnTo>
                        <a:lnTo>
                          <a:pt x="1000" y="4"/>
                        </a:lnTo>
                        <a:lnTo>
                          <a:pt x="1000" y="4"/>
                        </a:lnTo>
                        <a:lnTo>
                          <a:pt x="996" y="8"/>
                        </a:lnTo>
                        <a:lnTo>
                          <a:pt x="992" y="12"/>
                        </a:lnTo>
                        <a:lnTo>
                          <a:pt x="988" y="24"/>
                        </a:lnTo>
                        <a:lnTo>
                          <a:pt x="984" y="46"/>
                        </a:lnTo>
                        <a:lnTo>
                          <a:pt x="984" y="46"/>
                        </a:lnTo>
                        <a:lnTo>
                          <a:pt x="984" y="54"/>
                        </a:lnTo>
                        <a:lnTo>
                          <a:pt x="980" y="60"/>
                        </a:lnTo>
                        <a:lnTo>
                          <a:pt x="976" y="64"/>
                        </a:lnTo>
                        <a:lnTo>
                          <a:pt x="970" y="68"/>
                        </a:lnTo>
                        <a:lnTo>
                          <a:pt x="970" y="68"/>
                        </a:lnTo>
                        <a:lnTo>
                          <a:pt x="932" y="84"/>
                        </a:lnTo>
                        <a:lnTo>
                          <a:pt x="896" y="100"/>
                        </a:lnTo>
                        <a:lnTo>
                          <a:pt x="896" y="100"/>
                        </a:lnTo>
                        <a:lnTo>
                          <a:pt x="880" y="110"/>
                        </a:lnTo>
                        <a:lnTo>
                          <a:pt x="872" y="116"/>
                        </a:lnTo>
                        <a:lnTo>
                          <a:pt x="864" y="122"/>
                        </a:lnTo>
                        <a:lnTo>
                          <a:pt x="864" y="122"/>
                        </a:lnTo>
                        <a:lnTo>
                          <a:pt x="858" y="128"/>
                        </a:lnTo>
                        <a:lnTo>
                          <a:pt x="852" y="132"/>
                        </a:lnTo>
                        <a:lnTo>
                          <a:pt x="852" y="132"/>
                        </a:lnTo>
                        <a:lnTo>
                          <a:pt x="850" y="128"/>
                        </a:lnTo>
                        <a:lnTo>
                          <a:pt x="850" y="128"/>
                        </a:lnTo>
                        <a:lnTo>
                          <a:pt x="836" y="134"/>
                        </a:lnTo>
                        <a:lnTo>
                          <a:pt x="820" y="138"/>
                        </a:lnTo>
                        <a:lnTo>
                          <a:pt x="820" y="138"/>
                        </a:lnTo>
                        <a:lnTo>
                          <a:pt x="806" y="144"/>
                        </a:lnTo>
                        <a:lnTo>
                          <a:pt x="792" y="150"/>
                        </a:lnTo>
                        <a:lnTo>
                          <a:pt x="778" y="156"/>
                        </a:lnTo>
                        <a:lnTo>
                          <a:pt x="764" y="160"/>
                        </a:lnTo>
                        <a:lnTo>
                          <a:pt x="764" y="160"/>
                        </a:lnTo>
                        <a:lnTo>
                          <a:pt x="746" y="162"/>
                        </a:lnTo>
                        <a:lnTo>
                          <a:pt x="728" y="162"/>
                        </a:lnTo>
                        <a:lnTo>
                          <a:pt x="710" y="162"/>
                        </a:lnTo>
                        <a:lnTo>
                          <a:pt x="692" y="164"/>
                        </a:lnTo>
                        <a:lnTo>
                          <a:pt x="692" y="164"/>
                        </a:lnTo>
                        <a:lnTo>
                          <a:pt x="682" y="162"/>
                        </a:lnTo>
                        <a:lnTo>
                          <a:pt x="670" y="162"/>
                        </a:lnTo>
                        <a:lnTo>
                          <a:pt x="650" y="164"/>
                        </a:lnTo>
                        <a:lnTo>
                          <a:pt x="650" y="164"/>
                        </a:lnTo>
                        <a:lnTo>
                          <a:pt x="632" y="166"/>
                        </a:lnTo>
                        <a:lnTo>
                          <a:pt x="614" y="166"/>
                        </a:lnTo>
                        <a:lnTo>
                          <a:pt x="614" y="166"/>
                        </a:lnTo>
                        <a:lnTo>
                          <a:pt x="608" y="164"/>
                        </a:lnTo>
                        <a:lnTo>
                          <a:pt x="602" y="160"/>
                        </a:lnTo>
                        <a:lnTo>
                          <a:pt x="596" y="158"/>
                        </a:lnTo>
                        <a:lnTo>
                          <a:pt x="590" y="154"/>
                        </a:lnTo>
                        <a:lnTo>
                          <a:pt x="590" y="154"/>
                        </a:lnTo>
                        <a:lnTo>
                          <a:pt x="586" y="146"/>
                        </a:lnTo>
                        <a:lnTo>
                          <a:pt x="584" y="140"/>
                        </a:lnTo>
                        <a:lnTo>
                          <a:pt x="584" y="140"/>
                        </a:lnTo>
                        <a:lnTo>
                          <a:pt x="584" y="136"/>
                        </a:lnTo>
                        <a:lnTo>
                          <a:pt x="586" y="134"/>
                        </a:lnTo>
                        <a:lnTo>
                          <a:pt x="590" y="132"/>
                        </a:lnTo>
                        <a:lnTo>
                          <a:pt x="592" y="130"/>
                        </a:lnTo>
                        <a:lnTo>
                          <a:pt x="592" y="130"/>
                        </a:lnTo>
                        <a:lnTo>
                          <a:pt x="594" y="118"/>
                        </a:lnTo>
                        <a:lnTo>
                          <a:pt x="596" y="106"/>
                        </a:lnTo>
                        <a:lnTo>
                          <a:pt x="596" y="96"/>
                        </a:lnTo>
                        <a:lnTo>
                          <a:pt x="594" y="94"/>
                        </a:lnTo>
                        <a:lnTo>
                          <a:pt x="590" y="92"/>
                        </a:lnTo>
                        <a:lnTo>
                          <a:pt x="590" y="92"/>
                        </a:lnTo>
                        <a:lnTo>
                          <a:pt x="590" y="92"/>
                        </a:lnTo>
                        <a:lnTo>
                          <a:pt x="590" y="90"/>
                        </a:lnTo>
                        <a:lnTo>
                          <a:pt x="590" y="84"/>
                        </a:lnTo>
                        <a:lnTo>
                          <a:pt x="590" y="72"/>
                        </a:lnTo>
                        <a:lnTo>
                          <a:pt x="590" y="72"/>
                        </a:lnTo>
                        <a:lnTo>
                          <a:pt x="588" y="58"/>
                        </a:lnTo>
                        <a:lnTo>
                          <a:pt x="582" y="44"/>
                        </a:lnTo>
                        <a:lnTo>
                          <a:pt x="574" y="32"/>
                        </a:lnTo>
                        <a:lnTo>
                          <a:pt x="562" y="24"/>
                        </a:lnTo>
                        <a:lnTo>
                          <a:pt x="562" y="24"/>
                        </a:lnTo>
                        <a:lnTo>
                          <a:pt x="556" y="20"/>
                        </a:lnTo>
                        <a:lnTo>
                          <a:pt x="548" y="16"/>
                        </a:lnTo>
                        <a:lnTo>
                          <a:pt x="532" y="12"/>
                        </a:lnTo>
                        <a:lnTo>
                          <a:pt x="514" y="12"/>
                        </a:lnTo>
                        <a:lnTo>
                          <a:pt x="498" y="16"/>
                        </a:lnTo>
                        <a:lnTo>
                          <a:pt x="498" y="16"/>
                        </a:lnTo>
                        <a:lnTo>
                          <a:pt x="490" y="20"/>
                        </a:lnTo>
                        <a:lnTo>
                          <a:pt x="482" y="26"/>
                        </a:lnTo>
                        <a:lnTo>
                          <a:pt x="474" y="32"/>
                        </a:lnTo>
                        <a:lnTo>
                          <a:pt x="468" y="40"/>
                        </a:lnTo>
                        <a:lnTo>
                          <a:pt x="468" y="40"/>
                        </a:lnTo>
                        <a:lnTo>
                          <a:pt x="462" y="52"/>
                        </a:lnTo>
                        <a:lnTo>
                          <a:pt x="456" y="66"/>
                        </a:lnTo>
                        <a:lnTo>
                          <a:pt x="456" y="66"/>
                        </a:lnTo>
                        <a:lnTo>
                          <a:pt x="454" y="74"/>
                        </a:lnTo>
                        <a:lnTo>
                          <a:pt x="454" y="84"/>
                        </a:lnTo>
                        <a:lnTo>
                          <a:pt x="454" y="102"/>
                        </a:lnTo>
                        <a:lnTo>
                          <a:pt x="454" y="102"/>
                        </a:lnTo>
                        <a:lnTo>
                          <a:pt x="454" y="114"/>
                        </a:lnTo>
                        <a:lnTo>
                          <a:pt x="456" y="126"/>
                        </a:lnTo>
                        <a:lnTo>
                          <a:pt x="456" y="126"/>
                        </a:lnTo>
                        <a:lnTo>
                          <a:pt x="462" y="134"/>
                        </a:lnTo>
                        <a:lnTo>
                          <a:pt x="468" y="144"/>
                        </a:lnTo>
                        <a:lnTo>
                          <a:pt x="468" y="144"/>
                        </a:lnTo>
                        <a:lnTo>
                          <a:pt x="470" y="154"/>
                        </a:lnTo>
                        <a:lnTo>
                          <a:pt x="470" y="154"/>
                        </a:lnTo>
                        <a:lnTo>
                          <a:pt x="472" y="160"/>
                        </a:lnTo>
                        <a:lnTo>
                          <a:pt x="476" y="168"/>
                        </a:lnTo>
                        <a:lnTo>
                          <a:pt x="476" y="168"/>
                        </a:lnTo>
                        <a:lnTo>
                          <a:pt x="482" y="178"/>
                        </a:lnTo>
                        <a:lnTo>
                          <a:pt x="482" y="178"/>
                        </a:lnTo>
                        <a:lnTo>
                          <a:pt x="472" y="184"/>
                        </a:lnTo>
                        <a:lnTo>
                          <a:pt x="462" y="194"/>
                        </a:lnTo>
                        <a:lnTo>
                          <a:pt x="462" y="194"/>
                        </a:lnTo>
                        <a:lnTo>
                          <a:pt x="450" y="204"/>
                        </a:lnTo>
                        <a:lnTo>
                          <a:pt x="438" y="208"/>
                        </a:lnTo>
                        <a:lnTo>
                          <a:pt x="438" y="208"/>
                        </a:lnTo>
                        <a:lnTo>
                          <a:pt x="432" y="210"/>
                        </a:lnTo>
                        <a:lnTo>
                          <a:pt x="432" y="210"/>
                        </a:lnTo>
                        <a:lnTo>
                          <a:pt x="412" y="212"/>
                        </a:lnTo>
                        <a:lnTo>
                          <a:pt x="404" y="216"/>
                        </a:lnTo>
                        <a:lnTo>
                          <a:pt x="396" y="220"/>
                        </a:lnTo>
                        <a:lnTo>
                          <a:pt x="396" y="220"/>
                        </a:lnTo>
                        <a:lnTo>
                          <a:pt x="394" y="226"/>
                        </a:lnTo>
                        <a:lnTo>
                          <a:pt x="392" y="234"/>
                        </a:lnTo>
                        <a:lnTo>
                          <a:pt x="392" y="234"/>
                        </a:lnTo>
                        <a:lnTo>
                          <a:pt x="378" y="246"/>
                        </a:lnTo>
                        <a:lnTo>
                          <a:pt x="366" y="262"/>
                        </a:lnTo>
                        <a:lnTo>
                          <a:pt x="366" y="262"/>
                        </a:lnTo>
                        <a:lnTo>
                          <a:pt x="350" y="284"/>
                        </a:lnTo>
                        <a:lnTo>
                          <a:pt x="342" y="292"/>
                        </a:lnTo>
                        <a:lnTo>
                          <a:pt x="332" y="300"/>
                        </a:lnTo>
                        <a:lnTo>
                          <a:pt x="332" y="300"/>
                        </a:lnTo>
                        <a:lnTo>
                          <a:pt x="304" y="316"/>
                        </a:lnTo>
                        <a:lnTo>
                          <a:pt x="288" y="324"/>
                        </a:lnTo>
                        <a:lnTo>
                          <a:pt x="284" y="328"/>
                        </a:lnTo>
                        <a:lnTo>
                          <a:pt x="280" y="334"/>
                        </a:lnTo>
                        <a:lnTo>
                          <a:pt x="278" y="342"/>
                        </a:lnTo>
                        <a:lnTo>
                          <a:pt x="278" y="342"/>
                        </a:lnTo>
                        <a:lnTo>
                          <a:pt x="278" y="348"/>
                        </a:lnTo>
                        <a:lnTo>
                          <a:pt x="278" y="348"/>
                        </a:lnTo>
                        <a:lnTo>
                          <a:pt x="254" y="362"/>
                        </a:lnTo>
                        <a:lnTo>
                          <a:pt x="230" y="378"/>
                        </a:lnTo>
                        <a:lnTo>
                          <a:pt x="210" y="394"/>
                        </a:lnTo>
                        <a:lnTo>
                          <a:pt x="198" y="408"/>
                        </a:lnTo>
                        <a:lnTo>
                          <a:pt x="198" y="408"/>
                        </a:lnTo>
                        <a:lnTo>
                          <a:pt x="186" y="420"/>
                        </a:lnTo>
                        <a:lnTo>
                          <a:pt x="170" y="434"/>
                        </a:lnTo>
                        <a:lnTo>
                          <a:pt x="150" y="450"/>
                        </a:lnTo>
                        <a:lnTo>
                          <a:pt x="150" y="450"/>
                        </a:lnTo>
                        <a:lnTo>
                          <a:pt x="134" y="450"/>
                        </a:lnTo>
                        <a:lnTo>
                          <a:pt x="114" y="452"/>
                        </a:lnTo>
                        <a:lnTo>
                          <a:pt x="96" y="454"/>
                        </a:lnTo>
                        <a:lnTo>
                          <a:pt x="88" y="458"/>
                        </a:lnTo>
                        <a:lnTo>
                          <a:pt x="82" y="462"/>
                        </a:lnTo>
                        <a:lnTo>
                          <a:pt x="82" y="462"/>
                        </a:lnTo>
                        <a:lnTo>
                          <a:pt x="80" y="468"/>
                        </a:lnTo>
                        <a:lnTo>
                          <a:pt x="78" y="474"/>
                        </a:lnTo>
                        <a:lnTo>
                          <a:pt x="80" y="482"/>
                        </a:lnTo>
                        <a:lnTo>
                          <a:pt x="82" y="488"/>
                        </a:lnTo>
                        <a:lnTo>
                          <a:pt x="82" y="488"/>
                        </a:lnTo>
                        <a:lnTo>
                          <a:pt x="88" y="494"/>
                        </a:lnTo>
                        <a:lnTo>
                          <a:pt x="92" y="498"/>
                        </a:lnTo>
                        <a:lnTo>
                          <a:pt x="92" y="498"/>
                        </a:lnTo>
                        <a:lnTo>
                          <a:pt x="92" y="502"/>
                        </a:lnTo>
                        <a:lnTo>
                          <a:pt x="90" y="506"/>
                        </a:lnTo>
                        <a:lnTo>
                          <a:pt x="88" y="514"/>
                        </a:lnTo>
                        <a:lnTo>
                          <a:pt x="88" y="514"/>
                        </a:lnTo>
                        <a:lnTo>
                          <a:pt x="90" y="520"/>
                        </a:lnTo>
                        <a:lnTo>
                          <a:pt x="96" y="524"/>
                        </a:lnTo>
                        <a:lnTo>
                          <a:pt x="102" y="524"/>
                        </a:lnTo>
                        <a:lnTo>
                          <a:pt x="110" y="526"/>
                        </a:lnTo>
                        <a:lnTo>
                          <a:pt x="110" y="526"/>
                        </a:lnTo>
                        <a:lnTo>
                          <a:pt x="120" y="524"/>
                        </a:lnTo>
                        <a:lnTo>
                          <a:pt x="130" y="524"/>
                        </a:lnTo>
                        <a:lnTo>
                          <a:pt x="138" y="520"/>
                        </a:lnTo>
                        <a:lnTo>
                          <a:pt x="146" y="516"/>
                        </a:lnTo>
                        <a:lnTo>
                          <a:pt x="146" y="516"/>
                        </a:lnTo>
                        <a:lnTo>
                          <a:pt x="156" y="506"/>
                        </a:lnTo>
                        <a:lnTo>
                          <a:pt x="166" y="494"/>
                        </a:lnTo>
                        <a:lnTo>
                          <a:pt x="176" y="482"/>
                        </a:lnTo>
                        <a:lnTo>
                          <a:pt x="188" y="474"/>
                        </a:lnTo>
                        <a:lnTo>
                          <a:pt x="188" y="474"/>
                        </a:lnTo>
                        <a:lnTo>
                          <a:pt x="230" y="446"/>
                        </a:lnTo>
                        <a:lnTo>
                          <a:pt x="274" y="422"/>
                        </a:lnTo>
                        <a:lnTo>
                          <a:pt x="274" y="422"/>
                        </a:lnTo>
                        <a:lnTo>
                          <a:pt x="286" y="416"/>
                        </a:lnTo>
                        <a:lnTo>
                          <a:pt x="296" y="412"/>
                        </a:lnTo>
                        <a:lnTo>
                          <a:pt x="308" y="406"/>
                        </a:lnTo>
                        <a:lnTo>
                          <a:pt x="318" y="400"/>
                        </a:lnTo>
                        <a:lnTo>
                          <a:pt x="318" y="400"/>
                        </a:lnTo>
                        <a:lnTo>
                          <a:pt x="320" y="398"/>
                        </a:lnTo>
                        <a:lnTo>
                          <a:pt x="320" y="398"/>
                        </a:lnTo>
                        <a:lnTo>
                          <a:pt x="324" y="398"/>
                        </a:lnTo>
                        <a:lnTo>
                          <a:pt x="328" y="398"/>
                        </a:lnTo>
                        <a:lnTo>
                          <a:pt x="328" y="398"/>
                        </a:lnTo>
                        <a:lnTo>
                          <a:pt x="336" y="394"/>
                        </a:lnTo>
                        <a:lnTo>
                          <a:pt x="344" y="386"/>
                        </a:lnTo>
                        <a:lnTo>
                          <a:pt x="352" y="376"/>
                        </a:lnTo>
                        <a:lnTo>
                          <a:pt x="360" y="370"/>
                        </a:lnTo>
                        <a:lnTo>
                          <a:pt x="360" y="370"/>
                        </a:lnTo>
                        <a:lnTo>
                          <a:pt x="372" y="362"/>
                        </a:lnTo>
                        <a:lnTo>
                          <a:pt x="386" y="356"/>
                        </a:lnTo>
                        <a:lnTo>
                          <a:pt x="412" y="344"/>
                        </a:lnTo>
                        <a:lnTo>
                          <a:pt x="412" y="344"/>
                        </a:lnTo>
                        <a:lnTo>
                          <a:pt x="418" y="368"/>
                        </a:lnTo>
                        <a:lnTo>
                          <a:pt x="418" y="368"/>
                        </a:lnTo>
                        <a:lnTo>
                          <a:pt x="420" y="394"/>
                        </a:lnTo>
                        <a:lnTo>
                          <a:pt x="420" y="420"/>
                        </a:lnTo>
                        <a:lnTo>
                          <a:pt x="420" y="420"/>
                        </a:lnTo>
                        <a:lnTo>
                          <a:pt x="420" y="442"/>
                        </a:lnTo>
                        <a:lnTo>
                          <a:pt x="418" y="466"/>
                        </a:lnTo>
                        <a:lnTo>
                          <a:pt x="418" y="466"/>
                        </a:lnTo>
                        <a:lnTo>
                          <a:pt x="416" y="474"/>
                        </a:lnTo>
                        <a:lnTo>
                          <a:pt x="414" y="482"/>
                        </a:lnTo>
                        <a:lnTo>
                          <a:pt x="408" y="498"/>
                        </a:lnTo>
                        <a:lnTo>
                          <a:pt x="408" y="498"/>
                        </a:lnTo>
                        <a:lnTo>
                          <a:pt x="404" y="504"/>
                        </a:lnTo>
                        <a:lnTo>
                          <a:pt x="402" y="510"/>
                        </a:lnTo>
                        <a:lnTo>
                          <a:pt x="396" y="524"/>
                        </a:lnTo>
                        <a:lnTo>
                          <a:pt x="396" y="524"/>
                        </a:lnTo>
                        <a:lnTo>
                          <a:pt x="390" y="534"/>
                        </a:lnTo>
                        <a:lnTo>
                          <a:pt x="382" y="544"/>
                        </a:lnTo>
                        <a:lnTo>
                          <a:pt x="374" y="554"/>
                        </a:lnTo>
                        <a:lnTo>
                          <a:pt x="368" y="562"/>
                        </a:lnTo>
                        <a:lnTo>
                          <a:pt x="368" y="562"/>
                        </a:lnTo>
                        <a:lnTo>
                          <a:pt x="352" y="584"/>
                        </a:lnTo>
                        <a:lnTo>
                          <a:pt x="346" y="596"/>
                        </a:lnTo>
                        <a:lnTo>
                          <a:pt x="342" y="608"/>
                        </a:lnTo>
                        <a:lnTo>
                          <a:pt x="342" y="608"/>
                        </a:lnTo>
                        <a:lnTo>
                          <a:pt x="338" y="624"/>
                        </a:lnTo>
                        <a:lnTo>
                          <a:pt x="336" y="630"/>
                        </a:lnTo>
                        <a:lnTo>
                          <a:pt x="328" y="636"/>
                        </a:lnTo>
                        <a:lnTo>
                          <a:pt x="328" y="636"/>
                        </a:lnTo>
                        <a:lnTo>
                          <a:pt x="316" y="646"/>
                        </a:lnTo>
                        <a:lnTo>
                          <a:pt x="308" y="660"/>
                        </a:lnTo>
                        <a:lnTo>
                          <a:pt x="304" y="674"/>
                        </a:lnTo>
                        <a:lnTo>
                          <a:pt x="302" y="690"/>
                        </a:lnTo>
                        <a:lnTo>
                          <a:pt x="302" y="690"/>
                        </a:lnTo>
                        <a:lnTo>
                          <a:pt x="300" y="690"/>
                        </a:lnTo>
                        <a:lnTo>
                          <a:pt x="300" y="690"/>
                        </a:lnTo>
                        <a:lnTo>
                          <a:pt x="296" y="694"/>
                        </a:lnTo>
                        <a:lnTo>
                          <a:pt x="290" y="696"/>
                        </a:lnTo>
                        <a:lnTo>
                          <a:pt x="290" y="696"/>
                        </a:lnTo>
                        <a:lnTo>
                          <a:pt x="284" y="696"/>
                        </a:lnTo>
                        <a:lnTo>
                          <a:pt x="284" y="694"/>
                        </a:lnTo>
                        <a:lnTo>
                          <a:pt x="280" y="692"/>
                        </a:lnTo>
                        <a:lnTo>
                          <a:pt x="280" y="692"/>
                        </a:lnTo>
                        <a:lnTo>
                          <a:pt x="272" y="688"/>
                        </a:lnTo>
                        <a:lnTo>
                          <a:pt x="262" y="686"/>
                        </a:lnTo>
                        <a:lnTo>
                          <a:pt x="252" y="684"/>
                        </a:lnTo>
                        <a:lnTo>
                          <a:pt x="242" y="686"/>
                        </a:lnTo>
                        <a:lnTo>
                          <a:pt x="222" y="690"/>
                        </a:lnTo>
                        <a:lnTo>
                          <a:pt x="204" y="694"/>
                        </a:lnTo>
                        <a:lnTo>
                          <a:pt x="204" y="694"/>
                        </a:lnTo>
                        <a:lnTo>
                          <a:pt x="192" y="698"/>
                        </a:lnTo>
                        <a:lnTo>
                          <a:pt x="192" y="698"/>
                        </a:lnTo>
                        <a:lnTo>
                          <a:pt x="192" y="692"/>
                        </a:lnTo>
                        <a:lnTo>
                          <a:pt x="188" y="688"/>
                        </a:lnTo>
                        <a:lnTo>
                          <a:pt x="184" y="684"/>
                        </a:lnTo>
                        <a:lnTo>
                          <a:pt x="178" y="682"/>
                        </a:lnTo>
                        <a:lnTo>
                          <a:pt x="162" y="678"/>
                        </a:lnTo>
                        <a:lnTo>
                          <a:pt x="148" y="680"/>
                        </a:lnTo>
                        <a:lnTo>
                          <a:pt x="148" y="680"/>
                        </a:lnTo>
                        <a:lnTo>
                          <a:pt x="134" y="684"/>
                        </a:lnTo>
                        <a:lnTo>
                          <a:pt x="120" y="690"/>
                        </a:lnTo>
                        <a:lnTo>
                          <a:pt x="106" y="696"/>
                        </a:lnTo>
                        <a:lnTo>
                          <a:pt x="92" y="702"/>
                        </a:lnTo>
                        <a:lnTo>
                          <a:pt x="92" y="702"/>
                        </a:lnTo>
                        <a:lnTo>
                          <a:pt x="76" y="706"/>
                        </a:lnTo>
                        <a:lnTo>
                          <a:pt x="62" y="712"/>
                        </a:lnTo>
                        <a:lnTo>
                          <a:pt x="48" y="718"/>
                        </a:lnTo>
                        <a:lnTo>
                          <a:pt x="34" y="728"/>
                        </a:lnTo>
                        <a:lnTo>
                          <a:pt x="34" y="728"/>
                        </a:lnTo>
                        <a:lnTo>
                          <a:pt x="24" y="736"/>
                        </a:lnTo>
                        <a:lnTo>
                          <a:pt x="14" y="748"/>
                        </a:lnTo>
                        <a:lnTo>
                          <a:pt x="8" y="762"/>
                        </a:lnTo>
                        <a:lnTo>
                          <a:pt x="2" y="776"/>
                        </a:lnTo>
                        <a:lnTo>
                          <a:pt x="0" y="788"/>
                        </a:lnTo>
                        <a:lnTo>
                          <a:pt x="2" y="794"/>
                        </a:lnTo>
                        <a:lnTo>
                          <a:pt x="4" y="798"/>
                        </a:lnTo>
                        <a:lnTo>
                          <a:pt x="8" y="804"/>
                        </a:lnTo>
                        <a:lnTo>
                          <a:pt x="12" y="806"/>
                        </a:lnTo>
                        <a:lnTo>
                          <a:pt x="20" y="808"/>
                        </a:lnTo>
                        <a:lnTo>
                          <a:pt x="28" y="808"/>
                        </a:lnTo>
                        <a:lnTo>
                          <a:pt x="28" y="808"/>
                        </a:lnTo>
                        <a:lnTo>
                          <a:pt x="40" y="808"/>
                        </a:lnTo>
                        <a:lnTo>
                          <a:pt x="48" y="804"/>
                        </a:lnTo>
                        <a:lnTo>
                          <a:pt x="68" y="794"/>
                        </a:lnTo>
                        <a:lnTo>
                          <a:pt x="68" y="794"/>
                        </a:lnTo>
                        <a:lnTo>
                          <a:pt x="116" y="770"/>
                        </a:lnTo>
                        <a:lnTo>
                          <a:pt x="116" y="770"/>
                        </a:lnTo>
                        <a:lnTo>
                          <a:pt x="116" y="770"/>
                        </a:lnTo>
                        <a:lnTo>
                          <a:pt x="118" y="770"/>
                        </a:lnTo>
                        <a:lnTo>
                          <a:pt x="118" y="770"/>
                        </a:lnTo>
                        <a:lnTo>
                          <a:pt x="130" y="770"/>
                        </a:lnTo>
                        <a:lnTo>
                          <a:pt x="144" y="768"/>
                        </a:lnTo>
                        <a:lnTo>
                          <a:pt x="158" y="768"/>
                        </a:lnTo>
                        <a:lnTo>
                          <a:pt x="172" y="768"/>
                        </a:lnTo>
                        <a:lnTo>
                          <a:pt x="172" y="768"/>
                        </a:lnTo>
                        <a:lnTo>
                          <a:pt x="182" y="772"/>
                        </a:lnTo>
                        <a:lnTo>
                          <a:pt x="192" y="778"/>
                        </a:lnTo>
                        <a:lnTo>
                          <a:pt x="202" y="784"/>
                        </a:lnTo>
                        <a:lnTo>
                          <a:pt x="214" y="788"/>
                        </a:lnTo>
                        <a:lnTo>
                          <a:pt x="214" y="788"/>
                        </a:lnTo>
                        <a:lnTo>
                          <a:pt x="234" y="794"/>
                        </a:lnTo>
                        <a:lnTo>
                          <a:pt x="256" y="802"/>
                        </a:lnTo>
                        <a:lnTo>
                          <a:pt x="276" y="806"/>
                        </a:lnTo>
                        <a:lnTo>
                          <a:pt x="288" y="808"/>
                        </a:lnTo>
                        <a:lnTo>
                          <a:pt x="298" y="808"/>
                        </a:lnTo>
                        <a:lnTo>
                          <a:pt x="298" y="808"/>
                        </a:lnTo>
                        <a:lnTo>
                          <a:pt x="312" y="808"/>
                        </a:lnTo>
                        <a:lnTo>
                          <a:pt x="312" y="808"/>
                        </a:lnTo>
                        <a:lnTo>
                          <a:pt x="322" y="808"/>
                        </a:lnTo>
                        <a:lnTo>
                          <a:pt x="332" y="804"/>
                        </a:lnTo>
                        <a:lnTo>
                          <a:pt x="350" y="796"/>
                        </a:lnTo>
                        <a:lnTo>
                          <a:pt x="368" y="782"/>
                        </a:lnTo>
                        <a:lnTo>
                          <a:pt x="376" y="776"/>
                        </a:lnTo>
                        <a:lnTo>
                          <a:pt x="382" y="768"/>
                        </a:lnTo>
                        <a:lnTo>
                          <a:pt x="382" y="768"/>
                        </a:lnTo>
                        <a:lnTo>
                          <a:pt x="388" y="762"/>
                        </a:lnTo>
                        <a:lnTo>
                          <a:pt x="394" y="758"/>
                        </a:lnTo>
                        <a:lnTo>
                          <a:pt x="400" y="756"/>
                        </a:lnTo>
                        <a:lnTo>
                          <a:pt x="406" y="750"/>
                        </a:lnTo>
                        <a:lnTo>
                          <a:pt x="406" y="750"/>
                        </a:lnTo>
                        <a:lnTo>
                          <a:pt x="432" y="724"/>
                        </a:lnTo>
                        <a:lnTo>
                          <a:pt x="462" y="694"/>
                        </a:lnTo>
                        <a:lnTo>
                          <a:pt x="462" y="694"/>
                        </a:lnTo>
                        <a:lnTo>
                          <a:pt x="470" y="698"/>
                        </a:lnTo>
                        <a:lnTo>
                          <a:pt x="478" y="704"/>
                        </a:lnTo>
                        <a:lnTo>
                          <a:pt x="482" y="710"/>
                        </a:lnTo>
                        <a:lnTo>
                          <a:pt x="486" y="716"/>
                        </a:lnTo>
                        <a:lnTo>
                          <a:pt x="486" y="716"/>
                        </a:lnTo>
                        <a:lnTo>
                          <a:pt x="488" y="724"/>
                        </a:lnTo>
                        <a:lnTo>
                          <a:pt x="488" y="734"/>
                        </a:lnTo>
                        <a:lnTo>
                          <a:pt x="488" y="752"/>
                        </a:lnTo>
                        <a:lnTo>
                          <a:pt x="488" y="752"/>
                        </a:lnTo>
                        <a:lnTo>
                          <a:pt x="486" y="768"/>
                        </a:lnTo>
                        <a:lnTo>
                          <a:pt x="484" y="776"/>
                        </a:lnTo>
                        <a:lnTo>
                          <a:pt x="486" y="784"/>
                        </a:lnTo>
                        <a:lnTo>
                          <a:pt x="486" y="784"/>
                        </a:lnTo>
                        <a:lnTo>
                          <a:pt x="490" y="790"/>
                        </a:lnTo>
                        <a:lnTo>
                          <a:pt x="500" y="794"/>
                        </a:lnTo>
                        <a:lnTo>
                          <a:pt x="510" y="796"/>
                        </a:lnTo>
                        <a:lnTo>
                          <a:pt x="522" y="798"/>
                        </a:lnTo>
                        <a:lnTo>
                          <a:pt x="522" y="798"/>
                        </a:lnTo>
                        <a:lnTo>
                          <a:pt x="520" y="808"/>
                        </a:lnTo>
                        <a:lnTo>
                          <a:pt x="514" y="818"/>
                        </a:lnTo>
                        <a:lnTo>
                          <a:pt x="514" y="818"/>
                        </a:lnTo>
                        <a:lnTo>
                          <a:pt x="504" y="832"/>
                        </a:lnTo>
                        <a:lnTo>
                          <a:pt x="490" y="844"/>
                        </a:lnTo>
                        <a:lnTo>
                          <a:pt x="478" y="856"/>
                        </a:lnTo>
                        <a:lnTo>
                          <a:pt x="468" y="870"/>
                        </a:lnTo>
                        <a:lnTo>
                          <a:pt x="468" y="870"/>
                        </a:lnTo>
                        <a:lnTo>
                          <a:pt x="466" y="880"/>
                        </a:lnTo>
                        <a:lnTo>
                          <a:pt x="464" y="888"/>
                        </a:lnTo>
                        <a:lnTo>
                          <a:pt x="462" y="906"/>
                        </a:lnTo>
                        <a:lnTo>
                          <a:pt x="462" y="906"/>
                        </a:lnTo>
                        <a:lnTo>
                          <a:pt x="460" y="918"/>
                        </a:lnTo>
                        <a:lnTo>
                          <a:pt x="456" y="928"/>
                        </a:lnTo>
                        <a:lnTo>
                          <a:pt x="444" y="948"/>
                        </a:lnTo>
                        <a:lnTo>
                          <a:pt x="444" y="948"/>
                        </a:lnTo>
                        <a:lnTo>
                          <a:pt x="400" y="1024"/>
                        </a:lnTo>
                        <a:lnTo>
                          <a:pt x="400" y="1024"/>
                        </a:lnTo>
                        <a:lnTo>
                          <a:pt x="396" y="1026"/>
                        </a:lnTo>
                        <a:lnTo>
                          <a:pt x="396" y="1026"/>
                        </a:lnTo>
                        <a:lnTo>
                          <a:pt x="390" y="1030"/>
                        </a:lnTo>
                        <a:lnTo>
                          <a:pt x="384" y="1034"/>
                        </a:lnTo>
                        <a:lnTo>
                          <a:pt x="378" y="1038"/>
                        </a:lnTo>
                        <a:lnTo>
                          <a:pt x="374" y="1044"/>
                        </a:lnTo>
                        <a:lnTo>
                          <a:pt x="374" y="1044"/>
                        </a:lnTo>
                        <a:lnTo>
                          <a:pt x="364" y="1068"/>
                        </a:lnTo>
                        <a:lnTo>
                          <a:pt x="356" y="1090"/>
                        </a:lnTo>
                        <a:lnTo>
                          <a:pt x="356" y="1090"/>
                        </a:lnTo>
                        <a:lnTo>
                          <a:pt x="362" y="1094"/>
                        </a:lnTo>
                        <a:lnTo>
                          <a:pt x="372" y="1094"/>
                        </a:lnTo>
                        <a:lnTo>
                          <a:pt x="388" y="1094"/>
                        </a:lnTo>
                        <a:lnTo>
                          <a:pt x="388" y="1094"/>
                        </a:lnTo>
                        <a:lnTo>
                          <a:pt x="402" y="1094"/>
                        </a:lnTo>
                        <a:lnTo>
                          <a:pt x="416" y="1096"/>
                        </a:lnTo>
                        <a:lnTo>
                          <a:pt x="430" y="1098"/>
                        </a:lnTo>
                        <a:lnTo>
                          <a:pt x="446" y="1100"/>
                        </a:lnTo>
                        <a:lnTo>
                          <a:pt x="446" y="1100"/>
                        </a:lnTo>
                        <a:lnTo>
                          <a:pt x="478" y="1100"/>
                        </a:lnTo>
                        <a:lnTo>
                          <a:pt x="512" y="1098"/>
                        </a:lnTo>
                        <a:lnTo>
                          <a:pt x="512" y="1098"/>
                        </a:lnTo>
                        <a:lnTo>
                          <a:pt x="512" y="1094"/>
                        </a:lnTo>
                        <a:lnTo>
                          <a:pt x="510" y="1090"/>
                        </a:lnTo>
                        <a:lnTo>
                          <a:pt x="506" y="1088"/>
                        </a:lnTo>
                        <a:lnTo>
                          <a:pt x="502" y="1084"/>
                        </a:lnTo>
                        <a:lnTo>
                          <a:pt x="482" y="1078"/>
                        </a:lnTo>
                        <a:lnTo>
                          <a:pt x="482" y="1078"/>
                        </a:lnTo>
                        <a:lnTo>
                          <a:pt x="472" y="1072"/>
                        </a:lnTo>
                        <a:lnTo>
                          <a:pt x="462" y="1066"/>
                        </a:lnTo>
                        <a:lnTo>
                          <a:pt x="456" y="1060"/>
                        </a:lnTo>
                        <a:lnTo>
                          <a:pt x="452" y="1050"/>
                        </a:lnTo>
                        <a:lnTo>
                          <a:pt x="452" y="1050"/>
                        </a:lnTo>
                        <a:lnTo>
                          <a:pt x="476" y="1022"/>
                        </a:lnTo>
                        <a:lnTo>
                          <a:pt x="498" y="996"/>
                        </a:lnTo>
                        <a:lnTo>
                          <a:pt x="516" y="972"/>
                        </a:lnTo>
                        <a:lnTo>
                          <a:pt x="530" y="948"/>
                        </a:lnTo>
                        <a:lnTo>
                          <a:pt x="530" y="948"/>
                        </a:lnTo>
                        <a:lnTo>
                          <a:pt x="564" y="892"/>
                        </a:lnTo>
                        <a:lnTo>
                          <a:pt x="582" y="864"/>
                        </a:lnTo>
                        <a:lnTo>
                          <a:pt x="602" y="838"/>
                        </a:lnTo>
                        <a:lnTo>
                          <a:pt x="602" y="838"/>
                        </a:lnTo>
                        <a:lnTo>
                          <a:pt x="608" y="830"/>
                        </a:lnTo>
                        <a:lnTo>
                          <a:pt x="612" y="824"/>
                        </a:lnTo>
                        <a:lnTo>
                          <a:pt x="616" y="808"/>
                        </a:lnTo>
                        <a:lnTo>
                          <a:pt x="616" y="808"/>
                        </a:lnTo>
                        <a:lnTo>
                          <a:pt x="620" y="800"/>
                        </a:lnTo>
                        <a:lnTo>
                          <a:pt x="624" y="792"/>
                        </a:lnTo>
                        <a:lnTo>
                          <a:pt x="636" y="778"/>
                        </a:lnTo>
                        <a:lnTo>
                          <a:pt x="636" y="778"/>
                        </a:lnTo>
                        <a:lnTo>
                          <a:pt x="642" y="772"/>
                        </a:lnTo>
                        <a:lnTo>
                          <a:pt x="648" y="764"/>
                        </a:lnTo>
                        <a:lnTo>
                          <a:pt x="648" y="764"/>
                        </a:lnTo>
                        <a:lnTo>
                          <a:pt x="656" y="750"/>
                        </a:lnTo>
                        <a:lnTo>
                          <a:pt x="662" y="734"/>
                        </a:lnTo>
                        <a:lnTo>
                          <a:pt x="664" y="716"/>
                        </a:lnTo>
                        <a:lnTo>
                          <a:pt x="666" y="700"/>
                        </a:lnTo>
                        <a:lnTo>
                          <a:pt x="666" y="700"/>
                        </a:lnTo>
                        <a:lnTo>
                          <a:pt x="666" y="682"/>
                        </a:lnTo>
                        <a:lnTo>
                          <a:pt x="664" y="658"/>
                        </a:lnTo>
                        <a:lnTo>
                          <a:pt x="658" y="624"/>
                        </a:lnTo>
                        <a:lnTo>
                          <a:pt x="658" y="624"/>
                        </a:lnTo>
                        <a:lnTo>
                          <a:pt x="648" y="590"/>
                        </a:lnTo>
                        <a:lnTo>
                          <a:pt x="628" y="536"/>
                        </a:lnTo>
                        <a:lnTo>
                          <a:pt x="628" y="536"/>
                        </a:lnTo>
                        <a:lnTo>
                          <a:pt x="634" y="526"/>
                        </a:lnTo>
                        <a:lnTo>
                          <a:pt x="642" y="516"/>
                        </a:lnTo>
                        <a:lnTo>
                          <a:pt x="642" y="516"/>
                        </a:lnTo>
                        <a:lnTo>
                          <a:pt x="664" y="478"/>
                        </a:lnTo>
                        <a:lnTo>
                          <a:pt x="684" y="438"/>
                        </a:lnTo>
                        <a:lnTo>
                          <a:pt x="684" y="438"/>
                        </a:lnTo>
                        <a:lnTo>
                          <a:pt x="698" y="404"/>
                        </a:lnTo>
                        <a:lnTo>
                          <a:pt x="708" y="370"/>
                        </a:lnTo>
                        <a:lnTo>
                          <a:pt x="712" y="352"/>
                        </a:lnTo>
                        <a:lnTo>
                          <a:pt x="716" y="334"/>
                        </a:lnTo>
                        <a:lnTo>
                          <a:pt x="716" y="314"/>
                        </a:lnTo>
                        <a:lnTo>
                          <a:pt x="716" y="296"/>
                        </a:lnTo>
                        <a:lnTo>
                          <a:pt x="716" y="296"/>
                        </a:lnTo>
                        <a:lnTo>
                          <a:pt x="714" y="272"/>
                        </a:lnTo>
                        <a:lnTo>
                          <a:pt x="714" y="272"/>
                        </a:lnTo>
                        <a:lnTo>
                          <a:pt x="728" y="266"/>
                        </a:lnTo>
                        <a:lnTo>
                          <a:pt x="742" y="262"/>
                        </a:lnTo>
                        <a:lnTo>
                          <a:pt x="742" y="262"/>
                        </a:lnTo>
                        <a:lnTo>
                          <a:pt x="760" y="250"/>
                        </a:lnTo>
                        <a:lnTo>
                          <a:pt x="778" y="236"/>
                        </a:lnTo>
                        <a:lnTo>
                          <a:pt x="798" y="226"/>
                        </a:lnTo>
                        <a:lnTo>
                          <a:pt x="808" y="222"/>
                        </a:lnTo>
                        <a:lnTo>
                          <a:pt x="816" y="218"/>
                        </a:lnTo>
                        <a:lnTo>
                          <a:pt x="816" y="218"/>
                        </a:lnTo>
                        <a:lnTo>
                          <a:pt x="830" y="216"/>
                        </a:lnTo>
                        <a:lnTo>
                          <a:pt x="842" y="216"/>
                        </a:lnTo>
                        <a:lnTo>
                          <a:pt x="848" y="214"/>
                        </a:lnTo>
                        <a:lnTo>
                          <a:pt x="852" y="212"/>
                        </a:lnTo>
                        <a:lnTo>
                          <a:pt x="856" y="208"/>
                        </a:lnTo>
                        <a:lnTo>
                          <a:pt x="858" y="202"/>
                        </a:lnTo>
                        <a:lnTo>
                          <a:pt x="858" y="202"/>
                        </a:lnTo>
                        <a:lnTo>
                          <a:pt x="870" y="196"/>
                        </a:lnTo>
                        <a:lnTo>
                          <a:pt x="870" y="196"/>
                        </a:lnTo>
                        <a:lnTo>
                          <a:pt x="890" y="190"/>
                        </a:lnTo>
                        <a:lnTo>
                          <a:pt x="910" y="186"/>
                        </a:lnTo>
                        <a:lnTo>
                          <a:pt x="910" y="186"/>
                        </a:lnTo>
                        <a:lnTo>
                          <a:pt x="920" y="182"/>
                        </a:lnTo>
                        <a:lnTo>
                          <a:pt x="930" y="176"/>
                        </a:lnTo>
                        <a:lnTo>
                          <a:pt x="940" y="170"/>
                        </a:lnTo>
                        <a:lnTo>
                          <a:pt x="948" y="162"/>
                        </a:lnTo>
                        <a:lnTo>
                          <a:pt x="948" y="162"/>
                        </a:lnTo>
                        <a:lnTo>
                          <a:pt x="962" y="146"/>
                        </a:lnTo>
                        <a:lnTo>
                          <a:pt x="972" y="130"/>
                        </a:lnTo>
                        <a:lnTo>
                          <a:pt x="972" y="130"/>
                        </a:lnTo>
                        <a:lnTo>
                          <a:pt x="996" y="94"/>
                        </a:lnTo>
                        <a:lnTo>
                          <a:pt x="996" y="94"/>
                        </a:lnTo>
                        <a:lnTo>
                          <a:pt x="1002" y="86"/>
                        </a:lnTo>
                        <a:lnTo>
                          <a:pt x="1008" y="82"/>
                        </a:lnTo>
                        <a:lnTo>
                          <a:pt x="1014" y="78"/>
                        </a:lnTo>
                        <a:lnTo>
                          <a:pt x="1022" y="76"/>
                        </a:lnTo>
                        <a:lnTo>
                          <a:pt x="1022" y="76"/>
                        </a:lnTo>
                        <a:lnTo>
                          <a:pt x="1030" y="72"/>
                        </a:lnTo>
                        <a:lnTo>
                          <a:pt x="1038" y="62"/>
                        </a:lnTo>
                        <a:lnTo>
                          <a:pt x="1038" y="62"/>
                        </a:lnTo>
                        <a:lnTo>
                          <a:pt x="1040" y="56"/>
                        </a:lnTo>
                        <a:lnTo>
                          <a:pt x="1044" y="50"/>
                        </a:lnTo>
                        <a:lnTo>
                          <a:pt x="1044" y="50"/>
                        </a:lnTo>
                        <a:lnTo>
                          <a:pt x="1048" y="50"/>
                        </a:lnTo>
                        <a:lnTo>
                          <a:pt x="1052" y="48"/>
                        </a:lnTo>
                        <a:lnTo>
                          <a:pt x="1052" y="48"/>
                        </a:lnTo>
                        <a:lnTo>
                          <a:pt x="1054" y="46"/>
                        </a:lnTo>
                        <a:lnTo>
                          <a:pt x="1058" y="40"/>
                        </a:lnTo>
                        <a:lnTo>
                          <a:pt x="1058" y="28"/>
                        </a:lnTo>
                        <a:lnTo>
                          <a:pt x="1058" y="28"/>
                        </a:lnTo>
                        <a:lnTo>
                          <a:pt x="1060" y="16"/>
                        </a:lnTo>
                        <a:lnTo>
                          <a:pt x="1060" y="8"/>
                        </a:lnTo>
                        <a:lnTo>
                          <a:pt x="1058" y="4"/>
                        </a:lnTo>
                        <a:lnTo>
                          <a:pt x="1058" y="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100" dirty="0"/>
                  </a:p>
                </p:txBody>
              </p:sp>
            </p:grpSp>
          </p:grpSp>
          <p:sp>
            <p:nvSpPr>
              <p:cNvPr id="15" name="Pentagon 14"/>
              <p:cNvSpPr/>
              <p:nvPr/>
            </p:nvSpPr>
            <p:spPr>
              <a:xfrm>
                <a:off x="3039628" y="2019315"/>
                <a:ext cx="2304256" cy="776543"/>
              </a:xfrm>
              <a:prstGeom prst="homePlate">
                <a:avLst/>
              </a:prstGeom>
              <a:solidFill>
                <a:schemeClr val="accent5"/>
              </a:solidFill>
              <a:ln w="25400"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nb-NO" sz="700" dirty="0">
                    <a:latin typeface="+mj-lt"/>
                  </a:rPr>
                  <a:t>360° kartlegging og investeringsplan fra investeringsteamet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3234140" y="4527726"/>
                <a:ext cx="612000" cy="612000"/>
                <a:chOff x="4091659" y="3474401"/>
                <a:chExt cx="612000" cy="612000"/>
              </a:xfrm>
            </p:grpSpPr>
            <p:sp>
              <p:nvSpPr>
                <p:cNvPr id="35" name="Oval 34"/>
                <p:cNvSpPr/>
                <p:nvPr/>
              </p:nvSpPr>
              <p:spPr bwMode="ltGray">
                <a:xfrm>
                  <a:off x="4091659" y="3474401"/>
                  <a:ext cx="612000" cy="612000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100" dirty="0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36" name="Freeform 4815"/>
                <p:cNvSpPr>
                  <a:spLocks noEditPoints="1"/>
                </p:cNvSpPr>
                <p:nvPr/>
              </p:nvSpPr>
              <p:spPr bwMode="auto">
                <a:xfrm>
                  <a:off x="4169672" y="3568886"/>
                  <a:ext cx="455975" cy="468232"/>
                </a:xfrm>
                <a:custGeom>
                  <a:avLst/>
                  <a:gdLst>
                    <a:gd name="T0" fmla="*/ 106 w 372"/>
                    <a:gd name="T1" fmla="*/ 158 h 382"/>
                    <a:gd name="T2" fmla="*/ 128 w 372"/>
                    <a:gd name="T3" fmla="*/ 126 h 382"/>
                    <a:gd name="T4" fmla="*/ 170 w 372"/>
                    <a:gd name="T5" fmla="*/ 150 h 382"/>
                    <a:gd name="T6" fmla="*/ 154 w 372"/>
                    <a:gd name="T7" fmla="*/ 158 h 382"/>
                    <a:gd name="T8" fmla="*/ 132 w 372"/>
                    <a:gd name="T9" fmla="*/ 146 h 382"/>
                    <a:gd name="T10" fmla="*/ 148 w 372"/>
                    <a:gd name="T11" fmla="*/ 166 h 382"/>
                    <a:gd name="T12" fmla="*/ 238 w 372"/>
                    <a:gd name="T13" fmla="*/ 202 h 382"/>
                    <a:gd name="T14" fmla="*/ 234 w 372"/>
                    <a:gd name="T15" fmla="*/ 192 h 382"/>
                    <a:gd name="T16" fmla="*/ 218 w 372"/>
                    <a:gd name="T17" fmla="*/ 206 h 382"/>
                    <a:gd name="T18" fmla="*/ 156 w 372"/>
                    <a:gd name="T19" fmla="*/ 238 h 382"/>
                    <a:gd name="T20" fmla="*/ 148 w 372"/>
                    <a:gd name="T21" fmla="*/ 268 h 382"/>
                    <a:gd name="T22" fmla="*/ 166 w 372"/>
                    <a:gd name="T23" fmla="*/ 256 h 382"/>
                    <a:gd name="T24" fmla="*/ 214 w 372"/>
                    <a:gd name="T25" fmla="*/ 236 h 382"/>
                    <a:gd name="T26" fmla="*/ 238 w 372"/>
                    <a:gd name="T27" fmla="*/ 202 h 382"/>
                    <a:gd name="T28" fmla="*/ 212 w 372"/>
                    <a:gd name="T29" fmla="*/ 40 h 382"/>
                    <a:gd name="T30" fmla="*/ 186 w 372"/>
                    <a:gd name="T31" fmla="*/ 0 h 382"/>
                    <a:gd name="T32" fmla="*/ 166 w 372"/>
                    <a:gd name="T33" fmla="*/ 48 h 382"/>
                    <a:gd name="T34" fmla="*/ 160 w 372"/>
                    <a:gd name="T35" fmla="*/ 114 h 382"/>
                    <a:gd name="T36" fmla="*/ 146 w 372"/>
                    <a:gd name="T37" fmla="*/ 66 h 382"/>
                    <a:gd name="T38" fmla="*/ 4 w 372"/>
                    <a:gd name="T39" fmla="*/ 38 h 382"/>
                    <a:gd name="T40" fmla="*/ 8 w 372"/>
                    <a:gd name="T41" fmla="*/ 66 h 382"/>
                    <a:gd name="T42" fmla="*/ 58 w 372"/>
                    <a:gd name="T43" fmla="*/ 94 h 382"/>
                    <a:gd name="T44" fmla="*/ 126 w 372"/>
                    <a:gd name="T45" fmla="*/ 114 h 382"/>
                    <a:gd name="T46" fmla="*/ 178 w 372"/>
                    <a:gd name="T47" fmla="*/ 146 h 382"/>
                    <a:gd name="T48" fmla="*/ 196 w 372"/>
                    <a:gd name="T49" fmla="*/ 140 h 382"/>
                    <a:gd name="T50" fmla="*/ 186 w 372"/>
                    <a:gd name="T51" fmla="*/ 68 h 382"/>
                    <a:gd name="T52" fmla="*/ 244 w 372"/>
                    <a:gd name="T53" fmla="*/ 38 h 382"/>
                    <a:gd name="T54" fmla="*/ 226 w 372"/>
                    <a:gd name="T55" fmla="*/ 66 h 382"/>
                    <a:gd name="T56" fmla="*/ 212 w 372"/>
                    <a:gd name="T57" fmla="*/ 114 h 382"/>
                    <a:gd name="T58" fmla="*/ 258 w 372"/>
                    <a:gd name="T59" fmla="*/ 102 h 382"/>
                    <a:gd name="T60" fmla="*/ 340 w 372"/>
                    <a:gd name="T61" fmla="*/ 76 h 382"/>
                    <a:gd name="T62" fmla="*/ 372 w 372"/>
                    <a:gd name="T63" fmla="*/ 44 h 382"/>
                    <a:gd name="T64" fmla="*/ 232 w 372"/>
                    <a:gd name="T65" fmla="*/ 126 h 382"/>
                    <a:gd name="T66" fmla="*/ 202 w 372"/>
                    <a:gd name="T67" fmla="*/ 154 h 382"/>
                    <a:gd name="T68" fmla="*/ 220 w 372"/>
                    <a:gd name="T69" fmla="*/ 156 h 382"/>
                    <a:gd name="T70" fmla="*/ 244 w 372"/>
                    <a:gd name="T71" fmla="*/ 148 h 382"/>
                    <a:gd name="T72" fmla="*/ 196 w 372"/>
                    <a:gd name="T73" fmla="*/ 170 h 382"/>
                    <a:gd name="T74" fmla="*/ 144 w 372"/>
                    <a:gd name="T75" fmla="*/ 186 h 382"/>
                    <a:gd name="T76" fmla="*/ 136 w 372"/>
                    <a:gd name="T77" fmla="*/ 218 h 382"/>
                    <a:gd name="T78" fmla="*/ 164 w 372"/>
                    <a:gd name="T79" fmla="*/ 216 h 382"/>
                    <a:gd name="T80" fmla="*/ 156 w 372"/>
                    <a:gd name="T81" fmla="*/ 202 h 382"/>
                    <a:gd name="T82" fmla="*/ 222 w 372"/>
                    <a:gd name="T83" fmla="*/ 186 h 382"/>
                    <a:gd name="T84" fmla="*/ 266 w 372"/>
                    <a:gd name="T85" fmla="*/ 150 h 382"/>
                    <a:gd name="T86" fmla="*/ 214 w 372"/>
                    <a:gd name="T87" fmla="*/ 286 h 382"/>
                    <a:gd name="T88" fmla="*/ 198 w 372"/>
                    <a:gd name="T89" fmla="*/ 298 h 382"/>
                    <a:gd name="T90" fmla="*/ 190 w 372"/>
                    <a:gd name="T91" fmla="*/ 310 h 382"/>
                    <a:gd name="T92" fmla="*/ 178 w 372"/>
                    <a:gd name="T93" fmla="*/ 380 h 382"/>
                    <a:gd name="T94" fmla="*/ 196 w 372"/>
                    <a:gd name="T95" fmla="*/ 372 h 382"/>
                    <a:gd name="T96" fmla="*/ 216 w 372"/>
                    <a:gd name="T97" fmla="*/ 306 h 382"/>
                    <a:gd name="T98" fmla="*/ 214 w 372"/>
                    <a:gd name="T99" fmla="*/ 286 h 382"/>
                    <a:gd name="T100" fmla="*/ 206 w 372"/>
                    <a:gd name="T101" fmla="*/ 258 h 382"/>
                    <a:gd name="T102" fmla="*/ 160 w 372"/>
                    <a:gd name="T103" fmla="*/ 284 h 382"/>
                    <a:gd name="T104" fmla="*/ 154 w 372"/>
                    <a:gd name="T105" fmla="*/ 300 h 382"/>
                    <a:gd name="T106" fmla="*/ 160 w 372"/>
                    <a:gd name="T107" fmla="*/ 316 h 382"/>
                    <a:gd name="T108" fmla="*/ 174 w 372"/>
                    <a:gd name="T109" fmla="*/ 316 h 382"/>
                    <a:gd name="T110" fmla="*/ 174 w 372"/>
                    <a:gd name="T111" fmla="*/ 298 h 382"/>
                    <a:gd name="T112" fmla="*/ 222 w 372"/>
                    <a:gd name="T113" fmla="*/ 268 h 382"/>
                    <a:gd name="T114" fmla="*/ 210 w 372"/>
                    <a:gd name="T115" fmla="*/ 24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2" h="382">
                      <a:moveTo>
                        <a:pt x="136" y="182"/>
                      </a:moveTo>
                      <a:lnTo>
                        <a:pt x="136" y="182"/>
                      </a:lnTo>
                      <a:lnTo>
                        <a:pt x="124" y="178"/>
                      </a:lnTo>
                      <a:lnTo>
                        <a:pt x="114" y="172"/>
                      </a:lnTo>
                      <a:lnTo>
                        <a:pt x="110" y="168"/>
                      </a:lnTo>
                      <a:lnTo>
                        <a:pt x="108" y="162"/>
                      </a:lnTo>
                      <a:lnTo>
                        <a:pt x="106" y="158"/>
                      </a:lnTo>
                      <a:lnTo>
                        <a:pt x="106" y="150"/>
                      </a:lnTo>
                      <a:lnTo>
                        <a:pt x="106" y="150"/>
                      </a:lnTo>
                      <a:lnTo>
                        <a:pt x="108" y="142"/>
                      </a:lnTo>
                      <a:lnTo>
                        <a:pt x="114" y="136"/>
                      </a:lnTo>
                      <a:lnTo>
                        <a:pt x="120" y="130"/>
                      </a:lnTo>
                      <a:lnTo>
                        <a:pt x="128" y="126"/>
                      </a:lnTo>
                      <a:lnTo>
                        <a:pt x="128" y="126"/>
                      </a:lnTo>
                      <a:lnTo>
                        <a:pt x="140" y="126"/>
                      </a:lnTo>
                      <a:lnTo>
                        <a:pt x="150" y="130"/>
                      </a:lnTo>
                      <a:lnTo>
                        <a:pt x="160" y="136"/>
                      </a:lnTo>
                      <a:lnTo>
                        <a:pt x="166" y="140"/>
                      </a:lnTo>
                      <a:lnTo>
                        <a:pt x="170" y="146"/>
                      </a:lnTo>
                      <a:lnTo>
                        <a:pt x="170" y="146"/>
                      </a:lnTo>
                      <a:lnTo>
                        <a:pt x="170" y="150"/>
                      </a:lnTo>
                      <a:lnTo>
                        <a:pt x="170" y="154"/>
                      </a:lnTo>
                      <a:lnTo>
                        <a:pt x="168" y="158"/>
                      </a:lnTo>
                      <a:lnTo>
                        <a:pt x="166" y="160"/>
                      </a:lnTo>
                      <a:lnTo>
                        <a:pt x="166" y="160"/>
                      </a:lnTo>
                      <a:lnTo>
                        <a:pt x="162" y="162"/>
                      </a:lnTo>
                      <a:lnTo>
                        <a:pt x="158" y="160"/>
                      </a:lnTo>
                      <a:lnTo>
                        <a:pt x="154" y="158"/>
                      </a:lnTo>
                      <a:lnTo>
                        <a:pt x="152" y="156"/>
                      </a:lnTo>
                      <a:lnTo>
                        <a:pt x="152" y="156"/>
                      </a:lnTo>
                      <a:lnTo>
                        <a:pt x="148" y="150"/>
                      </a:lnTo>
                      <a:lnTo>
                        <a:pt x="142" y="148"/>
                      </a:lnTo>
                      <a:lnTo>
                        <a:pt x="138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28" y="148"/>
                      </a:lnTo>
                      <a:lnTo>
                        <a:pt x="126" y="152"/>
                      </a:lnTo>
                      <a:lnTo>
                        <a:pt x="126" y="152"/>
                      </a:lnTo>
                      <a:lnTo>
                        <a:pt x="128" y="156"/>
                      </a:lnTo>
                      <a:lnTo>
                        <a:pt x="130" y="158"/>
                      </a:lnTo>
                      <a:lnTo>
                        <a:pt x="136" y="162"/>
                      </a:lnTo>
                      <a:lnTo>
                        <a:pt x="148" y="166"/>
                      </a:lnTo>
                      <a:lnTo>
                        <a:pt x="162" y="168"/>
                      </a:lnTo>
                      <a:lnTo>
                        <a:pt x="162" y="168"/>
                      </a:lnTo>
                      <a:lnTo>
                        <a:pt x="146" y="174"/>
                      </a:lnTo>
                      <a:lnTo>
                        <a:pt x="136" y="182"/>
                      </a:lnTo>
                      <a:lnTo>
                        <a:pt x="136" y="182"/>
                      </a:lnTo>
                      <a:close/>
                      <a:moveTo>
                        <a:pt x="238" y="202"/>
                      </a:moveTo>
                      <a:lnTo>
                        <a:pt x="238" y="202"/>
                      </a:lnTo>
                      <a:lnTo>
                        <a:pt x="238" y="202"/>
                      </a:lnTo>
                      <a:lnTo>
                        <a:pt x="238" y="202"/>
                      </a:lnTo>
                      <a:lnTo>
                        <a:pt x="238" y="202"/>
                      </a:lnTo>
                      <a:lnTo>
                        <a:pt x="238" y="202"/>
                      </a:lnTo>
                      <a:lnTo>
                        <a:pt x="238" y="202"/>
                      </a:lnTo>
                      <a:lnTo>
                        <a:pt x="238" y="198"/>
                      </a:lnTo>
                      <a:lnTo>
                        <a:pt x="234" y="192"/>
                      </a:lnTo>
                      <a:lnTo>
                        <a:pt x="234" y="192"/>
                      </a:lnTo>
                      <a:lnTo>
                        <a:pt x="208" y="196"/>
                      </a:lnTo>
                      <a:lnTo>
                        <a:pt x="208" y="196"/>
                      </a:lnTo>
                      <a:lnTo>
                        <a:pt x="216" y="202"/>
                      </a:lnTo>
                      <a:lnTo>
                        <a:pt x="218" y="206"/>
                      </a:lnTo>
                      <a:lnTo>
                        <a:pt x="218" y="206"/>
                      </a:lnTo>
                      <a:lnTo>
                        <a:pt x="218" y="206"/>
                      </a:lnTo>
                      <a:lnTo>
                        <a:pt x="218" y="210"/>
                      </a:lnTo>
                      <a:lnTo>
                        <a:pt x="212" y="214"/>
                      </a:lnTo>
                      <a:lnTo>
                        <a:pt x="202" y="220"/>
                      </a:lnTo>
                      <a:lnTo>
                        <a:pt x="188" y="224"/>
                      </a:lnTo>
                      <a:lnTo>
                        <a:pt x="188" y="224"/>
                      </a:lnTo>
                      <a:lnTo>
                        <a:pt x="168" y="230"/>
                      </a:lnTo>
                      <a:lnTo>
                        <a:pt x="156" y="238"/>
                      </a:lnTo>
                      <a:lnTo>
                        <a:pt x="150" y="242"/>
                      </a:lnTo>
                      <a:lnTo>
                        <a:pt x="148" y="246"/>
                      </a:lnTo>
                      <a:lnTo>
                        <a:pt x="146" y="252"/>
                      </a:lnTo>
                      <a:lnTo>
                        <a:pt x="146" y="258"/>
                      </a:lnTo>
                      <a:lnTo>
                        <a:pt x="146" y="258"/>
                      </a:lnTo>
                      <a:lnTo>
                        <a:pt x="146" y="262"/>
                      </a:lnTo>
                      <a:lnTo>
                        <a:pt x="148" y="268"/>
                      </a:lnTo>
                      <a:lnTo>
                        <a:pt x="156" y="276"/>
                      </a:lnTo>
                      <a:lnTo>
                        <a:pt x="156" y="276"/>
                      </a:lnTo>
                      <a:lnTo>
                        <a:pt x="164" y="270"/>
                      </a:lnTo>
                      <a:lnTo>
                        <a:pt x="174" y="264"/>
                      </a:lnTo>
                      <a:lnTo>
                        <a:pt x="174" y="264"/>
                      </a:lnTo>
                      <a:lnTo>
                        <a:pt x="168" y="260"/>
                      </a:lnTo>
                      <a:lnTo>
                        <a:pt x="166" y="256"/>
                      </a:lnTo>
                      <a:lnTo>
                        <a:pt x="166" y="256"/>
                      </a:lnTo>
                      <a:lnTo>
                        <a:pt x="166" y="254"/>
                      </a:lnTo>
                      <a:lnTo>
                        <a:pt x="170" y="252"/>
                      </a:lnTo>
                      <a:lnTo>
                        <a:pt x="178" y="248"/>
                      </a:lnTo>
                      <a:lnTo>
                        <a:pt x="192" y="244"/>
                      </a:lnTo>
                      <a:lnTo>
                        <a:pt x="192" y="244"/>
                      </a:lnTo>
                      <a:lnTo>
                        <a:pt x="214" y="236"/>
                      </a:lnTo>
                      <a:lnTo>
                        <a:pt x="222" y="232"/>
                      </a:lnTo>
                      <a:lnTo>
                        <a:pt x="228" y="226"/>
                      </a:lnTo>
                      <a:lnTo>
                        <a:pt x="234" y="222"/>
                      </a:lnTo>
                      <a:lnTo>
                        <a:pt x="238" y="216"/>
                      </a:lnTo>
                      <a:lnTo>
                        <a:pt x="238" y="208"/>
                      </a:lnTo>
                      <a:lnTo>
                        <a:pt x="238" y="202"/>
                      </a:lnTo>
                      <a:lnTo>
                        <a:pt x="238" y="202"/>
                      </a:lnTo>
                      <a:lnTo>
                        <a:pt x="238" y="202"/>
                      </a:lnTo>
                      <a:lnTo>
                        <a:pt x="238" y="202"/>
                      </a:lnTo>
                      <a:close/>
                      <a:moveTo>
                        <a:pt x="186" y="58"/>
                      </a:moveTo>
                      <a:lnTo>
                        <a:pt x="186" y="58"/>
                      </a:lnTo>
                      <a:lnTo>
                        <a:pt x="198" y="54"/>
                      </a:lnTo>
                      <a:lnTo>
                        <a:pt x="206" y="48"/>
                      </a:lnTo>
                      <a:lnTo>
                        <a:pt x="212" y="40"/>
                      </a:lnTo>
                      <a:lnTo>
                        <a:pt x="214" y="28"/>
                      </a:lnTo>
                      <a:lnTo>
                        <a:pt x="214" y="28"/>
                      </a:lnTo>
                      <a:lnTo>
                        <a:pt x="212" y="18"/>
                      </a:lnTo>
                      <a:lnTo>
                        <a:pt x="206" y="8"/>
                      </a:lnTo>
                      <a:lnTo>
                        <a:pt x="198" y="2"/>
                      </a:lnTo>
                      <a:lnTo>
                        <a:pt x="186" y="0"/>
                      </a:lnTo>
                      <a:lnTo>
                        <a:pt x="186" y="0"/>
                      </a:lnTo>
                      <a:lnTo>
                        <a:pt x="174" y="2"/>
                      </a:lnTo>
                      <a:lnTo>
                        <a:pt x="166" y="8"/>
                      </a:lnTo>
                      <a:lnTo>
                        <a:pt x="160" y="18"/>
                      </a:lnTo>
                      <a:lnTo>
                        <a:pt x="158" y="28"/>
                      </a:lnTo>
                      <a:lnTo>
                        <a:pt x="158" y="28"/>
                      </a:lnTo>
                      <a:lnTo>
                        <a:pt x="160" y="40"/>
                      </a:lnTo>
                      <a:lnTo>
                        <a:pt x="166" y="48"/>
                      </a:lnTo>
                      <a:lnTo>
                        <a:pt x="174" y="54"/>
                      </a:lnTo>
                      <a:lnTo>
                        <a:pt x="186" y="58"/>
                      </a:lnTo>
                      <a:lnTo>
                        <a:pt x="186" y="58"/>
                      </a:lnTo>
                      <a:close/>
                      <a:moveTo>
                        <a:pt x="134" y="116"/>
                      </a:moveTo>
                      <a:lnTo>
                        <a:pt x="156" y="116"/>
                      </a:lnTo>
                      <a:lnTo>
                        <a:pt x="156" y="116"/>
                      </a:lnTo>
                      <a:lnTo>
                        <a:pt x="160" y="114"/>
                      </a:lnTo>
                      <a:lnTo>
                        <a:pt x="162" y="112"/>
                      </a:lnTo>
                      <a:lnTo>
                        <a:pt x="162" y="72"/>
                      </a:lnTo>
                      <a:lnTo>
                        <a:pt x="162" y="72"/>
                      </a:lnTo>
                      <a:lnTo>
                        <a:pt x="160" y="70"/>
                      </a:lnTo>
                      <a:lnTo>
                        <a:pt x="156" y="68"/>
                      </a:lnTo>
                      <a:lnTo>
                        <a:pt x="156" y="68"/>
                      </a:lnTo>
                      <a:lnTo>
                        <a:pt x="146" y="66"/>
                      </a:lnTo>
                      <a:lnTo>
                        <a:pt x="140" y="60"/>
                      </a:lnTo>
                      <a:lnTo>
                        <a:pt x="134" y="54"/>
                      </a:lnTo>
                      <a:lnTo>
                        <a:pt x="132" y="44"/>
                      </a:lnTo>
                      <a:lnTo>
                        <a:pt x="132" y="44"/>
                      </a:lnTo>
                      <a:lnTo>
                        <a:pt x="130" y="40"/>
                      </a:lnTo>
                      <a:lnTo>
                        <a:pt x="128" y="38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2" y="40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2" y="56"/>
                      </a:lnTo>
                      <a:lnTo>
                        <a:pt x="8" y="66"/>
                      </a:lnTo>
                      <a:lnTo>
                        <a:pt x="18" y="72"/>
                      </a:lnTo>
                      <a:lnTo>
                        <a:pt x="24" y="74"/>
                      </a:lnTo>
                      <a:lnTo>
                        <a:pt x="32" y="76"/>
                      </a:lnTo>
                      <a:lnTo>
                        <a:pt x="48" y="76"/>
                      </a:lnTo>
                      <a:lnTo>
                        <a:pt x="48" y="76"/>
                      </a:lnTo>
                      <a:lnTo>
                        <a:pt x="52" y="86"/>
                      </a:lnTo>
                      <a:lnTo>
                        <a:pt x="58" y="94"/>
                      </a:lnTo>
                      <a:lnTo>
                        <a:pt x="68" y="100"/>
                      </a:lnTo>
                      <a:lnTo>
                        <a:pt x="80" y="102"/>
                      </a:lnTo>
                      <a:lnTo>
                        <a:pt x="114" y="102"/>
                      </a:lnTo>
                      <a:lnTo>
                        <a:pt x="114" y="102"/>
                      </a:lnTo>
                      <a:lnTo>
                        <a:pt x="116" y="108"/>
                      </a:lnTo>
                      <a:lnTo>
                        <a:pt x="122" y="112"/>
                      </a:lnTo>
                      <a:lnTo>
                        <a:pt x="126" y="114"/>
                      </a:lnTo>
                      <a:lnTo>
                        <a:pt x="134" y="116"/>
                      </a:lnTo>
                      <a:lnTo>
                        <a:pt x="134" y="116"/>
                      </a:lnTo>
                      <a:close/>
                      <a:moveTo>
                        <a:pt x="176" y="78"/>
                      </a:moveTo>
                      <a:lnTo>
                        <a:pt x="176" y="140"/>
                      </a:lnTo>
                      <a:lnTo>
                        <a:pt x="176" y="140"/>
                      </a:lnTo>
                      <a:lnTo>
                        <a:pt x="176" y="144"/>
                      </a:lnTo>
                      <a:lnTo>
                        <a:pt x="178" y="146"/>
                      </a:lnTo>
                      <a:lnTo>
                        <a:pt x="182" y="148"/>
                      </a:lnTo>
                      <a:lnTo>
                        <a:pt x="186" y="150"/>
                      </a:lnTo>
                      <a:lnTo>
                        <a:pt x="186" y="150"/>
                      </a:lnTo>
                      <a:lnTo>
                        <a:pt x="190" y="148"/>
                      </a:lnTo>
                      <a:lnTo>
                        <a:pt x="194" y="146"/>
                      </a:lnTo>
                      <a:lnTo>
                        <a:pt x="196" y="144"/>
                      </a:lnTo>
                      <a:lnTo>
                        <a:pt x="196" y="140"/>
                      </a:lnTo>
                      <a:lnTo>
                        <a:pt x="196" y="78"/>
                      </a:lnTo>
                      <a:lnTo>
                        <a:pt x="196" y="78"/>
                      </a:lnTo>
                      <a:lnTo>
                        <a:pt x="196" y="74"/>
                      </a:lnTo>
                      <a:lnTo>
                        <a:pt x="194" y="70"/>
                      </a:lnTo>
                      <a:lnTo>
                        <a:pt x="190" y="68"/>
                      </a:lnTo>
                      <a:lnTo>
                        <a:pt x="186" y="68"/>
                      </a:lnTo>
                      <a:lnTo>
                        <a:pt x="186" y="68"/>
                      </a:lnTo>
                      <a:lnTo>
                        <a:pt x="182" y="68"/>
                      </a:lnTo>
                      <a:lnTo>
                        <a:pt x="178" y="70"/>
                      </a:lnTo>
                      <a:lnTo>
                        <a:pt x="176" y="74"/>
                      </a:lnTo>
                      <a:lnTo>
                        <a:pt x="176" y="78"/>
                      </a:lnTo>
                      <a:lnTo>
                        <a:pt x="176" y="78"/>
                      </a:lnTo>
                      <a:close/>
                      <a:moveTo>
                        <a:pt x="368" y="38"/>
                      </a:moveTo>
                      <a:lnTo>
                        <a:pt x="244" y="38"/>
                      </a:lnTo>
                      <a:lnTo>
                        <a:pt x="244" y="38"/>
                      </a:lnTo>
                      <a:lnTo>
                        <a:pt x="242" y="40"/>
                      </a:lnTo>
                      <a:lnTo>
                        <a:pt x="240" y="44"/>
                      </a:lnTo>
                      <a:lnTo>
                        <a:pt x="240" y="44"/>
                      </a:lnTo>
                      <a:lnTo>
                        <a:pt x="238" y="54"/>
                      </a:lnTo>
                      <a:lnTo>
                        <a:pt x="232" y="60"/>
                      </a:lnTo>
                      <a:lnTo>
                        <a:pt x="226" y="66"/>
                      </a:lnTo>
                      <a:lnTo>
                        <a:pt x="216" y="68"/>
                      </a:lnTo>
                      <a:lnTo>
                        <a:pt x="216" y="68"/>
                      </a:lnTo>
                      <a:lnTo>
                        <a:pt x="212" y="70"/>
                      </a:lnTo>
                      <a:lnTo>
                        <a:pt x="210" y="72"/>
                      </a:lnTo>
                      <a:lnTo>
                        <a:pt x="210" y="112"/>
                      </a:lnTo>
                      <a:lnTo>
                        <a:pt x="210" y="112"/>
                      </a:lnTo>
                      <a:lnTo>
                        <a:pt x="212" y="114"/>
                      </a:lnTo>
                      <a:lnTo>
                        <a:pt x="216" y="116"/>
                      </a:lnTo>
                      <a:lnTo>
                        <a:pt x="238" y="116"/>
                      </a:lnTo>
                      <a:lnTo>
                        <a:pt x="238" y="116"/>
                      </a:lnTo>
                      <a:lnTo>
                        <a:pt x="246" y="114"/>
                      </a:lnTo>
                      <a:lnTo>
                        <a:pt x="250" y="112"/>
                      </a:lnTo>
                      <a:lnTo>
                        <a:pt x="256" y="108"/>
                      </a:lnTo>
                      <a:lnTo>
                        <a:pt x="258" y="102"/>
                      </a:lnTo>
                      <a:lnTo>
                        <a:pt x="292" y="102"/>
                      </a:lnTo>
                      <a:lnTo>
                        <a:pt x="292" y="102"/>
                      </a:lnTo>
                      <a:lnTo>
                        <a:pt x="304" y="100"/>
                      </a:lnTo>
                      <a:lnTo>
                        <a:pt x="314" y="94"/>
                      </a:lnTo>
                      <a:lnTo>
                        <a:pt x="320" y="86"/>
                      </a:lnTo>
                      <a:lnTo>
                        <a:pt x="324" y="76"/>
                      </a:lnTo>
                      <a:lnTo>
                        <a:pt x="340" y="76"/>
                      </a:lnTo>
                      <a:lnTo>
                        <a:pt x="340" y="76"/>
                      </a:lnTo>
                      <a:lnTo>
                        <a:pt x="348" y="74"/>
                      </a:lnTo>
                      <a:lnTo>
                        <a:pt x="354" y="72"/>
                      </a:lnTo>
                      <a:lnTo>
                        <a:pt x="364" y="66"/>
                      </a:lnTo>
                      <a:lnTo>
                        <a:pt x="370" y="56"/>
                      </a:lnTo>
                      <a:lnTo>
                        <a:pt x="372" y="50"/>
                      </a:lnTo>
                      <a:lnTo>
                        <a:pt x="372" y="44"/>
                      </a:lnTo>
                      <a:lnTo>
                        <a:pt x="372" y="44"/>
                      </a:lnTo>
                      <a:lnTo>
                        <a:pt x="370" y="40"/>
                      </a:lnTo>
                      <a:lnTo>
                        <a:pt x="368" y="38"/>
                      </a:lnTo>
                      <a:lnTo>
                        <a:pt x="368" y="38"/>
                      </a:lnTo>
                      <a:close/>
                      <a:moveTo>
                        <a:pt x="244" y="126"/>
                      </a:moveTo>
                      <a:lnTo>
                        <a:pt x="244" y="126"/>
                      </a:lnTo>
                      <a:lnTo>
                        <a:pt x="232" y="126"/>
                      </a:lnTo>
                      <a:lnTo>
                        <a:pt x="222" y="130"/>
                      </a:lnTo>
                      <a:lnTo>
                        <a:pt x="212" y="136"/>
                      </a:lnTo>
                      <a:lnTo>
                        <a:pt x="206" y="140"/>
                      </a:lnTo>
                      <a:lnTo>
                        <a:pt x="202" y="146"/>
                      </a:lnTo>
                      <a:lnTo>
                        <a:pt x="202" y="146"/>
                      </a:lnTo>
                      <a:lnTo>
                        <a:pt x="202" y="150"/>
                      </a:lnTo>
                      <a:lnTo>
                        <a:pt x="202" y="154"/>
                      </a:lnTo>
                      <a:lnTo>
                        <a:pt x="204" y="158"/>
                      </a:lnTo>
                      <a:lnTo>
                        <a:pt x="206" y="160"/>
                      </a:lnTo>
                      <a:lnTo>
                        <a:pt x="206" y="160"/>
                      </a:lnTo>
                      <a:lnTo>
                        <a:pt x="210" y="162"/>
                      </a:lnTo>
                      <a:lnTo>
                        <a:pt x="214" y="160"/>
                      </a:lnTo>
                      <a:lnTo>
                        <a:pt x="218" y="158"/>
                      </a:lnTo>
                      <a:lnTo>
                        <a:pt x="220" y="156"/>
                      </a:lnTo>
                      <a:lnTo>
                        <a:pt x="220" y="156"/>
                      </a:lnTo>
                      <a:lnTo>
                        <a:pt x="224" y="150"/>
                      </a:lnTo>
                      <a:lnTo>
                        <a:pt x="230" y="148"/>
                      </a:lnTo>
                      <a:lnTo>
                        <a:pt x="234" y="146"/>
                      </a:lnTo>
                      <a:lnTo>
                        <a:pt x="240" y="146"/>
                      </a:lnTo>
                      <a:lnTo>
                        <a:pt x="240" y="146"/>
                      </a:lnTo>
                      <a:lnTo>
                        <a:pt x="244" y="148"/>
                      </a:lnTo>
                      <a:lnTo>
                        <a:pt x="246" y="152"/>
                      </a:lnTo>
                      <a:lnTo>
                        <a:pt x="246" y="152"/>
                      </a:lnTo>
                      <a:lnTo>
                        <a:pt x="244" y="156"/>
                      </a:lnTo>
                      <a:lnTo>
                        <a:pt x="242" y="160"/>
                      </a:lnTo>
                      <a:lnTo>
                        <a:pt x="230" y="164"/>
                      </a:lnTo>
                      <a:lnTo>
                        <a:pt x="214" y="168"/>
                      </a:lnTo>
                      <a:lnTo>
                        <a:pt x="196" y="170"/>
                      </a:lnTo>
                      <a:lnTo>
                        <a:pt x="196" y="170"/>
                      </a:lnTo>
                      <a:lnTo>
                        <a:pt x="184" y="172"/>
                      </a:lnTo>
                      <a:lnTo>
                        <a:pt x="184" y="172"/>
                      </a:lnTo>
                      <a:lnTo>
                        <a:pt x="170" y="174"/>
                      </a:lnTo>
                      <a:lnTo>
                        <a:pt x="160" y="178"/>
                      </a:lnTo>
                      <a:lnTo>
                        <a:pt x="150" y="182"/>
                      </a:lnTo>
                      <a:lnTo>
                        <a:pt x="144" y="186"/>
                      </a:lnTo>
                      <a:lnTo>
                        <a:pt x="140" y="190"/>
                      </a:lnTo>
                      <a:lnTo>
                        <a:pt x="136" y="194"/>
                      </a:lnTo>
                      <a:lnTo>
                        <a:pt x="134" y="202"/>
                      </a:lnTo>
                      <a:lnTo>
                        <a:pt x="134" y="202"/>
                      </a:lnTo>
                      <a:lnTo>
                        <a:pt x="134" y="202"/>
                      </a:lnTo>
                      <a:lnTo>
                        <a:pt x="134" y="210"/>
                      </a:lnTo>
                      <a:lnTo>
                        <a:pt x="136" y="218"/>
                      </a:lnTo>
                      <a:lnTo>
                        <a:pt x="142" y="226"/>
                      </a:lnTo>
                      <a:lnTo>
                        <a:pt x="150" y="232"/>
                      </a:lnTo>
                      <a:lnTo>
                        <a:pt x="150" y="232"/>
                      </a:lnTo>
                      <a:lnTo>
                        <a:pt x="160" y="226"/>
                      </a:lnTo>
                      <a:lnTo>
                        <a:pt x="172" y="220"/>
                      </a:lnTo>
                      <a:lnTo>
                        <a:pt x="172" y="220"/>
                      </a:lnTo>
                      <a:lnTo>
                        <a:pt x="164" y="216"/>
                      </a:lnTo>
                      <a:lnTo>
                        <a:pt x="158" y="212"/>
                      </a:lnTo>
                      <a:lnTo>
                        <a:pt x="154" y="208"/>
                      </a:lnTo>
                      <a:lnTo>
                        <a:pt x="154" y="206"/>
                      </a:lnTo>
                      <a:lnTo>
                        <a:pt x="154" y="206"/>
                      </a:lnTo>
                      <a:lnTo>
                        <a:pt x="154" y="206"/>
                      </a:lnTo>
                      <a:lnTo>
                        <a:pt x="154" y="206"/>
                      </a:lnTo>
                      <a:lnTo>
                        <a:pt x="156" y="202"/>
                      </a:lnTo>
                      <a:lnTo>
                        <a:pt x="162" y="198"/>
                      </a:lnTo>
                      <a:lnTo>
                        <a:pt x="172" y="194"/>
                      </a:lnTo>
                      <a:lnTo>
                        <a:pt x="188" y="192"/>
                      </a:lnTo>
                      <a:lnTo>
                        <a:pt x="188" y="192"/>
                      </a:lnTo>
                      <a:lnTo>
                        <a:pt x="200" y="190"/>
                      </a:lnTo>
                      <a:lnTo>
                        <a:pt x="200" y="190"/>
                      </a:lnTo>
                      <a:lnTo>
                        <a:pt x="222" y="186"/>
                      </a:lnTo>
                      <a:lnTo>
                        <a:pt x="234" y="184"/>
                      </a:lnTo>
                      <a:lnTo>
                        <a:pt x="244" y="180"/>
                      </a:lnTo>
                      <a:lnTo>
                        <a:pt x="254" y="176"/>
                      </a:lnTo>
                      <a:lnTo>
                        <a:pt x="260" y="170"/>
                      </a:lnTo>
                      <a:lnTo>
                        <a:pt x="264" y="162"/>
                      </a:lnTo>
                      <a:lnTo>
                        <a:pt x="266" y="150"/>
                      </a:lnTo>
                      <a:lnTo>
                        <a:pt x="266" y="150"/>
                      </a:lnTo>
                      <a:lnTo>
                        <a:pt x="264" y="142"/>
                      </a:lnTo>
                      <a:lnTo>
                        <a:pt x="258" y="136"/>
                      </a:lnTo>
                      <a:lnTo>
                        <a:pt x="252" y="130"/>
                      </a:lnTo>
                      <a:lnTo>
                        <a:pt x="244" y="126"/>
                      </a:lnTo>
                      <a:lnTo>
                        <a:pt x="244" y="126"/>
                      </a:lnTo>
                      <a:close/>
                      <a:moveTo>
                        <a:pt x="214" y="286"/>
                      </a:moveTo>
                      <a:lnTo>
                        <a:pt x="214" y="286"/>
                      </a:lnTo>
                      <a:lnTo>
                        <a:pt x="212" y="288"/>
                      </a:lnTo>
                      <a:lnTo>
                        <a:pt x="210" y="290"/>
                      </a:lnTo>
                      <a:lnTo>
                        <a:pt x="210" y="290"/>
                      </a:lnTo>
                      <a:lnTo>
                        <a:pt x="196" y="296"/>
                      </a:lnTo>
                      <a:lnTo>
                        <a:pt x="196" y="296"/>
                      </a:lnTo>
                      <a:lnTo>
                        <a:pt x="198" y="298"/>
                      </a:lnTo>
                      <a:lnTo>
                        <a:pt x="198" y="298"/>
                      </a:lnTo>
                      <a:lnTo>
                        <a:pt x="198" y="300"/>
                      </a:lnTo>
                      <a:lnTo>
                        <a:pt x="198" y="300"/>
                      </a:lnTo>
                      <a:lnTo>
                        <a:pt x="198" y="300"/>
                      </a:lnTo>
                      <a:lnTo>
                        <a:pt x="198" y="300"/>
                      </a:lnTo>
                      <a:lnTo>
                        <a:pt x="194" y="306"/>
                      </a:lnTo>
                      <a:lnTo>
                        <a:pt x="190" y="310"/>
                      </a:lnTo>
                      <a:lnTo>
                        <a:pt x="190" y="310"/>
                      </a:lnTo>
                      <a:lnTo>
                        <a:pt x="182" y="318"/>
                      </a:lnTo>
                      <a:lnTo>
                        <a:pt x="178" y="330"/>
                      </a:lnTo>
                      <a:lnTo>
                        <a:pt x="176" y="346"/>
                      </a:lnTo>
                      <a:lnTo>
                        <a:pt x="176" y="372"/>
                      </a:lnTo>
                      <a:lnTo>
                        <a:pt x="176" y="372"/>
                      </a:lnTo>
                      <a:lnTo>
                        <a:pt x="176" y="376"/>
                      </a:lnTo>
                      <a:lnTo>
                        <a:pt x="178" y="380"/>
                      </a:lnTo>
                      <a:lnTo>
                        <a:pt x="182" y="382"/>
                      </a:lnTo>
                      <a:lnTo>
                        <a:pt x="186" y="382"/>
                      </a:lnTo>
                      <a:lnTo>
                        <a:pt x="186" y="382"/>
                      </a:lnTo>
                      <a:lnTo>
                        <a:pt x="190" y="382"/>
                      </a:lnTo>
                      <a:lnTo>
                        <a:pt x="194" y="380"/>
                      </a:lnTo>
                      <a:lnTo>
                        <a:pt x="196" y="376"/>
                      </a:lnTo>
                      <a:lnTo>
                        <a:pt x="196" y="372"/>
                      </a:lnTo>
                      <a:lnTo>
                        <a:pt x="196" y="372"/>
                      </a:lnTo>
                      <a:lnTo>
                        <a:pt x="196" y="336"/>
                      </a:lnTo>
                      <a:lnTo>
                        <a:pt x="200" y="330"/>
                      </a:lnTo>
                      <a:lnTo>
                        <a:pt x="204" y="324"/>
                      </a:lnTo>
                      <a:lnTo>
                        <a:pt x="204" y="324"/>
                      </a:lnTo>
                      <a:lnTo>
                        <a:pt x="212" y="316"/>
                      </a:lnTo>
                      <a:lnTo>
                        <a:pt x="216" y="306"/>
                      </a:lnTo>
                      <a:lnTo>
                        <a:pt x="216" y="306"/>
                      </a:lnTo>
                      <a:lnTo>
                        <a:pt x="216" y="302"/>
                      </a:lnTo>
                      <a:lnTo>
                        <a:pt x="216" y="302"/>
                      </a:lnTo>
                      <a:lnTo>
                        <a:pt x="218" y="300"/>
                      </a:lnTo>
                      <a:lnTo>
                        <a:pt x="218" y="300"/>
                      </a:lnTo>
                      <a:lnTo>
                        <a:pt x="216" y="294"/>
                      </a:lnTo>
                      <a:lnTo>
                        <a:pt x="214" y="286"/>
                      </a:lnTo>
                      <a:lnTo>
                        <a:pt x="214" y="286"/>
                      </a:lnTo>
                      <a:close/>
                      <a:moveTo>
                        <a:pt x="198" y="250"/>
                      </a:moveTo>
                      <a:lnTo>
                        <a:pt x="198" y="250"/>
                      </a:lnTo>
                      <a:lnTo>
                        <a:pt x="206" y="254"/>
                      </a:lnTo>
                      <a:lnTo>
                        <a:pt x="206" y="256"/>
                      </a:lnTo>
                      <a:lnTo>
                        <a:pt x="206" y="256"/>
                      </a:lnTo>
                      <a:lnTo>
                        <a:pt x="206" y="258"/>
                      </a:lnTo>
                      <a:lnTo>
                        <a:pt x="200" y="262"/>
                      </a:lnTo>
                      <a:lnTo>
                        <a:pt x="194" y="266"/>
                      </a:lnTo>
                      <a:lnTo>
                        <a:pt x="184" y="270"/>
                      </a:lnTo>
                      <a:lnTo>
                        <a:pt x="184" y="270"/>
                      </a:lnTo>
                      <a:lnTo>
                        <a:pt x="174" y="272"/>
                      </a:lnTo>
                      <a:lnTo>
                        <a:pt x="168" y="276"/>
                      </a:lnTo>
                      <a:lnTo>
                        <a:pt x="160" y="284"/>
                      </a:lnTo>
                      <a:lnTo>
                        <a:pt x="156" y="292"/>
                      </a:lnTo>
                      <a:lnTo>
                        <a:pt x="154" y="300"/>
                      </a:lnTo>
                      <a:lnTo>
                        <a:pt x="154" y="300"/>
                      </a:lnTo>
                      <a:lnTo>
                        <a:pt x="154" y="300"/>
                      </a:lnTo>
                      <a:lnTo>
                        <a:pt x="154" y="300"/>
                      </a:lnTo>
                      <a:lnTo>
                        <a:pt x="154" y="300"/>
                      </a:lnTo>
                      <a:lnTo>
                        <a:pt x="154" y="300"/>
                      </a:lnTo>
                      <a:lnTo>
                        <a:pt x="154" y="300"/>
                      </a:lnTo>
                      <a:lnTo>
                        <a:pt x="154" y="300"/>
                      </a:lnTo>
                      <a:lnTo>
                        <a:pt x="154" y="300"/>
                      </a:lnTo>
                      <a:lnTo>
                        <a:pt x="156" y="308"/>
                      </a:lnTo>
                      <a:lnTo>
                        <a:pt x="160" y="314"/>
                      </a:lnTo>
                      <a:lnTo>
                        <a:pt x="160" y="314"/>
                      </a:lnTo>
                      <a:lnTo>
                        <a:pt x="160" y="316"/>
                      </a:lnTo>
                      <a:lnTo>
                        <a:pt x="160" y="316"/>
                      </a:lnTo>
                      <a:lnTo>
                        <a:pt x="168" y="324"/>
                      </a:lnTo>
                      <a:lnTo>
                        <a:pt x="168" y="324"/>
                      </a:lnTo>
                      <a:lnTo>
                        <a:pt x="170" y="326"/>
                      </a:lnTo>
                      <a:lnTo>
                        <a:pt x="170" y="326"/>
                      </a:lnTo>
                      <a:lnTo>
                        <a:pt x="174" y="316"/>
                      </a:lnTo>
                      <a:lnTo>
                        <a:pt x="174" y="316"/>
                      </a:lnTo>
                      <a:lnTo>
                        <a:pt x="176" y="312"/>
                      </a:lnTo>
                      <a:lnTo>
                        <a:pt x="176" y="312"/>
                      </a:lnTo>
                      <a:lnTo>
                        <a:pt x="180" y="308"/>
                      </a:lnTo>
                      <a:lnTo>
                        <a:pt x="180" y="308"/>
                      </a:lnTo>
                      <a:lnTo>
                        <a:pt x="176" y="302"/>
                      </a:lnTo>
                      <a:lnTo>
                        <a:pt x="174" y="298"/>
                      </a:lnTo>
                      <a:lnTo>
                        <a:pt x="174" y="298"/>
                      </a:lnTo>
                      <a:lnTo>
                        <a:pt x="176" y="296"/>
                      </a:lnTo>
                      <a:lnTo>
                        <a:pt x="178" y="294"/>
                      </a:lnTo>
                      <a:lnTo>
                        <a:pt x="188" y="290"/>
                      </a:lnTo>
                      <a:lnTo>
                        <a:pt x="188" y="290"/>
                      </a:lnTo>
                      <a:lnTo>
                        <a:pt x="202" y="284"/>
                      </a:lnTo>
                      <a:lnTo>
                        <a:pt x="214" y="278"/>
                      </a:lnTo>
                      <a:lnTo>
                        <a:pt x="222" y="268"/>
                      </a:lnTo>
                      <a:lnTo>
                        <a:pt x="226" y="264"/>
                      </a:lnTo>
                      <a:lnTo>
                        <a:pt x="226" y="258"/>
                      </a:lnTo>
                      <a:lnTo>
                        <a:pt x="226" y="258"/>
                      </a:lnTo>
                      <a:lnTo>
                        <a:pt x="226" y="248"/>
                      </a:lnTo>
                      <a:lnTo>
                        <a:pt x="220" y="242"/>
                      </a:lnTo>
                      <a:lnTo>
                        <a:pt x="220" y="242"/>
                      </a:lnTo>
                      <a:lnTo>
                        <a:pt x="210" y="246"/>
                      </a:lnTo>
                      <a:lnTo>
                        <a:pt x="198" y="250"/>
                      </a:lnTo>
                      <a:lnTo>
                        <a:pt x="198" y="25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sz="11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761107" y="5067038"/>
                <a:ext cx="612000" cy="612000"/>
                <a:chOff x="592807" y="2258092"/>
                <a:chExt cx="612000" cy="612000"/>
              </a:xfrm>
            </p:grpSpPr>
            <p:sp>
              <p:nvSpPr>
                <p:cNvPr id="33" name="Oval 32"/>
                <p:cNvSpPr/>
                <p:nvPr/>
              </p:nvSpPr>
              <p:spPr bwMode="ltGray">
                <a:xfrm>
                  <a:off x="592807" y="2258092"/>
                  <a:ext cx="612000" cy="612000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100" dirty="0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34" name="Freeform 42"/>
                <p:cNvSpPr>
                  <a:spLocks/>
                </p:cNvSpPr>
                <p:nvPr/>
              </p:nvSpPr>
              <p:spPr bwMode="auto">
                <a:xfrm>
                  <a:off x="657373" y="2428119"/>
                  <a:ext cx="500483" cy="267525"/>
                </a:xfrm>
                <a:custGeom>
                  <a:avLst/>
                  <a:gdLst>
                    <a:gd name="T0" fmla="*/ 490 w 1000"/>
                    <a:gd name="T1" fmla="*/ 0 h 535"/>
                    <a:gd name="T2" fmla="*/ 989 w 1000"/>
                    <a:gd name="T3" fmla="*/ 172 h 535"/>
                    <a:gd name="T4" fmla="*/ 997 w 1000"/>
                    <a:gd name="T5" fmla="*/ 178 h 535"/>
                    <a:gd name="T6" fmla="*/ 1000 w 1000"/>
                    <a:gd name="T7" fmla="*/ 187 h 535"/>
                    <a:gd name="T8" fmla="*/ 993 w 1000"/>
                    <a:gd name="T9" fmla="*/ 200 h 535"/>
                    <a:gd name="T10" fmla="*/ 822 w 1000"/>
                    <a:gd name="T11" fmla="*/ 251 h 535"/>
                    <a:gd name="T12" fmla="*/ 791 w 1000"/>
                    <a:gd name="T13" fmla="*/ 224 h 535"/>
                    <a:gd name="T14" fmla="*/ 739 w 1000"/>
                    <a:gd name="T15" fmla="*/ 203 h 535"/>
                    <a:gd name="T16" fmla="*/ 673 w 1000"/>
                    <a:gd name="T17" fmla="*/ 187 h 535"/>
                    <a:gd name="T18" fmla="*/ 548 w 1000"/>
                    <a:gd name="T19" fmla="*/ 174 h 535"/>
                    <a:gd name="T20" fmla="*/ 491 w 1000"/>
                    <a:gd name="T21" fmla="*/ 174 h 535"/>
                    <a:gd name="T22" fmla="*/ 480 w 1000"/>
                    <a:gd name="T23" fmla="*/ 189 h 535"/>
                    <a:gd name="T24" fmla="*/ 485 w 1000"/>
                    <a:gd name="T25" fmla="*/ 200 h 535"/>
                    <a:gd name="T26" fmla="*/ 497 w 1000"/>
                    <a:gd name="T27" fmla="*/ 205 h 535"/>
                    <a:gd name="T28" fmla="*/ 585 w 1000"/>
                    <a:gd name="T29" fmla="*/ 208 h 535"/>
                    <a:gd name="T30" fmla="*/ 660 w 1000"/>
                    <a:gd name="T31" fmla="*/ 217 h 535"/>
                    <a:gd name="T32" fmla="*/ 723 w 1000"/>
                    <a:gd name="T33" fmla="*/ 230 h 535"/>
                    <a:gd name="T34" fmla="*/ 768 w 1000"/>
                    <a:gd name="T35" fmla="*/ 246 h 535"/>
                    <a:gd name="T36" fmla="*/ 793 w 1000"/>
                    <a:gd name="T37" fmla="*/ 264 h 535"/>
                    <a:gd name="T38" fmla="*/ 798 w 1000"/>
                    <a:gd name="T39" fmla="*/ 373 h 535"/>
                    <a:gd name="T40" fmla="*/ 798 w 1000"/>
                    <a:gd name="T41" fmla="*/ 377 h 535"/>
                    <a:gd name="T42" fmla="*/ 784 w 1000"/>
                    <a:gd name="T43" fmla="*/ 395 h 535"/>
                    <a:gd name="T44" fmla="*/ 747 w 1000"/>
                    <a:gd name="T45" fmla="*/ 413 h 535"/>
                    <a:gd name="T46" fmla="*/ 688 w 1000"/>
                    <a:gd name="T47" fmla="*/ 429 h 535"/>
                    <a:gd name="T48" fmla="*/ 612 w 1000"/>
                    <a:gd name="T49" fmla="*/ 440 h 535"/>
                    <a:gd name="T50" fmla="*/ 526 w 1000"/>
                    <a:gd name="T51" fmla="*/ 446 h 535"/>
                    <a:gd name="T52" fmla="*/ 464 w 1000"/>
                    <a:gd name="T53" fmla="*/ 446 h 535"/>
                    <a:gd name="T54" fmla="*/ 377 w 1000"/>
                    <a:gd name="T55" fmla="*/ 440 h 535"/>
                    <a:gd name="T56" fmla="*/ 302 w 1000"/>
                    <a:gd name="T57" fmla="*/ 429 h 535"/>
                    <a:gd name="T58" fmla="*/ 243 w 1000"/>
                    <a:gd name="T59" fmla="*/ 413 h 535"/>
                    <a:gd name="T60" fmla="*/ 206 w 1000"/>
                    <a:gd name="T61" fmla="*/ 395 h 535"/>
                    <a:gd name="T62" fmla="*/ 192 w 1000"/>
                    <a:gd name="T63" fmla="*/ 377 h 535"/>
                    <a:gd name="T64" fmla="*/ 192 w 1000"/>
                    <a:gd name="T65" fmla="*/ 371 h 535"/>
                    <a:gd name="T66" fmla="*/ 106 w 1000"/>
                    <a:gd name="T67" fmla="*/ 363 h 535"/>
                    <a:gd name="T68" fmla="*/ 118 w 1000"/>
                    <a:gd name="T69" fmla="*/ 369 h 535"/>
                    <a:gd name="T70" fmla="*/ 130 w 1000"/>
                    <a:gd name="T71" fmla="*/ 384 h 535"/>
                    <a:gd name="T72" fmla="*/ 135 w 1000"/>
                    <a:gd name="T73" fmla="*/ 404 h 535"/>
                    <a:gd name="T74" fmla="*/ 134 w 1000"/>
                    <a:gd name="T75" fmla="*/ 417 h 535"/>
                    <a:gd name="T76" fmla="*/ 126 w 1000"/>
                    <a:gd name="T77" fmla="*/ 432 h 535"/>
                    <a:gd name="T78" fmla="*/ 111 w 1000"/>
                    <a:gd name="T79" fmla="*/ 443 h 535"/>
                    <a:gd name="T80" fmla="*/ 121 w 1000"/>
                    <a:gd name="T81" fmla="*/ 499 h 535"/>
                    <a:gd name="T82" fmla="*/ 111 w 1000"/>
                    <a:gd name="T83" fmla="*/ 513 h 535"/>
                    <a:gd name="T84" fmla="*/ 67 w 1000"/>
                    <a:gd name="T85" fmla="*/ 533 h 535"/>
                    <a:gd name="T86" fmla="*/ 45 w 1000"/>
                    <a:gd name="T87" fmla="*/ 533 h 535"/>
                    <a:gd name="T88" fmla="*/ 58 w 1000"/>
                    <a:gd name="T89" fmla="*/ 440 h 535"/>
                    <a:gd name="T90" fmla="*/ 43 w 1000"/>
                    <a:gd name="T91" fmla="*/ 425 h 535"/>
                    <a:gd name="T92" fmla="*/ 39 w 1000"/>
                    <a:gd name="T93" fmla="*/ 404 h 535"/>
                    <a:gd name="T94" fmla="*/ 41 w 1000"/>
                    <a:gd name="T95" fmla="*/ 391 h 535"/>
                    <a:gd name="T96" fmla="*/ 51 w 1000"/>
                    <a:gd name="T97" fmla="*/ 374 h 535"/>
                    <a:gd name="T98" fmla="*/ 69 w 1000"/>
                    <a:gd name="T99" fmla="*/ 363 h 535"/>
                    <a:gd name="T100" fmla="*/ 12 w 1000"/>
                    <a:gd name="T101" fmla="*/ 202 h 535"/>
                    <a:gd name="T102" fmla="*/ 2 w 1000"/>
                    <a:gd name="T103" fmla="*/ 193 h 535"/>
                    <a:gd name="T104" fmla="*/ 2 w 1000"/>
                    <a:gd name="T105" fmla="*/ 182 h 535"/>
                    <a:gd name="T106" fmla="*/ 11 w 1000"/>
                    <a:gd name="T107" fmla="*/ 172 h 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00" h="535">
                      <a:moveTo>
                        <a:pt x="11" y="172"/>
                      </a:moveTo>
                      <a:lnTo>
                        <a:pt x="490" y="0"/>
                      </a:lnTo>
                      <a:lnTo>
                        <a:pt x="490" y="0"/>
                      </a:lnTo>
                      <a:lnTo>
                        <a:pt x="495" y="0"/>
                      </a:lnTo>
                      <a:lnTo>
                        <a:pt x="500" y="0"/>
                      </a:lnTo>
                      <a:lnTo>
                        <a:pt x="989" y="172"/>
                      </a:lnTo>
                      <a:lnTo>
                        <a:pt x="989" y="172"/>
                      </a:lnTo>
                      <a:lnTo>
                        <a:pt x="994" y="174"/>
                      </a:lnTo>
                      <a:lnTo>
                        <a:pt x="997" y="178"/>
                      </a:lnTo>
                      <a:lnTo>
                        <a:pt x="1000" y="182"/>
                      </a:lnTo>
                      <a:lnTo>
                        <a:pt x="1000" y="187"/>
                      </a:lnTo>
                      <a:lnTo>
                        <a:pt x="1000" y="187"/>
                      </a:lnTo>
                      <a:lnTo>
                        <a:pt x="998" y="193"/>
                      </a:lnTo>
                      <a:lnTo>
                        <a:pt x="996" y="196"/>
                      </a:lnTo>
                      <a:lnTo>
                        <a:pt x="993" y="200"/>
                      </a:lnTo>
                      <a:lnTo>
                        <a:pt x="988" y="202"/>
                      </a:lnTo>
                      <a:lnTo>
                        <a:pt x="822" y="251"/>
                      </a:lnTo>
                      <a:lnTo>
                        <a:pt x="822" y="251"/>
                      </a:lnTo>
                      <a:lnTo>
                        <a:pt x="814" y="240"/>
                      </a:lnTo>
                      <a:lnTo>
                        <a:pt x="804" y="232"/>
                      </a:lnTo>
                      <a:lnTo>
                        <a:pt x="791" y="224"/>
                      </a:lnTo>
                      <a:lnTo>
                        <a:pt x="775" y="216"/>
                      </a:lnTo>
                      <a:lnTo>
                        <a:pt x="759" y="209"/>
                      </a:lnTo>
                      <a:lnTo>
                        <a:pt x="739" y="203"/>
                      </a:lnTo>
                      <a:lnTo>
                        <a:pt x="718" y="198"/>
                      </a:lnTo>
                      <a:lnTo>
                        <a:pt x="696" y="192"/>
                      </a:lnTo>
                      <a:lnTo>
                        <a:pt x="673" y="187"/>
                      </a:lnTo>
                      <a:lnTo>
                        <a:pt x="650" y="184"/>
                      </a:lnTo>
                      <a:lnTo>
                        <a:pt x="599" y="178"/>
                      </a:lnTo>
                      <a:lnTo>
                        <a:pt x="548" y="174"/>
                      </a:lnTo>
                      <a:lnTo>
                        <a:pt x="497" y="173"/>
                      </a:lnTo>
                      <a:lnTo>
                        <a:pt x="497" y="173"/>
                      </a:lnTo>
                      <a:lnTo>
                        <a:pt x="491" y="174"/>
                      </a:lnTo>
                      <a:lnTo>
                        <a:pt x="485" y="178"/>
                      </a:lnTo>
                      <a:lnTo>
                        <a:pt x="482" y="182"/>
                      </a:lnTo>
                      <a:lnTo>
                        <a:pt x="480" y="189"/>
                      </a:lnTo>
                      <a:lnTo>
                        <a:pt x="480" y="189"/>
                      </a:lnTo>
                      <a:lnTo>
                        <a:pt x="482" y="195"/>
                      </a:lnTo>
                      <a:lnTo>
                        <a:pt x="485" y="200"/>
                      </a:lnTo>
                      <a:lnTo>
                        <a:pt x="491" y="203"/>
                      </a:lnTo>
                      <a:lnTo>
                        <a:pt x="497" y="205"/>
                      </a:lnTo>
                      <a:lnTo>
                        <a:pt x="497" y="205"/>
                      </a:lnTo>
                      <a:lnTo>
                        <a:pt x="527" y="205"/>
                      </a:lnTo>
                      <a:lnTo>
                        <a:pt x="556" y="206"/>
                      </a:lnTo>
                      <a:lnTo>
                        <a:pt x="585" y="208"/>
                      </a:lnTo>
                      <a:lnTo>
                        <a:pt x="611" y="210"/>
                      </a:lnTo>
                      <a:lnTo>
                        <a:pt x="637" y="214"/>
                      </a:lnTo>
                      <a:lnTo>
                        <a:pt x="660" y="217"/>
                      </a:lnTo>
                      <a:lnTo>
                        <a:pt x="683" y="221"/>
                      </a:lnTo>
                      <a:lnTo>
                        <a:pt x="703" y="225"/>
                      </a:lnTo>
                      <a:lnTo>
                        <a:pt x="723" y="230"/>
                      </a:lnTo>
                      <a:lnTo>
                        <a:pt x="739" y="236"/>
                      </a:lnTo>
                      <a:lnTo>
                        <a:pt x="754" y="240"/>
                      </a:lnTo>
                      <a:lnTo>
                        <a:pt x="768" y="246"/>
                      </a:lnTo>
                      <a:lnTo>
                        <a:pt x="778" y="252"/>
                      </a:lnTo>
                      <a:lnTo>
                        <a:pt x="788" y="258"/>
                      </a:lnTo>
                      <a:lnTo>
                        <a:pt x="793" y="264"/>
                      </a:lnTo>
                      <a:lnTo>
                        <a:pt x="798" y="269"/>
                      </a:lnTo>
                      <a:lnTo>
                        <a:pt x="798" y="373"/>
                      </a:lnTo>
                      <a:lnTo>
                        <a:pt x="798" y="373"/>
                      </a:lnTo>
                      <a:lnTo>
                        <a:pt x="798" y="374"/>
                      </a:lnTo>
                      <a:lnTo>
                        <a:pt x="798" y="374"/>
                      </a:lnTo>
                      <a:lnTo>
                        <a:pt x="798" y="377"/>
                      </a:lnTo>
                      <a:lnTo>
                        <a:pt x="797" y="381"/>
                      </a:lnTo>
                      <a:lnTo>
                        <a:pt x="792" y="388"/>
                      </a:lnTo>
                      <a:lnTo>
                        <a:pt x="784" y="395"/>
                      </a:lnTo>
                      <a:lnTo>
                        <a:pt x="775" y="402"/>
                      </a:lnTo>
                      <a:lnTo>
                        <a:pt x="762" y="407"/>
                      </a:lnTo>
                      <a:lnTo>
                        <a:pt x="747" y="413"/>
                      </a:lnTo>
                      <a:lnTo>
                        <a:pt x="728" y="419"/>
                      </a:lnTo>
                      <a:lnTo>
                        <a:pt x="710" y="425"/>
                      </a:lnTo>
                      <a:lnTo>
                        <a:pt x="688" y="429"/>
                      </a:lnTo>
                      <a:lnTo>
                        <a:pt x="665" y="433"/>
                      </a:lnTo>
                      <a:lnTo>
                        <a:pt x="639" y="436"/>
                      </a:lnTo>
                      <a:lnTo>
                        <a:pt x="612" y="440"/>
                      </a:lnTo>
                      <a:lnTo>
                        <a:pt x="585" y="442"/>
                      </a:lnTo>
                      <a:lnTo>
                        <a:pt x="556" y="444"/>
                      </a:lnTo>
                      <a:lnTo>
                        <a:pt x="526" y="446"/>
                      </a:lnTo>
                      <a:lnTo>
                        <a:pt x="494" y="446"/>
                      </a:lnTo>
                      <a:lnTo>
                        <a:pt x="494" y="446"/>
                      </a:lnTo>
                      <a:lnTo>
                        <a:pt x="464" y="446"/>
                      </a:lnTo>
                      <a:lnTo>
                        <a:pt x="434" y="444"/>
                      </a:lnTo>
                      <a:lnTo>
                        <a:pt x="405" y="442"/>
                      </a:lnTo>
                      <a:lnTo>
                        <a:pt x="377" y="440"/>
                      </a:lnTo>
                      <a:lnTo>
                        <a:pt x="351" y="436"/>
                      </a:lnTo>
                      <a:lnTo>
                        <a:pt x="325" y="433"/>
                      </a:lnTo>
                      <a:lnTo>
                        <a:pt x="302" y="429"/>
                      </a:lnTo>
                      <a:lnTo>
                        <a:pt x="280" y="425"/>
                      </a:lnTo>
                      <a:lnTo>
                        <a:pt x="261" y="419"/>
                      </a:lnTo>
                      <a:lnTo>
                        <a:pt x="243" y="413"/>
                      </a:lnTo>
                      <a:lnTo>
                        <a:pt x="228" y="407"/>
                      </a:lnTo>
                      <a:lnTo>
                        <a:pt x="215" y="402"/>
                      </a:lnTo>
                      <a:lnTo>
                        <a:pt x="206" y="395"/>
                      </a:lnTo>
                      <a:lnTo>
                        <a:pt x="198" y="388"/>
                      </a:lnTo>
                      <a:lnTo>
                        <a:pt x="193" y="381"/>
                      </a:lnTo>
                      <a:lnTo>
                        <a:pt x="192" y="377"/>
                      </a:lnTo>
                      <a:lnTo>
                        <a:pt x="192" y="374"/>
                      </a:lnTo>
                      <a:lnTo>
                        <a:pt x="192" y="374"/>
                      </a:lnTo>
                      <a:lnTo>
                        <a:pt x="192" y="371"/>
                      </a:lnTo>
                      <a:lnTo>
                        <a:pt x="192" y="254"/>
                      </a:lnTo>
                      <a:lnTo>
                        <a:pt x="106" y="230"/>
                      </a:lnTo>
                      <a:lnTo>
                        <a:pt x="106" y="363"/>
                      </a:lnTo>
                      <a:lnTo>
                        <a:pt x="106" y="363"/>
                      </a:lnTo>
                      <a:lnTo>
                        <a:pt x="112" y="366"/>
                      </a:lnTo>
                      <a:lnTo>
                        <a:pt x="118" y="369"/>
                      </a:lnTo>
                      <a:lnTo>
                        <a:pt x="122" y="374"/>
                      </a:lnTo>
                      <a:lnTo>
                        <a:pt x="127" y="380"/>
                      </a:lnTo>
                      <a:lnTo>
                        <a:pt x="130" y="384"/>
                      </a:lnTo>
                      <a:lnTo>
                        <a:pt x="134" y="391"/>
                      </a:lnTo>
                      <a:lnTo>
                        <a:pt x="135" y="397"/>
                      </a:lnTo>
                      <a:lnTo>
                        <a:pt x="135" y="404"/>
                      </a:lnTo>
                      <a:lnTo>
                        <a:pt x="135" y="404"/>
                      </a:lnTo>
                      <a:lnTo>
                        <a:pt x="135" y="411"/>
                      </a:lnTo>
                      <a:lnTo>
                        <a:pt x="134" y="417"/>
                      </a:lnTo>
                      <a:lnTo>
                        <a:pt x="131" y="421"/>
                      </a:lnTo>
                      <a:lnTo>
                        <a:pt x="129" y="427"/>
                      </a:lnTo>
                      <a:lnTo>
                        <a:pt x="126" y="432"/>
                      </a:lnTo>
                      <a:lnTo>
                        <a:pt x="121" y="436"/>
                      </a:lnTo>
                      <a:lnTo>
                        <a:pt x="116" y="440"/>
                      </a:lnTo>
                      <a:lnTo>
                        <a:pt x="111" y="443"/>
                      </a:lnTo>
                      <a:lnTo>
                        <a:pt x="121" y="494"/>
                      </a:lnTo>
                      <a:lnTo>
                        <a:pt x="121" y="494"/>
                      </a:lnTo>
                      <a:lnTo>
                        <a:pt x="121" y="499"/>
                      </a:lnTo>
                      <a:lnTo>
                        <a:pt x="119" y="504"/>
                      </a:lnTo>
                      <a:lnTo>
                        <a:pt x="115" y="508"/>
                      </a:lnTo>
                      <a:lnTo>
                        <a:pt x="111" y="513"/>
                      </a:lnTo>
                      <a:lnTo>
                        <a:pt x="98" y="521"/>
                      </a:lnTo>
                      <a:lnTo>
                        <a:pt x="82" y="528"/>
                      </a:lnTo>
                      <a:lnTo>
                        <a:pt x="67" y="533"/>
                      </a:lnTo>
                      <a:lnTo>
                        <a:pt x="54" y="535"/>
                      </a:lnTo>
                      <a:lnTo>
                        <a:pt x="48" y="534"/>
                      </a:lnTo>
                      <a:lnTo>
                        <a:pt x="45" y="533"/>
                      </a:lnTo>
                      <a:lnTo>
                        <a:pt x="42" y="530"/>
                      </a:lnTo>
                      <a:lnTo>
                        <a:pt x="42" y="527"/>
                      </a:lnTo>
                      <a:lnTo>
                        <a:pt x="58" y="440"/>
                      </a:lnTo>
                      <a:lnTo>
                        <a:pt x="58" y="440"/>
                      </a:lnTo>
                      <a:lnTo>
                        <a:pt x="50" y="433"/>
                      </a:lnTo>
                      <a:lnTo>
                        <a:pt x="43" y="425"/>
                      </a:lnTo>
                      <a:lnTo>
                        <a:pt x="40" y="414"/>
                      </a:lnTo>
                      <a:lnTo>
                        <a:pt x="39" y="410"/>
                      </a:lnTo>
                      <a:lnTo>
                        <a:pt x="39" y="404"/>
                      </a:lnTo>
                      <a:lnTo>
                        <a:pt x="39" y="404"/>
                      </a:lnTo>
                      <a:lnTo>
                        <a:pt x="39" y="397"/>
                      </a:lnTo>
                      <a:lnTo>
                        <a:pt x="41" y="391"/>
                      </a:lnTo>
                      <a:lnTo>
                        <a:pt x="43" y="384"/>
                      </a:lnTo>
                      <a:lnTo>
                        <a:pt x="47" y="380"/>
                      </a:lnTo>
                      <a:lnTo>
                        <a:pt x="51" y="374"/>
                      </a:lnTo>
                      <a:lnTo>
                        <a:pt x="56" y="369"/>
                      </a:lnTo>
                      <a:lnTo>
                        <a:pt x="62" y="366"/>
                      </a:lnTo>
                      <a:lnTo>
                        <a:pt x="69" y="363"/>
                      </a:lnTo>
                      <a:lnTo>
                        <a:pt x="69" y="218"/>
                      </a:lnTo>
                      <a:lnTo>
                        <a:pt x="12" y="202"/>
                      </a:lnTo>
                      <a:lnTo>
                        <a:pt x="12" y="202"/>
                      </a:lnTo>
                      <a:lnTo>
                        <a:pt x="7" y="200"/>
                      </a:lnTo>
                      <a:lnTo>
                        <a:pt x="4" y="198"/>
                      </a:lnTo>
                      <a:lnTo>
                        <a:pt x="2" y="193"/>
                      </a:lnTo>
                      <a:lnTo>
                        <a:pt x="0" y="187"/>
                      </a:lnTo>
                      <a:lnTo>
                        <a:pt x="0" y="187"/>
                      </a:lnTo>
                      <a:lnTo>
                        <a:pt x="2" y="182"/>
                      </a:lnTo>
                      <a:lnTo>
                        <a:pt x="4" y="178"/>
                      </a:lnTo>
                      <a:lnTo>
                        <a:pt x="7" y="174"/>
                      </a:lnTo>
                      <a:lnTo>
                        <a:pt x="11" y="172"/>
                      </a:lnTo>
                      <a:lnTo>
                        <a:pt x="11" y="17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sz="1100" dirty="0">
                    <a:latin typeface="+mj-lt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3751887" y="4527726"/>
                <a:ext cx="612000" cy="612000"/>
                <a:chOff x="9322641" y="4690710"/>
                <a:chExt cx="612000" cy="612000"/>
              </a:xfrm>
            </p:grpSpPr>
            <p:sp>
              <p:nvSpPr>
                <p:cNvPr id="31" name="Oval 30"/>
                <p:cNvSpPr/>
                <p:nvPr/>
              </p:nvSpPr>
              <p:spPr bwMode="ltGray">
                <a:xfrm>
                  <a:off x="9322641" y="4690710"/>
                  <a:ext cx="612000" cy="612000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100" dirty="0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32" name="Freeform 4920"/>
                <p:cNvSpPr>
                  <a:spLocks noEditPoints="1"/>
                </p:cNvSpPr>
                <p:nvPr/>
              </p:nvSpPr>
              <p:spPr bwMode="auto">
                <a:xfrm>
                  <a:off x="9398454" y="4812811"/>
                  <a:ext cx="460374" cy="375569"/>
                </a:xfrm>
                <a:custGeom>
                  <a:avLst/>
                  <a:gdLst>
                    <a:gd name="T0" fmla="*/ 196 w 380"/>
                    <a:gd name="T1" fmla="*/ 2 h 310"/>
                    <a:gd name="T2" fmla="*/ 118 w 380"/>
                    <a:gd name="T3" fmla="*/ 46 h 310"/>
                    <a:gd name="T4" fmla="*/ 116 w 380"/>
                    <a:gd name="T5" fmla="*/ 6 h 310"/>
                    <a:gd name="T6" fmla="*/ 108 w 380"/>
                    <a:gd name="T7" fmla="*/ 0 h 310"/>
                    <a:gd name="T8" fmla="*/ 64 w 380"/>
                    <a:gd name="T9" fmla="*/ 0 h 310"/>
                    <a:gd name="T10" fmla="*/ 58 w 380"/>
                    <a:gd name="T11" fmla="*/ 10 h 310"/>
                    <a:gd name="T12" fmla="*/ 4 w 380"/>
                    <a:gd name="T13" fmla="*/ 120 h 310"/>
                    <a:gd name="T14" fmla="*/ 0 w 380"/>
                    <a:gd name="T15" fmla="*/ 132 h 310"/>
                    <a:gd name="T16" fmla="*/ 56 w 380"/>
                    <a:gd name="T17" fmla="*/ 138 h 310"/>
                    <a:gd name="T18" fmla="*/ 58 w 380"/>
                    <a:gd name="T19" fmla="*/ 300 h 310"/>
                    <a:gd name="T20" fmla="*/ 72 w 380"/>
                    <a:gd name="T21" fmla="*/ 310 h 310"/>
                    <a:gd name="T22" fmla="*/ 120 w 380"/>
                    <a:gd name="T23" fmla="*/ 306 h 310"/>
                    <a:gd name="T24" fmla="*/ 102 w 380"/>
                    <a:gd name="T25" fmla="*/ 252 h 310"/>
                    <a:gd name="T26" fmla="*/ 96 w 380"/>
                    <a:gd name="T27" fmla="*/ 250 h 310"/>
                    <a:gd name="T28" fmla="*/ 92 w 380"/>
                    <a:gd name="T29" fmla="*/ 182 h 310"/>
                    <a:gd name="T30" fmla="*/ 96 w 380"/>
                    <a:gd name="T31" fmla="*/ 176 h 310"/>
                    <a:gd name="T32" fmla="*/ 162 w 380"/>
                    <a:gd name="T33" fmla="*/ 172 h 310"/>
                    <a:gd name="T34" fmla="*/ 170 w 380"/>
                    <a:gd name="T35" fmla="*/ 176 h 310"/>
                    <a:gd name="T36" fmla="*/ 172 w 380"/>
                    <a:gd name="T37" fmla="*/ 242 h 310"/>
                    <a:gd name="T38" fmla="*/ 170 w 380"/>
                    <a:gd name="T39" fmla="*/ 250 h 310"/>
                    <a:gd name="T40" fmla="*/ 146 w 380"/>
                    <a:gd name="T41" fmla="*/ 252 h 310"/>
                    <a:gd name="T42" fmla="*/ 144 w 380"/>
                    <a:gd name="T43" fmla="*/ 306 h 310"/>
                    <a:gd name="T44" fmla="*/ 232 w 380"/>
                    <a:gd name="T45" fmla="*/ 310 h 310"/>
                    <a:gd name="T46" fmla="*/ 226 w 380"/>
                    <a:gd name="T47" fmla="*/ 252 h 310"/>
                    <a:gd name="T48" fmla="*/ 198 w 380"/>
                    <a:gd name="T49" fmla="*/ 250 h 310"/>
                    <a:gd name="T50" fmla="*/ 192 w 380"/>
                    <a:gd name="T51" fmla="*/ 244 h 310"/>
                    <a:gd name="T52" fmla="*/ 212 w 380"/>
                    <a:gd name="T53" fmla="*/ 180 h 310"/>
                    <a:gd name="T54" fmla="*/ 256 w 380"/>
                    <a:gd name="T55" fmla="*/ 172 h 310"/>
                    <a:gd name="T56" fmla="*/ 266 w 380"/>
                    <a:gd name="T57" fmla="*/ 180 h 310"/>
                    <a:gd name="T58" fmla="*/ 288 w 380"/>
                    <a:gd name="T59" fmla="*/ 242 h 310"/>
                    <a:gd name="T60" fmla="*/ 284 w 380"/>
                    <a:gd name="T61" fmla="*/ 250 h 310"/>
                    <a:gd name="T62" fmla="*/ 278 w 380"/>
                    <a:gd name="T63" fmla="*/ 252 h 310"/>
                    <a:gd name="T64" fmla="*/ 254 w 380"/>
                    <a:gd name="T65" fmla="*/ 298 h 310"/>
                    <a:gd name="T66" fmla="*/ 246 w 380"/>
                    <a:gd name="T67" fmla="*/ 310 h 310"/>
                    <a:gd name="T68" fmla="*/ 314 w 380"/>
                    <a:gd name="T69" fmla="*/ 310 h 310"/>
                    <a:gd name="T70" fmla="*/ 324 w 380"/>
                    <a:gd name="T71" fmla="*/ 294 h 310"/>
                    <a:gd name="T72" fmla="*/ 370 w 380"/>
                    <a:gd name="T73" fmla="*/ 138 h 310"/>
                    <a:gd name="T74" fmla="*/ 374 w 380"/>
                    <a:gd name="T75" fmla="*/ 138 h 310"/>
                    <a:gd name="T76" fmla="*/ 380 w 380"/>
                    <a:gd name="T77" fmla="*/ 128 h 310"/>
                    <a:gd name="T78" fmla="*/ 376 w 380"/>
                    <a:gd name="T79" fmla="*/ 120 h 310"/>
                    <a:gd name="T80" fmla="*/ 132 w 380"/>
                    <a:gd name="T81" fmla="*/ 162 h 310"/>
                    <a:gd name="T82" fmla="*/ 110 w 380"/>
                    <a:gd name="T83" fmla="*/ 146 h 310"/>
                    <a:gd name="T84" fmla="*/ 110 w 380"/>
                    <a:gd name="T85" fmla="*/ 128 h 310"/>
                    <a:gd name="T86" fmla="*/ 132 w 380"/>
                    <a:gd name="T87" fmla="*/ 114 h 310"/>
                    <a:gd name="T88" fmla="*/ 150 w 380"/>
                    <a:gd name="T89" fmla="*/ 120 h 310"/>
                    <a:gd name="T90" fmla="*/ 156 w 380"/>
                    <a:gd name="T91" fmla="*/ 138 h 310"/>
                    <a:gd name="T92" fmla="*/ 142 w 380"/>
                    <a:gd name="T93" fmla="*/ 160 h 310"/>
                    <a:gd name="T94" fmla="*/ 240 w 380"/>
                    <a:gd name="T95" fmla="*/ 162 h 310"/>
                    <a:gd name="T96" fmla="*/ 222 w 380"/>
                    <a:gd name="T97" fmla="*/ 154 h 310"/>
                    <a:gd name="T98" fmla="*/ 216 w 380"/>
                    <a:gd name="T99" fmla="*/ 138 h 310"/>
                    <a:gd name="T100" fmla="*/ 230 w 380"/>
                    <a:gd name="T101" fmla="*/ 116 h 310"/>
                    <a:gd name="T102" fmla="*/ 248 w 380"/>
                    <a:gd name="T103" fmla="*/ 116 h 310"/>
                    <a:gd name="T104" fmla="*/ 264 w 380"/>
                    <a:gd name="T105" fmla="*/ 138 h 310"/>
                    <a:gd name="T106" fmla="*/ 256 w 380"/>
                    <a:gd name="T107" fmla="*/ 154 h 310"/>
                    <a:gd name="T108" fmla="*/ 240 w 380"/>
                    <a:gd name="T109" fmla="*/ 162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80" h="310">
                      <a:moveTo>
                        <a:pt x="376" y="120"/>
                      </a:moveTo>
                      <a:lnTo>
                        <a:pt x="196" y="2"/>
                      </a:lnTo>
                      <a:lnTo>
                        <a:pt x="196" y="2"/>
                      </a:lnTo>
                      <a:lnTo>
                        <a:pt x="190" y="0"/>
                      </a:lnTo>
                      <a:lnTo>
                        <a:pt x="184" y="2"/>
                      </a:lnTo>
                      <a:lnTo>
                        <a:pt x="118" y="46"/>
                      </a:lnTo>
                      <a:lnTo>
                        <a:pt x="118" y="10"/>
                      </a:lnTo>
                      <a:lnTo>
                        <a:pt x="118" y="10"/>
                      </a:lnTo>
                      <a:lnTo>
                        <a:pt x="116" y="6"/>
                      </a:lnTo>
                      <a:lnTo>
                        <a:pt x="114" y="4"/>
                      </a:lnTo>
                      <a:lnTo>
                        <a:pt x="112" y="0"/>
                      </a:lnTo>
                      <a:lnTo>
                        <a:pt x="108" y="0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64" y="0"/>
                      </a:lnTo>
                      <a:lnTo>
                        <a:pt x="60" y="4"/>
                      </a:lnTo>
                      <a:lnTo>
                        <a:pt x="58" y="6"/>
                      </a:lnTo>
                      <a:lnTo>
                        <a:pt x="58" y="10"/>
                      </a:lnTo>
                      <a:lnTo>
                        <a:pt x="58" y="86"/>
                      </a:lnTo>
                      <a:lnTo>
                        <a:pt x="4" y="120"/>
                      </a:lnTo>
                      <a:lnTo>
                        <a:pt x="4" y="120"/>
                      </a:lnTo>
                      <a:lnTo>
                        <a:pt x="0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4" y="136"/>
                      </a:lnTo>
                      <a:lnTo>
                        <a:pt x="10" y="138"/>
                      </a:lnTo>
                      <a:lnTo>
                        <a:pt x="56" y="138"/>
                      </a:lnTo>
                      <a:lnTo>
                        <a:pt x="56" y="294"/>
                      </a:lnTo>
                      <a:lnTo>
                        <a:pt x="56" y="294"/>
                      </a:lnTo>
                      <a:lnTo>
                        <a:pt x="58" y="300"/>
                      </a:lnTo>
                      <a:lnTo>
                        <a:pt x="62" y="306"/>
                      </a:lnTo>
                      <a:lnTo>
                        <a:pt x="66" y="310"/>
                      </a:lnTo>
                      <a:lnTo>
                        <a:pt x="72" y="310"/>
                      </a:lnTo>
                      <a:lnTo>
                        <a:pt x="126" y="310"/>
                      </a:lnTo>
                      <a:lnTo>
                        <a:pt x="126" y="310"/>
                      </a:lnTo>
                      <a:lnTo>
                        <a:pt x="120" y="306"/>
                      </a:lnTo>
                      <a:lnTo>
                        <a:pt x="118" y="298"/>
                      </a:lnTo>
                      <a:lnTo>
                        <a:pt x="118" y="252"/>
                      </a:lnTo>
                      <a:lnTo>
                        <a:pt x="102" y="252"/>
                      </a:lnTo>
                      <a:lnTo>
                        <a:pt x="102" y="252"/>
                      </a:lnTo>
                      <a:lnTo>
                        <a:pt x="98" y="252"/>
                      </a:lnTo>
                      <a:lnTo>
                        <a:pt x="96" y="250"/>
                      </a:lnTo>
                      <a:lnTo>
                        <a:pt x="94" y="246"/>
                      </a:lnTo>
                      <a:lnTo>
                        <a:pt x="92" y="242"/>
                      </a:lnTo>
                      <a:lnTo>
                        <a:pt x="92" y="182"/>
                      </a:lnTo>
                      <a:lnTo>
                        <a:pt x="92" y="182"/>
                      </a:lnTo>
                      <a:lnTo>
                        <a:pt x="94" y="178"/>
                      </a:lnTo>
                      <a:lnTo>
                        <a:pt x="96" y="176"/>
                      </a:lnTo>
                      <a:lnTo>
                        <a:pt x="98" y="174"/>
                      </a:lnTo>
                      <a:lnTo>
                        <a:pt x="102" y="172"/>
                      </a:lnTo>
                      <a:lnTo>
                        <a:pt x="162" y="172"/>
                      </a:lnTo>
                      <a:lnTo>
                        <a:pt x="162" y="172"/>
                      </a:lnTo>
                      <a:lnTo>
                        <a:pt x="166" y="174"/>
                      </a:lnTo>
                      <a:lnTo>
                        <a:pt x="170" y="176"/>
                      </a:lnTo>
                      <a:lnTo>
                        <a:pt x="172" y="178"/>
                      </a:lnTo>
                      <a:lnTo>
                        <a:pt x="172" y="182"/>
                      </a:lnTo>
                      <a:lnTo>
                        <a:pt x="172" y="242"/>
                      </a:lnTo>
                      <a:lnTo>
                        <a:pt x="172" y="242"/>
                      </a:lnTo>
                      <a:lnTo>
                        <a:pt x="172" y="246"/>
                      </a:lnTo>
                      <a:lnTo>
                        <a:pt x="170" y="250"/>
                      </a:lnTo>
                      <a:lnTo>
                        <a:pt x="166" y="252"/>
                      </a:lnTo>
                      <a:lnTo>
                        <a:pt x="162" y="252"/>
                      </a:lnTo>
                      <a:lnTo>
                        <a:pt x="146" y="252"/>
                      </a:lnTo>
                      <a:lnTo>
                        <a:pt x="146" y="298"/>
                      </a:lnTo>
                      <a:lnTo>
                        <a:pt x="146" y="298"/>
                      </a:lnTo>
                      <a:lnTo>
                        <a:pt x="144" y="306"/>
                      </a:lnTo>
                      <a:lnTo>
                        <a:pt x="140" y="310"/>
                      </a:lnTo>
                      <a:lnTo>
                        <a:pt x="232" y="310"/>
                      </a:lnTo>
                      <a:lnTo>
                        <a:pt x="232" y="310"/>
                      </a:lnTo>
                      <a:lnTo>
                        <a:pt x="228" y="306"/>
                      </a:lnTo>
                      <a:lnTo>
                        <a:pt x="226" y="298"/>
                      </a:lnTo>
                      <a:lnTo>
                        <a:pt x="226" y="252"/>
                      </a:lnTo>
                      <a:lnTo>
                        <a:pt x="202" y="252"/>
                      </a:lnTo>
                      <a:lnTo>
                        <a:pt x="202" y="252"/>
                      </a:lnTo>
                      <a:lnTo>
                        <a:pt x="198" y="250"/>
                      </a:lnTo>
                      <a:lnTo>
                        <a:pt x="194" y="248"/>
                      </a:lnTo>
                      <a:lnTo>
                        <a:pt x="194" y="248"/>
                      </a:lnTo>
                      <a:lnTo>
                        <a:pt x="192" y="244"/>
                      </a:lnTo>
                      <a:lnTo>
                        <a:pt x="192" y="238"/>
                      </a:lnTo>
                      <a:lnTo>
                        <a:pt x="212" y="180"/>
                      </a:lnTo>
                      <a:lnTo>
                        <a:pt x="212" y="180"/>
                      </a:lnTo>
                      <a:lnTo>
                        <a:pt x="216" y="174"/>
                      </a:lnTo>
                      <a:lnTo>
                        <a:pt x="222" y="172"/>
                      </a:lnTo>
                      <a:lnTo>
                        <a:pt x="256" y="172"/>
                      </a:lnTo>
                      <a:lnTo>
                        <a:pt x="256" y="172"/>
                      </a:lnTo>
                      <a:lnTo>
                        <a:pt x="262" y="174"/>
                      </a:lnTo>
                      <a:lnTo>
                        <a:pt x="266" y="180"/>
                      </a:lnTo>
                      <a:lnTo>
                        <a:pt x="286" y="238"/>
                      </a:lnTo>
                      <a:lnTo>
                        <a:pt x="286" y="238"/>
                      </a:lnTo>
                      <a:lnTo>
                        <a:pt x="288" y="242"/>
                      </a:lnTo>
                      <a:lnTo>
                        <a:pt x="288" y="242"/>
                      </a:lnTo>
                      <a:lnTo>
                        <a:pt x="286" y="246"/>
                      </a:lnTo>
                      <a:lnTo>
                        <a:pt x="284" y="250"/>
                      </a:lnTo>
                      <a:lnTo>
                        <a:pt x="282" y="252"/>
                      </a:lnTo>
                      <a:lnTo>
                        <a:pt x="278" y="252"/>
                      </a:lnTo>
                      <a:lnTo>
                        <a:pt x="278" y="252"/>
                      </a:lnTo>
                      <a:lnTo>
                        <a:pt x="278" y="252"/>
                      </a:lnTo>
                      <a:lnTo>
                        <a:pt x="254" y="252"/>
                      </a:lnTo>
                      <a:lnTo>
                        <a:pt x="254" y="298"/>
                      </a:lnTo>
                      <a:lnTo>
                        <a:pt x="254" y="298"/>
                      </a:lnTo>
                      <a:lnTo>
                        <a:pt x="252" y="306"/>
                      </a:lnTo>
                      <a:lnTo>
                        <a:pt x="246" y="310"/>
                      </a:lnTo>
                      <a:lnTo>
                        <a:pt x="308" y="310"/>
                      </a:lnTo>
                      <a:lnTo>
                        <a:pt x="308" y="310"/>
                      </a:lnTo>
                      <a:lnTo>
                        <a:pt x="314" y="310"/>
                      </a:lnTo>
                      <a:lnTo>
                        <a:pt x="318" y="306"/>
                      </a:lnTo>
                      <a:lnTo>
                        <a:pt x="322" y="300"/>
                      </a:lnTo>
                      <a:lnTo>
                        <a:pt x="324" y="294"/>
                      </a:lnTo>
                      <a:lnTo>
                        <a:pt x="324" y="138"/>
                      </a:lnTo>
                      <a:lnTo>
                        <a:pt x="370" y="138"/>
                      </a:lnTo>
                      <a:lnTo>
                        <a:pt x="370" y="138"/>
                      </a:lnTo>
                      <a:lnTo>
                        <a:pt x="370" y="138"/>
                      </a:lnTo>
                      <a:lnTo>
                        <a:pt x="370" y="138"/>
                      </a:lnTo>
                      <a:lnTo>
                        <a:pt x="374" y="138"/>
                      </a:lnTo>
                      <a:lnTo>
                        <a:pt x="378" y="136"/>
                      </a:lnTo>
                      <a:lnTo>
                        <a:pt x="380" y="132"/>
                      </a:lnTo>
                      <a:lnTo>
                        <a:pt x="380" y="128"/>
                      </a:lnTo>
                      <a:lnTo>
                        <a:pt x="380" y="128"/>
                      </a:lnTo>
                      <a:lnTo>
                        <a:pt x="380" y="122"/>
                      </a:lnTo>
                      <a:lnTo>
                        <a:pt x="376" y="120"/>
                      </a:lnTo>
                      <a:lnTo>
                        <a:pt x="376" y="120"/>
                      </a:lnTo>
                      <a:close/>
                      <a:moveTo>
                        <a:pt x="132" y="162"/>
                      </a:moveTo>
                      <a:lnTo>
                        <a:pt x="132" y="162"/>
                      </a:lnTo>
                      <a:lnTo>
                        <a:pt x="124" y="160"/>
                      </a:lnTo>
                      <a:lnTo>
                        <a:pt x="116" y="154"/>
                      </a:lnTo>
                      <a:lnTo>
                        <a:pt x="110" y="146"/>
                      </a:lnTo>
                      <a:lnTo>
                        <a:pt x="108" y="138"/>
                      </a:lnTo>
                      <a:lnTo>
                        <a:pt x="108" y="138"/>
                      </a:lnTo>
                      <a:lnTo>
                        <a:pt x="110" y="128"/>
                      </a:lnTo>
                      <a:lnTo>
                        <a:pt x="116" y="120"/>
                      </a:lnTo>
                      <a:lnTo>
                        <a:pt x="124" y="116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42" y="116"/>
                      </a:lnTo>
                      <a:lnTo>
                        <a:pt x="150" y="120"/>
                      </a:lnTo>
                      <a:lnTo>
                        <a:pt x="154" y="128"/>
                      </a:lnTo>
                      <a:lnTo>
                        <a:pt x="156" y="138"/>
                      </a:lnTo>
                      <a:lnTo>
                        <a:pt x="156" y="138"/>
                      </a:lnTo>
                      <a:lnTo>
                        <a:pt x="154" y="146"/>
                      </a:lnTo>
                      <a:lnTo>
                        <a:pt x="150" y="154"/>
                      </a:lnTo>
                      <a:lnTo>
                        <a:pt x="142" y="160"/>
                      </a:lnTo>
                      <a:lnTo>
                        <a:pt x="132" y="162"/>
                      </a:lnTo>
                      <a:lnTo>
                        <a:pt x="132" y="162"/>
                      </a:lnTo>
                      <a:close/>
                      <a:moveTo>
                        <a:pt x="240" y="162"/>
                      </a:moveTo>
                      <a:lnTo>
                        <a:pt x="240" y="162"/>
                      </a:lnTo>
                      <a:lnTo>
                        <a:pt x="230" y="160"/>
                      </a:lnTo>
                      <a:lnTo>
                        <a:pt x="222" y="154"/>
                      </a:lnTo>
                      <a:lnTo>
                        <a:pt x="218" y="146"/>
                      </a:lnTo>
                      <a:lnTo>
                        <a:pt x="216" y="138"/>
                      </a:lnTo>
                      <a:lnTo>
                        <a:pt x="216" y="138"/>
                      </a:lnTo>
                      <a:lnTo>
                        <a:pt x="218" y="128"/>
                      </a:lnTo>
                      <a:lnTo>
                        <a:pt x="222" y="120"/>
                      </a:lnTo>
                      <a:lnTo>
                        <a:pt x="230" y="116"/>
                      </a:lnTo>
                      <a:lnTo>
                        <a:pt x="240" y="114"/>
                      </a:lnTo>
                      <a:lnTo>
                        <a:pt x="240" y="114"/>
                      </a:lnTo>
                      <a:lnTo>
                        <a:pt x="248" y="116"/>
                      </a:lnTo>
                      <a:lnTo>
                        <a:pt x="256" y="120"/>
                      </a:lnTo>
                      <a:lnTo>
                        <a:pt x="262" y="128"/>
                      </a:lnTo>
                      <a:lnTo>
                        <a:pt x="264" y="138"/>
                      </a:lnTo>
                      <a:lnTo>
                        <a:pt x="264" y="138"/>
                      </a:lnTo>
                      <a:lnTo>
                        <a:pt x="262" y="146"/>
                      </a:lnTo>
                      <a:lnTo>
                        <a:pt x="256" y="154"/>
                      </a:lnTo>
                      <a:lnTo>
                        <a:pt x="248" y="160"/>
                      </a:lnTo>
                      <a:lnTo>
                        <a:pt x="240" y="162"/>
                      </a:lnTo>
                      <a:lnTo>
                        <a:pt x="240" y="16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sz="1100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3757089" y="3976731"/>
                <a:ext cx="612000" cy="612000"/>
                <a:chOff x="4966372" y="3474401"/>
                <a:chExt cx="612000" cy="612000"/>
              </a:xfrm>
            </p:grpSpPr>
            <p:sp>
              <p:nvSpPr>
                <p:cNvPr id="29" name="Oval 28"/>
                <p:cNvSpPr/>
                <p:nvPr/>
              </p:nvSpPr>
              <p:spPr bwMode="ltGray">
                <a:xfrm>
                  <a:off x="4966372" y="3474401"/>
                  <a:ext cx="612000" cy="612000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100" dirty="0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30" name="Freeform 4816"/>
                <p:cNvSpPr>
                  <a:spLocks noEditPoints="1"/>
                </p:cNvSpPr>
                <p:nvPr/>
              </p:nvSpPr>
              <p:spPr bwMode="auto">
                <a:xfrm>
                  <a:off x="5029676" y="3588046"/>
                  <a:ext cx="485392" cy="419202"/>
                </a:xfrm>
                <a:custGeom>
                  <a:avLst/>
                  <a:gdLst>
                    <a:gd name="T0" fmla="*/ 294 w 396"/>
                    <a:gd name="T1" fmla="*/ 80 h 342"/>
                    <a:gd name="T2" fmla="*/ 206 w 396"/>
                    <a:gd name="T3" fmla="*/ 196 h 342"/>
                    <a:gd name="T4" fmla="*/ 190 w 396"/>
                    <a:gd name="T5" fmla="*/ 196 h 342"/>
                    <a:gd name="T6" fmla="*/ 102 w 396"/>
                    <a:gd name="T7" fmla="*/ 80 h 342"/>
                    <a:gd name="T8" fmla="*/ 98 w 396"/>
                    <a:gd name="T9" fmla="*/ 44 h 342"/>
                    <a:gd name="T10" fmla="*/ 130 w 396"/>
                    <a:gd name="T11" fmla="*/ 4 h 342"/>
                    <a:gd name="T12" fmla="*/ 178 w 396"/>
                    <a:gd name="T13" fmla="*/ 6 h 342"/>
                    <a:gd name="T14" fmla="*/ 218 w 396"/>
                    <a:gd name="T15" fmla="*/ 6 h 342"/>
                    <a:gd name="T16" fmla="*/ 266 w 396"/>
                    <a:gd name="T17" fmla="*/ 4 h 342"/>
                    <a:gd name="T18" fmla="*/ 298 w 396"/>
                    <a:gd name="T19" fmla="*/ 44 h 342"/>
                    <a:gd name="T20" fmla="*/ 348 w 396"/>
                    <a:gd name="T21" fmla="*/ 106 h 342"/>
                    <a:gd name="T22" fmla="*/ 368 w 396"/>
                    <a:gd name="T23" fmla="*/ 82 h 342"/>
                    <a:gd name="T24" fmla="*/ 344 w 396"/>
                    <a:gd name="T25" fmla="*/ 76 h 342"/>
                    <a:gd name="T26" fmla="*/ 330 w 396"/>
                    <a:gd name="T27" fmla="*/ 152 h 342"/>
                    <a:gd name="T28" fmla="*/ 376 w 396"/>
                    <a:gd name="T29" fmla="*/ 96 h 342"/>
                    <a:gd name="T30" fmla="*/ 356 w 396"/>
                    <a:gd name="T31" fmla="*/ 160 h 342"/>
                    <a:gd name="T32" fmla="*/ 362 w 396"/>
                    <a:gd name="T33" fmla="*/ 172 h 342"/>
                    <a:gd name="T34" fmla="*/ 362 w 396"/>
                    <a:gd name="T35" fmla="*/ 196 h 342"/>
                    <a:gd name="T36" fmla="*/ 310 w 396"/>
                    <a:gd name="T37" fmla="*/ 234 h 342"/>
                    <a:gd name="T38" fmla="*/ 352 w 396"/>
                    <a:gd name="T39" fmla="*/ 176 h 342"/>
                    <a:gd name="T40" fmla="*/ 326 w 396"/>
                    <a:gd name="T41" fmla="*/ 166 h 342"/>
                    <a:gd name="T42" fmla="*/ 248 w 396"/>
                    <a:gd name="T43" fmla="*/ 208 h 342"/>
                    <a:gd name="T44" fmla="*/ 210 w 396"/>
                    <a:gd name="T45" fmla="*/ 242 h 342"/>
                    <a:gd name="T46" fmla="*/ 214 w 396"/>
                    <a:gd name="T47" fmla="*/ 294 h 342"/>
                    <a:gd name="T48" fmla="*/ 272 w 396"/>
                    <a:gd name="T49" fmla="*/ 332 h 342"/>
                    <a:gd name="T50" fmla="*/ 304 w 396"/>
                    <a:gd name="T51" fmla="*/ 300 h 342"/>
                    <a:gd name="T52" fmla="*/ 396 w 396"/>
                    <a:gd name="T53" fmla="*/ 118 h 342"/>
                    <a:gd name="T54" fmla="*/ 376 w 396"/>
                    <a:gd name="T55" fmla="*/ 96 h 342"/>
                    <a:gd name="T56" fmla="*/ 316 w 396"/>
                    <a:gd name="T57" fmla="*/ 102 h 342"/>
                    <a:gd name="T58" fmla="*/ 310 w 396"/>
                    <a:gd name="T59" fmla="*/ 160 h 342"/>
                    <a:gd name="T60" fmla="*/ 50 w 396"/>
                    <a:gd name="T61" fmla="*/ 154 h 342"/>
                    <a:gd name="T62" fmla="*/ 66 w 396"/>
                    <a:gd name="T63" fmla="*/ 94 h 342"/>
                    <a:gd name="T64" fmla="*/ 44 w 396"/>
                    <a:gd name="T65" fmla="*/ 74 h 342"/>
                    <a:gd name="T66" fmla="*/ 26 w 396"/>
                    <a:gd name="T67" fmla="*/ 88 h 342"/>
                    <a:gd name="T68" fmla="*/ 50 w 396"/>
                    <a:gd name="T69" fmla="*/ 154 h 342"/>
                    <a:gd name="T70" fmla="*/ 6 w 396"/>
                    <a:gd name="T71" fmla="*/ 214 h 342"/>
                    <a:gd name="T72" fmla="*/ 98 w 396"/>
                    <a:gd name="T73" fmla="*/ 306 h 342"/>
                    <a:gd name="T74" fmla="*/ 174 w 396"/>
                    <a:gd name="T75" fmla="*/ 304 h 342"/>
                    <a:gd name="T76" fmla="*/ 190 w 396"/>
                    <a:gd name="T77" fmla="*/ 264 h 342"/>
                    <a:gd name="T78" fmla="*/ 174 w 396"/>
                    <a:gd name="T79" fmla="*/ 224 h 342"/>
                    <a:gd name="T80" fmla="*/ 78 w 396"/>
                    <a:gd name="T81" fmla="*/ 170 h 342"/>
                    <a:gd name="T82" fmla="*/ 48 w 396"/>
                    <a:gd name="T83" fmla="*/ 170 h 342"/>
                    <a:gd name="T84" fmla="*/ 48 w 396"/>
                    <a:gd name="T85" fmla="*/ 198 h 342"/>
                    <a:gd name="T86" fmla="*/ 40 w 396"/>
                    <a:gd name="T87" fmla="*/ 206 h 342"/>
                    <a:gd name="T88" fmla="*/ 32 w 396"/>
                    <a:gd name="T89" fmla="*/ 184 h 342"/>
                    <a:gd name="T90" fmla="*/ 40 w 396"/>
                    <a:gd name="T91" fmla="*/ 160 h 342"/>
                    <a:gd name="T92" fmla="*/ 34 w 396"/>
                    <a:gd name="T93" fmla="*/ 102 h 342"/>
                    <a:gd name="T94" fmla="*/ 6 w 396"/>
                    <a:gd name="T95" fmla="*/ 102 h 342"/>
                    <a:gd name="T96" fmla="*/ 88 w 396"/>
                    <a:gd name="T97" fmla="*/ 162 h 342"/>
                    <a:gd name="T98" fmla="*/ 80 w 396"/>
                    <a:gd name="T99" fmla="*/ 102 h 342"/>
                    <a:gd name="T100" fmla="*/ 86 w 396"/>
                    <a:gd name="T101" fmla="*/ 16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96" h="342">
                      <a:moveTo>
                        <a:pt x="300" y="56"/>
                      </a:moveTo>
                      <a:lnTo>
                        <a:pt x="300" y="56"/>
                      </a:lnTo>
                      <a:lnTo>
                        <a:pt x="298" y="64"/>
                      </a:lnTo>
                      <a:lnTo>
                        <a:pt x="296" y="72"/>
                      </a:lnTo>
                      <a:lnTo>
                        <a:pt x="294" y="80"/>
                      </a:lnTo>
                      <a:lnTo>
                        <a:pt x="288" y="88"/>
                      </a:lnTo>
                      <a:lnTo>
                        <a:pt x="288" y="88"/>
                      </a:lnTo>
                      <a:lnTo>
                        <a:pt x="288" y="90"/>
                      </a:lnTo>
                      <a:lnTo>
                        <a:pt x="206" y="196"/>
                      </a:lnTo>
                      <a:lnTo>
                        <a:pt x="206" y="196"/>
                      </a:lnTo>
                      <a:lnTo>
                        <a:pt x="202" y="198"/>
                      </a:lnTo>
                      <a:lnTo>
                        <a:pt x="198" y="200"/>
                      </a:lnTo>
                      <a:lnTo>
                        <a:pt x="198" y="200"/>
                      </a:lnTo>
                      <a:lnTo>
                        <a:pt x="194" y="198"/>
                      </a:lnTo>
                      <a:lnTo>
                        <a:pt x="190" y="196"/>
                      </a:lnTo>
                      <a:lnTo>
                        <a:pt x="108" y="90"/>
                      </a:lnTo>
                      <a:lnTo>
                        <a:pt x="108" y="90"/>
                      </a:lnTo>
                      <a:lnTo>
                        <a:pt x="108" y="88"/>
                      </a:lnTo>
                      <a:lnTo>
                        <a:pt x="108" y="88"/>
                      </a:lnTo>
                      <a:lnTo>
                        <a:pt x="102" y="80"/>
                      </a:lnTo>
                      <a:lnTo>
                        <a:pt x="100" y="72"/>
                      </a:lnTo>
                      <a:lnTo>
                        <a:pt x="98" y="64"/>
                      </a:lnTo>
                      <a:lnTo>
                        <a:pt x="96" y="56"/>
                      </a:lnTo>
                      <a:lnTo>
                        <a:pt x="96" y="56"/>
                      </a:lnTo>
                      <a:lnTo>
                        <a:pt x="98" y="44"/>
                      </a:lnTo>
                      <a:lnTo>
                        <a:pt x="102" y="34"/>
                      </a:lnTo>
                      <a:lnTo>
                        <a:pt x="106" y="24"/>
                      </a:lnTo>
                      <a:lnTo>
                        <a:pt x="114" y="16"/>
                      </a:lnTo>
                      <a:lnTo>
                        <a:pt x="122" y="10"/>
                      </a:lnTo>
                      <a:lnTo>
                        <a:pt x="130" y="4"/>
                      </a:lnTo>
                      <a:lnTo>
                        <a:pt x="142" y="2"/>
                      </a:lnTo>
                      <a:lnTo>
                        <a:pt x="152" y="0"/>
                      </a:lnTo>
                      <a:lnTo>
                        <a:pt x="152" y="0"/>
                      </a:lnTo>
                      <a:lnTo>
                        <a:pt x="166" y="2"/>
                      </a:lnTo>
                      <a:lnTo>
                        <a:pt x="178" y="6"/>
                      </a:lnTo>
                      <a:lnTo>
                        <a:pt x="190" y="14"/>
                      </a:lnTo>
                      <a:lnTo>
                        <a:pt x="198" y="24"/>
                      </a:lnTo>
                      <a:lnTo>
                        <a:pt x="198" y="24"/>
                      </a:lnTo>
                      <a:lnTo>
                        <a:pt x="206" y="14"/>
                      </a:lnTo>
                      <a:lnTo>
                        <a:pt x="218" y="6"/>
                      </a:lnTo>
                      <a:lnTo>
                        <a:pt x="230" y="2"/>
                      </a:ln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254" y="2"/>
                      </a:lnTo>
                      <a:lnTo>
                        <a:pt x="266" y="4"/>
                      </a:lnTo>
                      <a:lnTo>
                        <a:pt x="274" y="10"/>
                      </a:lnTo>
                      <a:lnTo>
                        <a:pt x="282" y="16"/>
                      </a:lnTo>
                      <a:lnTo>
                        <a:pt x="290" y="24"/>
                      </a:lnTo>
                      <a:lnTo>
                        <a:pt x="294" y="34"/>
                      </a:lnTo>
                      <a:lnTo>
                        <a:pt x="298" y="44"/>
                      </a:lnTo>
                      <a:lnTo>
                        <a:pt x="300" y="56"/>
                      </a:lnTo>
                      <a:lnTo>
                        <a:pt x="300" y="56"/>
                      </a:lnTo>
                      <a:close/>
                      <a:moveTo>
                        <a:pt x="346" y="118"/>
                      </a:moveTo>
                      <a:lnTo>
                        <a:pt x="346" y="118"/>
                      </a:lnTo>
                      <a:lnTo>
                        <a:pt x="348" y="106"/>
                      </a:lnTo>
                      <a:lnTo>
                        <a:pt x="352" y="98"/>
                      </a:lnTo>
                      <a:lnTo>
                        <a:pt x="360" y="90"/>
                      </a:lnTo>
                      <a:lnTo>
                        <a:pt x="370" y="88"/>
                      </a:lnTo>
                      <a:lnTo>
                        <a:pt x="370" y="88"/>
                      </a:lnTo>
                      <a:lnTo>
                        <a:pt x="368" y="82"/>
                      </a:lnTo>
                      <a:lnTo>
                        <a:pt x="364" y="78"/>
                      </a:lnTo>
                      <a:lnTo>
                        <a:pt x="358" y="74"/>
                      </a:lnTo>
                      <a:lnTo>
                        <a:pt x="352" y="74"/>
                      </a:lnTo>
                      <a:lnTo>
                        <a:pt x="352" y="74"/>
                      </a:lnTo>
                      <a:lnTo>
                        <a:pt x="344" y="76"/>
                      </a:lnTo>
                      <a:lnTo>
                        <a:pt x="336" y="80"/>
                      </a:lnTo>
                      <a:lnTo>
                        <a:pt x="332" y="86"/>
                      </a:lnTo>
                      <a:lnTo>
                        <a:pt x="330" y="94"/>
                      </a:lnTo>
                      <a:lnTo>
                        <a:pt x="330" y="152"/>
                      </a:lnTo>
                      <a:lnTo>
                        <a:pt x="330" y="152"/>
                      </a:lnTo>
                      <a:lnTo>
                        <a:pt x="338" y="152"/>
                      </a:lnTo>
                      <a:lnTo>
                        <a:pt x="346" y="154"/>
                      </a:lnTo>
                      <a:lnTo>
                        <a:pt x="346" y="118"/>
                      </a:lnTo>
                      <a:close/>
                      <a:moveTo>
                        <a:pt x="376" y="96"/>
                      </a:moveTo>
                      <a:lnTo>
                        <a:pt x="376" y="96"/>
                      </a:lnTo>
                      <a:lnTo>
                        <a:pt x="368" y="98"/>
                      </a:lnTo>
                      <a:lnTo>
                        <a:pt x="362" y="102"/>
                      </a:lnTo>
                      <a:lnTo>
                        <a:pt x="356" y="110"/>
                      </a:lnTo>
                      <a:lnTo>
                        <a:pt x="356" y="118"/>
                      </a:lnTo>
                      <a:lnTo>
                        <a:pt x="356" y="160"/>
                      </a:lnTo>
                      <a:lnTo>
                        <a:pt x="356" y="160"/>
                      </a:lnTo>
                      <a:lnTo>
                        <a:pt x="356" y="160"/>
                      </a:lnTo>
                      <a:lnTo>
                        <a:pt x="356" y="160"/>
                      </a:lnTo>
                      <a:lnTo>
                        <a:pt x="360" y="166"/>
                      </a:lnTo>
                      <a:lnTo>
                        <a:pt x="362" y="172"/>
                      </a:lnTo>
                      <a:lnTo>
                        <a:pt x="364" y="178"/>
                      </a:lnTo>
                      <a:lnTo>
                        <a:pt x="364" y="184"/>
                      </a:lnTo>
                      <a:lnTo>
                        <a:pt x="364" y="184"/>
                      </a:lnTo>
                      <a:lnTo>
                        <a:pt x="364" y="190"/>
                      </a:lnTo>
                      <a:lnTo>
                        <a:pt x="362" y="196"/>
                      </a:lnTo>
                      <a:lnTo>
                        <a:pt x="360" y="202"/>
                      </a:lnTo>
                      <a:lnTo>
                        <a:pt x="356" y="206"/>
                      </a:lnTo>
                      <a:lnTo>
                        <a:pt x="316" y="246"/>
                      </a:lnTo>
                      <a:lnTo>
                        <a:pt x="316" y="246"/>
                      </a:lnTo>
                      <a:lnTo>
                        <a:pt x="310" y="234"/>
                      </a:lnTo>
                      <a:lnTo>
                        <a:pt x="348" y="198"/>
                      </a:lnTo>
                      <a:lnTo>
                        <a:pt x="348" y="198"/>
                      </a:lnTo>
                      <a:lnTo>
                        <a:pt x="352" y="192"/>
                      </a:lnTo>
                      <a:lnTo>
                        <a:pt x="352" y="184"/>
                      </a:lnTo>
                      <a:lnTo>
                        <a:pt x="352" y="176"/>
                      </a:lnTo>
                      <a:lnTo>
                        <a:pt x="348" y="170"/>
                      </a:lnTo>
                      <a:lnTo>
                        <a:pt x="348" y="170"/>
                      </a:lnTo>
                      <a:lnTo>
                        <a:pt x="340" y="166"/>
                      </a:lnTo>
                      <a:lnTo>
                        <a:pt x="332" y="164"/>
                      </a:lnTo>
                      <a:lnTo>
                        <a:pt x="326" y="166"/>
                      </a:lnTo>
                      <a:lnTo>
                        <a:pt x="318" y="170"/>
                      </a:lnTo>
                      <a:lnTo>
                        <a:pt x="278" y="210"/>
                      </a:lnTo>
                      <a:lnTo>
                        <a:pt x="278" y="210"/>
                      </a:lnTo>
                      <a:lnTo>
                        <a:pt x="264" y="208"/>
                      </a:lnTo>
                      <a:lnTo>
                        <a:pt x="248" y="208"/>
                      </a:lnTo>
                      <a:lnTo>
                        <a:pt x="234" y="214"/>
                      </a:lnTo>
                      <a:lnTo>
                        <a:pt x="222" y="224"/>
                      </a:lnTo>
                      <a:lnTo>
                        <a:pt x="222" y="224"/>
                      </a:lnTo>
                      <a:lnTo>
                        <a:pt x="214" y="232"/>
                      </a:lnTo>
                      <a:lnTo>
                        <a:pt x="210" y="242"/>
                      </a:lnTo>
                      <a:lnTo>
                        <a:pt x="206" y="252"/>
                      </a:lnTo>
                      <a:lnTo>
                        <a:pt x="206" y="264"/>
                      </a:lnTo>
                      <a:lnTo>
                        <a:pt x="206" y="274"/>
                      </a:lnTo>
                      <a:lnTo>
                        <a:pt x="210" y="284"/>
                      </a:lnTo>
                      <a:lnTo>
                        <a:pt x="214" y="294"/>
                      </a:lnTo>
                      <a:lnTo>
                        <a:pt x="222" y="304"/>
                      </a:lnTo>
                      <a:lnTo>
                        <a:pt x="222" y="304"/>
                      </a:lnTo>
                      <a:lnTo>
                        <a:pt x="262" y="342"/>
                      </a:lnTo>
                      <a:lnTo>
                        <a:pt x="272" y="332"/>
                      </a:lnTo>
                      <a:lnTo>
                        <a:pt x="272" y="332"/>
                      </a:lnTo>
                      <a:lnTo>
                        <a:pt x="298" y="306"/>
                      </a:lnTo>
                      <a:lnTo>
                        <a:pt x="298" y="306"/>
                      </a:lnTo>
                      <a:lnTo>
                        <a:pt x="302" y="304"/>
                      </a:lnTo>
                      <a:lnTo>
                        <a:pt x="302" y="304"/>
                      </a:lnTo>
                      <a:lnTo>
                        <a:pt x="304" y="300"/>
                      </a:lnTo>
                      <a:lnTo>
                        <a:pt x="390" y="214"/>
                      </a:lnTo>
                      <a:lnTo>
                        <a:pt x="390" y="214"/>
                      </a:lnTo>
                      <a:lnTo>
                        <a:pt x="394" y="208"/>
                      </a:lnTo>
                      <a:lnTo>
                        <a:pt x="396" y="200"/>
                      </a:lnTo>
                      <a:lnTo>
                        <a:pt x="396" y="118"/>
                      </a:lnTo>
                      <a:lnTo>
                        <a:pt x="396" y="118"/>
                      </a:lnTo>
                      <a:lnTo>
                        <a:pt x="394" y="110"/>
                      </a:lnTo>
                      <a:lnTo>
                        <a:pt x="390" y="102"/>
                      </a:lnTo>
                      <a:lnTo>
                        <a:pt x="384" y="98"/>
                      </a:lnTo>
                      <a:lnTo>
                        <a:pt x="376" y="96"/>
                      </a:lnTo>
                      <a:lnTo>
                        <a:pt x="376" y="96"/>
                      </a:lnTo>
                      <a:close/>
                      <a:moveTo>
                        <a:pt x="320" y="154"/>
                      </a:moveTo>
                      <a:lnTo>
                        <a:pt x="320" y="98"/>
                      </a:lnTo>
                      <a:lnTo>
                        <a:pt x="320" y="98"/>
                      </a:lnTo>
                      <a:lnTo>
                        <a:pt x="316" y="102"/>
                      </a:lnTo>
                      <a:lnTo>
                        <a:pt x="312" y="106"/>
                      </a:lnTo>
                      <a:lnTo>
                        <a:pt x="310" y="112"/>
                      </a:lnTo>
                      <a:lnTo>
                        <a:pt x="308" y="118"/>
                      </a:lnTo>
                      <a:lnTo>
                        <a:pt x="308" y="162"/>
                      </a:lnTo>
                      <a:lnTo>
                        <a:pt x="310" y="160"/>
                      </a:lnTo>
                      <a:lnTo>
                        <a:pt x="310" y="160"/>
                      </a:lnTo>
                      <a:lnTo>
                        <a:pt x="316" y="156"/>
                      </a:lnTo>
                      <a:lnTo>
                        <a:pt x="320" y="154"/>
                      </a:lnTo>
                      <a:lnTo>
                        <a:pt x="320" y="154"/>
                      </a:lnTo>
                      <a:close/>
                      <a:moveTo>
                        <a:pt x="50" y="154"/>
                      </a:moveTo>
                      <a:lnTo>
                        <a:pt x="50" y="154"/>
                      </a:lnTo>
                      <a:lnTo>
                        <a:pt x="58" y="152"/>
                      </a:lnTo>
                      <a:lnTo>
                        <a:pt x="66" y="152"/>
                      </a:lnTo>
                      <a:lnTo>
                        <a:pt x="66" y="94"/>
                      </a:lnTo>
                      <a:lnTo>
                        <a:pt x="66" y="94"/>
                      </a:lnTo>
                      <a:lnTo>
                        <a:pt x="64" y="86"/>
                      </a:lnTo>
                      <a:lnTo>
                        <a:pt x="60" y="80"/>
                      </a:lnTo>
                      <a:lnTo>
                        <a:pt x="52" y="76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38" y="74"/>
                      </a:lnTo>
                      <a:lnTo>
                        <a:pt x="32" y="78"/>
                      </a:lnTo>
                      <a:lnTo>
                        <a:pt x="28" y="82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36" y="90"/>
                      </a:lnTo>
                      <a:lnTo>
                        <a:pt x="44" y="98"/>
                      </a:lnTo>
                      <a:lnTo>
                        <a:pt x="48" y="106"/>
                      </a:lnTo>
                      <a:lnTo>
                        <a:pt x="50" y="118"/>
                      </a:lnTo>
                      <a:lnTo>
                        <a:pt x="50" y="154"/>
                      </a:lnTo>
                      <a:close/>
                      <a:moveTo>
                        <a:pt x="0" y="118"/>
                      </a:moveTo>
                      <a:lnTo>
                        <a:pt x="0" y="200"/>
                      </a:lnTo>
                      <a:lnTo>
                        <a:pt x="0" y="200"/>
                      </a:lnTo>
                      <a:lnTo>
                        <a:pt x="2" y="208"/>
                      </a:lnTo>
                      <a:lnTo>
                        <a:pt x="6" y="214"/>
                      </a:lnTo>
                      <a:lnTo>
                        <a:pt x="92" y="300"/>
                      </a:lnTo>
                      <a:lnTo>
                        <a:pt x="92" y="300"/>
                      </a:lnTo>
                      <a:lnTo>
                        <a:pt x="94" y="304"/>
                      </a:lnTo>
                      <a:lnTo>
                        <a:pt x="94" y="304"/>
                      </a:lnTo>
                      <a:lnTo>
                        <a:pt x="98" y="306"/>
                      </a:lnTo>
                      <a:lnTo>
                        <a:pt x="124" y="332"/>
                      </a:lnTo>
                      <a:lnTo>
                        <a:pt x="124" y="332"/>
                      </a:lnTo>
                      <a:lnTo>
                        <a:pt x="134" y="342"/>
                      </a:lnTo>
                      <a:lnTo>
                        <a:pt x="174" y="304"/>
                      </a:lnTo>
                      <a:lnTo>
                        <a:pt x="174" y="304"/>
                      </a:lnTo>
                      <a:lnTo>
                        <a:pt x="174" y="304"/>
                      </a:lnTo>
                      <a:lnTo>
                        <a:pt x="182" y="294"/>
                      </a:lnTo>
                      <a:lnTo>
                        <a:pt x="186" y="284"/>
                      </a:lnTo>
                      <a:lnTo>
                        <a:pt x="190" y="274"/>
                      </a:lnTo>
                      <a:lnTo>
                        <a:pt x="190" y="264"/>
                      </a:lnTo>
                      <a:lnTo>
                        <a:pt x="190" y="252"/>
                      </a:lnTo>
                      <a:lnTo>
                        <a:pt x="186" y="242"/>
                      </a:lnTo>
                      <a:lnTo>
                        <a:pt x="182" y="232"/>
                      </a:lnTo>
                      <a:lnTo>
                        <a:pt x="174" y="224"/>
                      </a:lnTo>
                      <a:lnTo>
                        <a:pt x="174" y="224"/>
                      </a:lnTo>
                      <a:lnTo>
                        <a:pt x="162" y="214"/>
                      </a:lnTo>
                      <a:lnTo>
                        <a:pt x="148" y="208"/>
                      </a:lnTo>
                      <a:lnTo>
                        <a:pt x="132" y="208"/>
                      </a:lnTo>
                      <a:lnTo>
                        <a:pt x="118" y="210"/>
                      </a:lnTo>
                      <a:lnTo>
                        <a:pt x="78" y="170"/>
                      </a:lnTo>
                      <a:lnTo>
                        <a:pt x="78" y="170"/>
                      </a:lnTo>
                      <a:lnTo>
                        <a:pt x="70" y="166"/>
                      </a:lnTo>
                      <a:lnTo>
                        <a:pt x="64" y="164"/>
                      </a:lnTo>
                      <a:lnTo>
                        <a:pt x="56" y="166"/>
                      </a:lnTo>
                      <a:lnTo>
                        <a:pt x="48" y="170"/>
                      </a:lnTo>
                      <a:lnTo>
                        <a:pt x="48" y="170"/>
                      </a:lnTo>
                      <a:lnTo>
                        <a:pt x="44" y="176"/>
                      </a:lnTo>
                      <a:lnTo>
                        <a:pt x="44" y="184"/>
                      </a:lnTo>
                      <a:lnTo>
                        <a:pt x="44" y="192"/>
                      </a:lnTo>
                      <a:lnTo>
                        <a:pt x="48" y="198"/>
                      </a:lnTo>
                      <a:lnTo>
                        <a:pt x="86" y="234"/>
                      </a:lnTo>
                      <a:lnTo>
                        <a:pt x="86" y="234"/>
                      </a:lnTo>
                      <a:lnTo>
                        <a:pt x="80" y="246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36" y="202"/>
                      </a:lnTo>
                      <a:lnTo>
                        <a:pt x="34" y="196"/>
                      </a:lnTo>
                      <a:lnTo>
                        <a:pt x="32" y="190"/>
                      </a:lnTo>
                      <a:lnTo>
                        <a:pt x="32" y="184"/>
                      </a:lnTo>
                      <a:lnTo>
                        <a:pt x="32" y="184"/>
                      </a:lnTo>
                      <a:lnTo>
                        <a:pt x="32" y="178"/>
                      </a:lnTo>
                      <a:lnTo>
                        <a:pt x="34" y="172"/>
                      </a:lnTo>
                      <a:lnTo>
                        <a:pt x="36" y="166"/>
                      </a:lnTo>
                      <a:lnTo>
                        <a:pt x="40" y="160"/>
                      </a:lnTo>
                      <a:lnTo>
                        <a:pt x="40" y="160"/>
                      </a:lnTo>
                      <a:lnTo>
                        <a:pt x="40" y="160"/>
                      </a:lnTo>
                      <a:lnTo>
                        <a:pt x="40" y="118"/>
                      </a:lnTo>
                      <a:lnTo>
                        <a:pt x="40" y="118"/>
                      </a:lnTo>
                      <a:lnTo>
                        <a:pt x="40" y="110"/>
                      </a:lnTo>
                      <a:lnTo>
                        <a:pt x="34" y="102"/>
                      </a:lnTo>
                      <a:lnTo>
                        <a:pt x="28" y="98"/>
                      </a:lnTo>
                      <a:lnTo>
                        <a:pt x="20" y="96"/>
                      </a:lnTo>
                      <a:lnTo>
                        <a:pt x="20" y="96"/>
                      </a:lnTo>
                      <a:lnTo>
                        <a:pt x="12" y="98"/>
                      </a:lnTo>
                      <a:lnTo>
                        <a:pt x="6" y="102"/>
                      </a:lnTo>
                      <a:lnTo>
                        <a:pt x="2" y="110"/>
                      </a:lnTo>
                      <a:lnTo>
                        <a:pt x="0" y="118"/>
                      </a:lnTo>
                      <a:lnTo>
                        <a:pt x="0" y="118"/>
                      </a:lnTo>
                      <a:close/>
                      <a:moveTo>
                        <a:pt x="86" y="160"/>
                      </a:moveTo>
                      <a:lnTo>
                        <a:pt x="88" y="162"/>
                      </a:lnTo>
                      <a:lnTo>
                        <a:pt x="88" y="118"/>
                      </a:lnTo>
                      <a:lnTo>
                        <a:pt x="88" y="118"/>
                      </a:lnTo>
                      <a:lnTo>
                        <a:pt x="86" y="112"/>
                      </a:lnTo>
                      <a:lnTo>
                        <a:pt x="84" y="106"/>
                      </a:lnTo>
                      <a:lnTo>
                        <a:pt x="80" y="102"/>
                      </a:lnTo>
                      <a:lnTo>
                        <a:pt x="76" y="98"/>
                      </a:lnTo>
                      <a:lnTo>
                        <a:pt x="76" y="154"/>
                      </a:lnTo>
                      <a:lnTo>
                        <a:pt x="76" y="154"/>
                      </a:lnTo>
                      <a:lnTo>
                        <a:pt x="80" y="156"/>
                      </a:lnTo>
                      <a:lnTo>
                        <a:pt x="86" y="160"/>
                      </a:lnTo>
                      <a:lnTo>
                        <a:pt x="86" y="16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sz="1100" dirty="0"/>
                </a:p>
              </p:txBody>
            </p:sp>
          </p:grpSp>
          <p:sp>
            <p:nvSpPr>
              <p:cNvPr id="20" name="Oval 19"/>
              <p:cNvSpPr/>
              <p:nvPr/>
            </p:nvSpPr>
            <p:spPr>
              <a:xfrm>
                <a:off x="1100900" y="4071563"/>
                <a:ext cx="1440000" cy="1440000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nb-NO" sz="700" dirty="0">
                    <a:latin typeface="+mj-lt"/>
                  </a:rPr>
                  <a:t>Behov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412312" y="4485175"/>
                <a:ext cx="612775" cy="612775"/>
                <a:chOff x="2860543" y="3781158"/>
                <a:chExt cx="612775" cy="612775"/>
              </a:xfrm>
            </p:grpSpPr>
            <p:sp>
              <p:nvSpPr>
                <p:cNvPr id="23" name="Oval 22"/>
                <p:cNvSpPr/>
                <p:nvPr/>
              </p:nvSpPr>
              <p:spPr bwMode="ltGray">
                <a:xfrm>
                  <a:off x="2860543" y="3781158"/>
                  <a:ext cx="612775" cy="612775"/>
                </a:xfrm>
                <a:prstGeom prst="ellipse">
                  <a:avLst/>
                </a:prstGeom>
                <a:solidFill>
                  <a:schemeClr val="tx2"/>
                </a:solidFill>
                <a:ln w="31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100" dirty="0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3078512" y="3847874"/>
                  <a:ext cx="183931" cy="473525"/>
                  <a:chOff x="1817688" y="465138"/>
                  <a:chExt cx="298450" cy="768350"/>
                </a:xfrm>
              </p:grpSpPr>
              <p:sp>
                <p:nvSpPr>
                  <p:cNvPr id="25" name="Freeform 18"/>
                  <p:cNvSpPr>
                    <a:spLocks/>
                  </p:cNvSpPr>
                  <p:nvPr/>
                </p:nvSpPr>
                <p:spPr bwMode="auto">
                  <a:xfrm>
                    <a:off x="1903413" y="465138"/>
                    <a:ext cx="127000" cy="127000"/>
                  </a:xfrm>
                  <a:custGeom>
                    <a:avLst/>
                    <a:gdLst>
                      <a:gd name="T0" fmla="*/ 40 w 80"/>
                      <a:gd name="T1" fmla="*/ 80 h 80"/>
                      <a:gd name="T2" fmla="*/ 40 w 80"/>
                      <a:gd name="T3" fmla="*/ 80 h 80"/>
                      <a:gd name="T4" fmla="*/ 48 w 80"/>
                      <a:gd name="T5" fmla="*/ 78 h 80"/>
                      <a:gd name="T6" fmla="*/ 56 w 80"/>
                      <a:gd name="T7" fmla="*/ 76 h 80"/>
                      <a:gd name="T8" fmla="*/ 62 w 80"/>
                      <a:gd name="T9" fmla="*/ 72 h 80"/>
                      <a:gd name="T10" fmla="*/ 68 w 80"/>
                      <a:gd name="T11" fmla="*/ 68 h 80"/>
                      <a:gd name="T12" fmla="*/ 72 w 80"/>
                      <a:gd name="T13" fmla="*/ 62 h 80"/>
                      <a:gd name="T14" fmla="*/ 76 w 80"/>
                      <a:gd name="T15" fmla="*/ 56 h 80"/>
                      <a:gd name="T16" fmla="*/ 78 w 80"/>
                      <a:gd name="T17" fmla="*/ 48 h 80"/>
                      <a:gd name="T18" fmla="*/ 80 w 80"/>
                      <a:gd name="T19" fmla="*/ 40 h 80"/>
                      <a:gd name="T20" fmla="*/ 80 w 80"/>
                      <a:gd name="T21" fmla="*/ 40 h 80"/>
                      <a:gd name="T22" fmla="*/ 78 w 80"/>
                      <a:gd name="T23" fmla="*/ 32 h 80"/>
                      <a:gd name="T24" fmla="*/ 76 w 80"/>
                      <a:gd name="T25" fmla="*/ 24 h 80"/>
                      <a:gd name="T26" fmla="*/ 72 w 80"/>
                      <a:gd name="T27" fmla="*/ 18 h 80"/>
                      <a:gd name="T28" fmla="*/ 68 w 80"/>
                      <a:gd name="T29" fmla="*/ 12 h 80"/>
                      <a:gd name="T30" fmla="*/ 62 w 80"/>
                      <a:gd name="T31" fmla="*/ 6 h 80"/>
                      <a:gd name="T32" fmla="*/ 56 w 80"/>
                      <a:gd name="T33" fmla="*/ 2 h 80"/>
                      <a:gd name="T34" fmla="*/ 48 w 80"/>
                      <a:gd name="T35" fmla="*/ 0 h 80"/>
                      <a:gd name="T36" fmla="*/ 40 w 80"/>
                      <a:gd name="T37" fmla="*/ 0 h 80"/>
                      <a:gd name="T38" fmla="*/ 40 w 80"/>
                      <a:gd name="T39" fmla="*/ 0 h 80"/>
                      <a:gd name="T40" fmla="*/ 32 w 80"/>
                      <a:gd name="T41" fmla="*/ 0 h 80"/>
                      <a:gd name="T42" fmla="*/ 24 w 80"/>
                      <a:gd name="T43" fmla="*/ 2 h 80"/>
                      <a:gd name="T44" fmla="*/ 16 w 80"/>
                      <a:gd name="T45" fmla="*/ 6 h 80"/>
                      <a:gd name="T46" fmla="*/ 12 w 80"/>
                      <a:gd name="T47" fmla="*/ 12 h 80"/>
                      <a:gd name="T48" fmla="*/ 6 w 80"/>
                      <a:gd name="T49" fmla="*/ 18 h 80"/>
                      <a:gd name="T50" fmla="*/ 2 w 80"/>
                      <a:gd name="T51" fmla="*/ 24 h 80"/>
                      <a:gd name="T52" fmla="*/ 0 w 80"/>
                      <a:gd name="T53" fmla="*/ 32 h 80"/>
                      <a:gd name="T54" fmla="*/ 0 w 80"/>
                      <a:gd name="T55" fmla="*/ 40 h 80"/>
                      <a:gd name="T56" fmla="*/ 0 w 80"/>
                      <a:gd name="T57" fmla="*/ 40 h 80"/>
                      <a:gd name="T58" fmla="*/ 0 w 80"/>
                      <a:gd name="T59" fmla="*/ 48 h 80"/>
                      <a:gd name="T60" fmla="*/ 2 w 80"/>
                      <a:gd name="T61" fmla="*/ 56 h 80"/>
                      <a:gd name="T62" fmla="*/ 6 w 80"/>
                      <a:gd name="T63" fmla="*/ 62 h 80"/>
                      <a:gd name="T64" fmla="*/ 12 w 80"/>
                      <a:gd name="T65" fmla="*/ 68 h 80"/>
                      <a:gd name="T66" fmla="*/ 16 w 80"/>
                      <a:gd name="T67" fmla="*/ 72 h 80"/>
                      <a:gd name="T68" fmla="*/ 24 w 80"/>
                      <a:gd name="T69" fmla="*/ 76 h 80"/>
                      <a:gd name="T70" fmla="*/ 32 w 80"/>
                      <a:gd name="T71" fmla="*/ 78 h 80"/>
                      <a:gd name="T72" fmla="*/ 40 w 80"/>
                      <a:gd name="T73" fmla="*/ 80 h 80"/>
                      <a:gd name="T74" fmla="*/ 40 w 80"/>
                      <a:gd name="T75" fmla="*/ 8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80" h="80">
                        <a:moveTo>
                          <a:pt x="40" y="80"/>
                        </a:moveTo>
                        <a:lnTo>
                          <a:pt x="40" y="80"/>
                        </a:lnTo>
                        <a:lnTo>
                          <a:pt x="48" y="78"/>
                        </a:lnTo>
                        <a:lnTo>
                          <a:pt x="56" y="76"/>
                        </a:lnTo>
                        <a:lnTo>
                          <a:pt x="62" y="72"/>
                        </a:lnTo>
                        <a:lnTo>
                          <a:pt x="68" y="68"/>
                        </a:lnTo>
                        <a:lnTo>
                          <a:pt x="72" y="62"/>
                        </a:lnTo>
                        <a:lnTo>
                          <a:pt x="76" y="56"/>
                        </a:lnTo>
                        <a:lnTo>
                          <a:pt x="78" y="48"/>
                        </a:lnTo>
                        <a:lnTo>
                          <a:pt x="80" y="40"/>
                        </a:lnTo>
                        <a:lnTo>
                          <a:pt x="80" y="40"/>
                        </a:lnTo>
                        <a:lnTo>
                          <a:pt x="78" y="32"/>
                        </a:lnTo>
                        <a:lnTo>
                          <a:pt x="76" y="24"/>
                        </a:lnTo>
                        <a:lnTo>
                          <a:pt x="72" y="18"/>
                        </a:lnTo>
                        <a:lnTo>
                          <a:pt x="68" y="12"/>
                        </a:lnTo>
                        <a:lnTo>
                          <a:pt x="62" y="6"/>
                        </a:lnTo>
                        <a:lnTo>
                          <a:pt x="56" y="2"/>
                        </a:lnTo>
                        <a:lnTo>
                          <a:pt x="48" y="0"/>
                        </a:lnTo>
                        <a:lnTo>
                          <a:pt x="40" y="0"/>
                        </a:lnTo>
                        <a:lnTo>
                          <a:pt x="40" y="0"/>
                        </a:lnTo>
                        <a:lnTo>
                          <a:pt x="32" y="0"/>
                        </a:lnTo>
                        <a:lnTo>
                          <a:pt x="24" y="2"/>
                        </a:lnTo>
                        <a:lnTo>
                          <a:pt x="16" y="6"/>
                        </a:lnTo>
                        <a:lnTo>
                          <a:pt x="12" y="12"/>
                        </a:lnTo>
                        <a:lnTo>
                          <a:pt x="6" y="18"/>
                        </a:lnTo>
                        <a:lnTo>
                          <a:pt x="2" y="24"/>
                        </a:lnTo>
                        <a:lnTo>
                          <a:pt x="0" y="32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0" y="48"/>
                        </a:lnTo>
                        <a:lnTo>
                          <a:pt x="2" y="56"/>
                        </a:lnTo>
                        <a:lnTo>
                          <a:pt x="6" y="62"/>
                        </a:lnTo>
                        <a:lnTo>
                          <a:pt x="12" y="68"/>
                        </a:lnTo>
                        <a:lnTo>
                          <a:pt x="16" y="72"/>
                        </a:lnTo>
                        <a:lnTo>
                          <a:pt x="24" y="76"/>
                        </a:lnTo>
                        <a:lnTo>
                          <a:pt x="32" y="78"/>
                        </a:lnTo>
                        <a:lnTo>
                          <a:pt x="40" y="80"/>
                        </a:lnTo>
                        <a:lnTo>
                          <a:pt x="40" y="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100" dirty="0"/>
                  </a:p>
                </p:txBody>
              </p:sp>
              <p:sp>
                <p:nvSpPr>
                  <p:cNvPr id="2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966913" y="528638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100" dirty="0"/>
                  </a:p>
                </p:txBody>
              </p:sp>
              <p:sp>
                <p:nvSpPr>
                  <p:cNvPr id="2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966913" y="528638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100" dirty="0"/>
                  </a:p>
                </p:txBody>
              </p:sp>
              <p:sp>
                <p:nvSpPr>
                  <p:cNvPr id="28" name="Freeform 21"/>
                  <p:cNvSpPr>
                    <a:spLocks/>
                  </p:cNvSpPr>
                  <p:nvPr/>
                </p:nvSpPr>
                <p:spPr bwMode="auto">
                  <a:xfrm>
                    <a:off x="1817688" y="604838"/>
                    <a:ext cx="298450" cy="628650"/>
                  </a:xfrm>
                  <a:custGeom>
                    <a:avLst/>
                    <a:gdLst>
                      <a:gd name="T0" fmla="*/ 50 w 188"/>
                      <a:gd name="T1" fmla="*/ 0 h 396"/>
                      <a:gd name="T2" fmla="*/ 30 w 188"/>
                      <a:gd name="T3" fmla="*/ 4 h 396"/>
                      <a:gd name="T4" fmla="*/ 14 w 188"/>
                      <a:gd name="T5" fmla="*/ 16 h 396"/>
                      <a:gd name="T6" fmla="*/ 4 w 188"/>
                      <a:gd name="T7" fmla="*/ 32 h 396"/>
                      <a:gd name="T8" fmla="*/ 0 w 188"/>
                      <a:gd name="T9" fmla="*/ 52 h 396"/>
                      <a:gd name="T10" fmla="*/ 0 w 188"/>
                      <a:gd name="T11" fmla="*/ 176 h 396"/>
                      <a:gd name="T12" fmla="*/ 4 w 188"/>
                      <a:gd name="T13" fmla="*/ 190 h 396"/>
                      <a:gd name="T14" fmla="*/ 16 w 188"/>
                      <a:gd name="T15" fmla="*/ 194 h 396"/>
                      <a:gd name="T16" fmla="*/ 28 w 188"/>
                      <a:gd name="T17" fmla="*/ 190 h 396"/>
                      <a:gd name="T18" fmla="*/ 34 w 188"/>
                      <a:gd name="T19" fmla="*/ 176 h 396"/>
                      <a:gd name="T20" fmla="*/ 42 w 188"/>
                      <a:gd name="T21" fmla="*/ 64 h 396"/>
                      <a:gd name="T22" fmla="*/ 42 w 188"/>
                      <a:gd name="T23" fmla="*/ 372 h 396"/>
                      <a:gd name="T24" fmla="*/ 50 w 188"/>
                      <a:gd name="T25" fmla="*/ 390 h 396"/>
                      <a:gd name="T26" fmla="*/ 66 w 188"/>
                      <a:gd name="T27" fmla="*/ 396 h 396"/>
                      <a:gd name="T28" fmla="*/ 82 w 188"/>
                      <a:gd name="T29" fmla="*/ 388 h 396"/>
                      <a:gd name="T30" fmla="*/ 90 w 188"/>
                      <a:gd name="T31" fmla="*/ 372 h 396"/>
                      <a:gd name="T32" fmla="*/ 98 w 188"/>
                      <a:gd name="T33" fmla="*/ 192 h 396"/>
                      <a:gd name="T34" fmla="*/ 98 w 188"/>
                      <a:gd name="T35" fmla="*/ 372 h 396"/>
                      <a:gd name="T36" fmla="*/ 104 w 188"/>
                      <a:gd name="T37" fmla="*/ 388 h 396"/>
                      <a:gd name="T38" fmla="*/ 120 w 188"/>
                      <a:gd name="T39" fmla="*/ 396 h 396"/>
                      <a:gd name="T40" fmla="*/ 136 w 188"/>
                      <a:gd name="T41" fmla="*/ 390 h 396"/>
                      <a:gd name="T42" fmla="*/ 144 w 188"/>
                      <a:gd name="T43" fmla="*/ 372 h 396"/>
                      <a:gd name="T44" fmla="*/ 152 w 188"/>
                      <a:gd name="T45" fmla="*/ 64 h 396"/>
                      <a:gd name="T46" fmla="*/ 152 w 188"/>
                      <a:gd name="T47" fmla="*/ 176 h 396"/>
                      <a:gd name="T48" fmla="*/ 158 w 188"/>
                      <a:gd name="T49" fmla="*/ 190 h 396"/>
                      <a:gd name="T50" fmla="*/ 170 w 188"/>
                      <a:gd name="T51" fmla="*/ 194 h 396"/>
                      <a:gd name="T52" fmla="*/ 182 w 188"/>
                      <a:gd name="T53" fmla="*/ 190 h 396"/>
                      <a:gd name="T54" fmla="*/ 188 w 188"/>
                      <a:gd name="T55" fmla="*/ 176 h 396"/>
                      <a:gd name="T56" fmla="*/ 188 w 188"/>
                      <a:gd name="T57" fmla="*/ 54 h 396"/>
                      <a:gd name="T58" fmla="*/ 184 w 188"/>
                      <a:gd name="T59" fmla="*/ 34 h 396"/>
                      <a:gd name="T60" fmla="*/ 172 w 188"/>
                      <a:gd name="T61" fmla="*/ 18 h 396"/>
                      <a:gd name="T62" fmla="*/ 156 w 188"/>
                      <a:gd name="T63" fmla="*/ 6 h 396"/>
                      <a:gd name="T64" fmla="*/ 136 w 188"/>
                      <a:gd name="T65" fmla="*/ 0 h 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88" h="396">
                        <a:moveTo>
                          <a:pt x="50" y="0"/>
                        </a:moveTo>
                        <a:lnTo>
                          <a:pt x="50" y="0"/>
                        </a:lnTo>
                        <a:lnTo>
                          <a:pt x="40" y="2"/>
                        </a:lnTo>
                        <a:lnTo>
                          <a:pt x="30" y="4"/>
                        </a:lnTo>
                        <a:lnTo>
                          <a:pt x="22" y="10"/>
                        </a:lnTo>
                        <a:lnTo>
                          <a:pt x="14" y="16"/>
                        </a:lnTo>
                        <a:lnTo>
                          <a:pt x="8" y="24"/>
                        </a:lnTo>
                        <a:lnTo>
                          <a:pt x="4" y="32"/>
                        </a:lnTo>
                        <a:lnTo>
                          <a:pt x="0" y="42"/>
                        </a:lnTo>
                        <a:lnTo>
                          <a:pt x="0" y="52"/>
                        </a:lnTo>
                        <a:lnTo>
                          <a:pt x="0" y="176"/>
                        </a:lnTo>
                        <a:lnTo>
                          <a:pt x="0" y="176"/>
                        </a:lnTo>
                        <a:lnTo>
                          <a:pt x="0" y="184"/>
                        </a:lnTo>
                        <a:lnTo>
                          <a:pt x="4" y="190"/>
                        </a:lnTo>
                        <a:lnTo>
                          <a:pt x="10" y="192"/>
                        </a:lnTo>
                        <a:lnTo>
                          <a:pt x="16" y="194"/>
                        </a:lnTo>
                        <a:lnTo>
                          <a:pt x="24" y="192"/>
                        </a:lnTo>
                        <a:lnTo>
                          <a:pt x="28" y="190"/>
                        </a:lnTo>
                        <a:lnTo>
                          <a:pt x="32" y="184"/>
                        </a:lnTo>
                        <a:lnTo>
                          <a:pt x="34" y="176"/>
                        </a:lnTo>
                        <a:lnTo>
                          <a:pt x="34" y="64"/>
                        </a:lnTo>
                        <a:lnTo>
                          <a:pt x="42" y="64"/>
                        </a:lnTo>
                        <a:lnTo>
                          <a:pt x="42" y="372"/>
                        </a:lnTo>
                        <a:lnTo>
                          <a:pt x="42" y="372"/>
                        </a:lnTo>
                        <a:lnTo>
                          <a:pt x="44" y="382"/>
                        </a:lnTo>
                        <a:lnTo>
                          <a:pt x="50" y="390"/>
                        </a:lnTo>
                        <a:lnTo>
                          <a:pt x="58" y="394"/>
                        </a:lnTo>
                        <a:lnTo>
                          <a:pt x="66" y="396"/>
                        </a:lnTo>
                        <a:lnTo>
                          <a:pt x="74" y="394"/>
                        </a:lnTo>
                        <a:lnTo>
                          <a:pt x="82" y="388"/>
                        </a:lnTo>
                        <a:lnTo>
                          <a:pt x="88" y="382"/>
                        </a:lnTo>
                        <a:lnTo>
                          <a:pt x="90" y="372"/>
                        </a:lnTo>
                        <a:lnTo>
                          <a:pt x="90" y="192"/>
                        </a:lnTo>
                        <a:lnTo>
                          <a:pt x="98" y="192"/>
                        </a:lnTo>
                        <a:lnTo>
                          <a:pt x="98" y="372"/>
                        </a:lnTo>
                        <a:lnTo>
                          <a:pt x="98" y="372"/>
                        </a:lnTo>
                        <a:lnTo>
                          <a:pt x="100" y="382"/>
                        </a:lnTo>
                        <a:lnTo>
                          <a:pt x="104" y="388"/>
                        </a:lnTo>
                        <a:lnTo>
                          <a:pt x="112" y="394"/>
                        </a:lnTo>
                        <a:lnTo>
                          <a:pt x="120" y="396"/>
                        </a:lnTo>
                        <a:lnTo>
                          <a:pt x="130" y="394"/>
                        </a:lnTo>
                        <a:lnTo>
                          <a:pt x="136" y="390"/>
                        </a:lnTo>
                        <a:lnTo>
                          <a:pt x="142" y="382"/>
                        </a:lnTo>
                        <a:lnTo>
                          <a:pt x="144" y="372"/>
                        </a:lnTo>
                        <a:lnTo>
                          <a:pt x="144" y="64"/>
                        </a:lnTo>
                        <a:lnTo>
                          <a:pt x="152" y="64"/>
                        </a:lnTo>
                        <a:lnTo>
                          <a:pt x="152" y="176"/>
                        </a:lnTo>
                        <a:lnTo>
                          <a:pt x="152" y="176"/>
                        </a:lnTo>
                        <a:lnTo>
                          <a:pt x="154" y="184"/>
                        </a:lnTo>
                        <a:lnTo>
                          <a:pt x="158" y="190"/>
                        </a:lnTo>
                        <a:lnTo>
                          <a:pt x="164" y="192"/>
                        </a:lnTo>
                        <a:lnTo>
                          <a:pt x="170" y="194"/>
                        </a:lnTo>
                        <a:lnTo>
                          <a:pt x="176" y="192"/>
                        </a:lnTo>
                        <a:lnTo>
                          <a:pt x="182" y="190"/>
                        </a:lnTo>
                        <a:lnTo>
                          <a:pt x="186" y="184"/>
                        </a:lnTo>
                        <a:lnTo>
                          <a:pt x="188" y="176"/>
                        </a:lnTo>
                        <a:lnTo>
                          <a:pt x="188" y="54"/>
                        </a:lnTo>
                        <a:lnTo>
                          <a:pt x="188" y="54"/>
                        </a:lnTo>
                        <a:lnTo>
                          <a:pt x="186" y="44"/>
                        </a:lnTo>
                        <a:lnTo>
                          <a:pt x="184" y="34"/>
                        </a:lnTo>
                        <a:lnTo>
                          <a:pt x="178" y="24"/>
                        </a:lnTo>
                        <a:lnTo>
                          <a:pt x="172" y="18"/>
                        </a:lnTo>
                        <a:lnTo>
                          <a:pt x="166" y="10"/>
                        </a:lnTo>
                        <a:lnTo>
                          <a:pt x="156" y="6"/>
                        </a:lnTo>
                        <a:lnTo>
                          <a:pt x="146" y="2"/>
                        </a:lnTo>
                        <a:lnTo>
                          <a:pt x="136" y="0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100" dirty="0"/>
                  </a:p>
                </p:txBody>
              </p:sp>
            </p:grpSp>
          </p:grpSp>
          <p:sp>
            <p:nvSpPr>
              <p:cNvPr id="22" name="Pentagon 21"/>
              <p:cNvSpPr/>
              <p:nvPr/>
            </p:nvSpPr>
            <p:spPr>
              <a:xfrm>
                <a:off x="586437" y="2019314"/>
                <a:ext cx="2448272" cy="770629"/>
              </a:xfrm>
              <a:prstGeom prst="homePlate">
                <a:avLst/>
              </a:prstGeom>
              <a:solidFill>
                <a:schemeClr val="accent5"/>
              </a:solidFill>
              <a:ln w="25400"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nb-NO" sz="700" dirty="0">
                    <a:latin typeface="+mj-lt"/>
                  </a:rPr>
                  <a:t>Innbyggeren har behov for tjenester fra kommunen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1214980" y="2849335"/>
            <a:ext cx="3794374" cy="2657243"/>
            <a:chOff x="758011" y="1775215"/>
            <a:chExt cx="7086894" cy="4963024"/>
          </a:xfrm>
        </p:grpSpPr>
        <p:sp>
          <p:nvSpPr>
            <p:cNvPr id="58" name="Rounded Rectangle 57"/>
            <p:cNvSpPr/>
            <p:nvPr/>
          </p:nvSpPr>
          <p:spPr>
            <a:xfrm>
              <a:off x="5816819" y="2832013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nb-NO" sz="1000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969219" y="2942198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nb-NO" sz="1000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121618" y="3076363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nb-NO" sz="800" dirty="0">
                  <a:latin typeface="+mj-lt"/>
                </a:rPr>
                <a:t>Tiltak</a:t>
              </a:r>
              <a:endParaRPr lang="nb-NO" sz="900" dirty="0">
                <a:latin typeface="+mj-lt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850953" y="3713121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nb-NO" sz="10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003353" y="3823304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nb-NO" sz="10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155753" y="3957469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nb-NO" sz="800" dirty="0">
                  <a:latin typeface="+mj-lt"/>
                </a:rPr>
                <a:t>Tiltak</a:t>
              </a:r>
              <a:endParaRPr lang="nb-NO" sz="900" dirty="0">
                <a:latin typeface="+mj-lt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850953" y="4519634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nb-NO" sz="10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003353" y="4629819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nb-NO" sz="1000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155753" y="4763982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nb-NO" sz="800" dirty="0">
                  <a:latin typeface="+mj-lt"/>
                </a:rPr>
                <a:t>Tiltak</a:t>
              </a:r>
              <a:endParaRPr lang="nb-NO" sz="900" dirty="0">
                <a:latin typeface="+mj-lt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934834" y="5326150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nb-NO" sz="10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087233" y="5436335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nb-NO" sz="1000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239633" y="5570498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nb-NO" sz="800" dirty="0">
                  <a:latin typeface="+mj-lt"/>
                </a:rPr>
                <a:t>Tiltak</a:t>
              </a:r>
              <a:endParaRPr lang="nb-NO" sz="900" dirty="0">
                <a:latin typeface="+mj-lt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934834" y="6168315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nb-NO" sz="10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087233" y="6278498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nb-NO" sz="10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239633" y="6412663"/>
              <a:ext cx="1440160" cy="325576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nb-NO" sz="800" dirty="0">
                  <a:latin typeface="+mj-lt"/>
                </a:rPr>
                <a:t>Tiltak</a:t>
              </a:r>
              <a:endParaRPr lang="nb-NO" sz="900" dirty="0">
                <a:latin typeface="+mj-lt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446599" y="3971729"/>
              <a:ext cx="1439999" cy="1439997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nb-NO" sz="900" dirty="0">
                  <a:latin typeface="+mj-lt"/>
                </a:rPr>
                <a:t>Behov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187461" y="5240232"/>
              <a:ext cx="612000" cy="612000"/>
              <a:chOff x="4091659" y="3775792"/>
              <a:chExt cx="612000" cy="612000"/>
            </a:xfrm>
          </p:grpSpPr>
          <p:sp>
            <p:nvSpPr>
              <p:cNvPr id="114" name="Oval 113"/>
              <p:cNvSpPr/>
              <p:nvPr/>
            </p:nvSpPr>
            <p:spPr bwMode="ltGray">
              <a:xfrm>
                <a:off x="4091659" y="3775792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000" dirty="0">
                  <a:solidFill>
                    <a:schemeClr val="tx1"/>
                  </a:solidFill>
                  <a:latin typeface="Georgia" pitchFamily="18" charset="0"/>
                </a:endParaRPr>
              </a:p>
            </p:txBody>
          </p:sp>
          <p:sp>
            <p:nvSpPr>
              <p:cNvPr id="115" name="Freeform 4815"/>
              <p:cNvSpPr>
                <a:spLocks noEditPoints="1"/>
              </p:cNvSpPr>
              <p:nvPr/>
            </p:nvSpPr>
            <p:spPr bwMode="auto">
              <a:xfrm>
                <a:off x="4169673" y="3853535"/>
                <a:ext cx="455975" cy="468231"/>
              </a:xfrm>
              <a:custGeom>
                <a:avLst/>
                <a:gdLst>
                  <a:gd name="T0" fmla="*/ 106 w 372"/>
                  <a:gd name="T1" fmla="*/ 158 h 382"/>
                  <a:gd name="T2" fmla="*/ 128 w 372"/>
                  <a:gd name="T3" fmla="*/ 126 h 382"/>
                  <a:gd name="T4" fmla="*/ 170 w 372"/>
                  <a:gd name="T5" fmla="*/ 150 h 382"/>
                  <a:gd name="T6" fmla="*/ 154 w 372"/>
                  <a:gd name="T7" fmla="*/ 158 h 382"/>
                  <a:gd name="T8" fmla="*/ 132 w 372"/>
                  <a:gd name="T9" fmla="*/ 146 h 382"/>
                  <a:gd name="T10" fmla="*/ 148 w 372"/>
                  <a:gd name="T11" fmla="*/ 166 h 382"/>
                  <a:gd name="T12" fmla="*/ 238 w 372"/>
                  <a:gd name="T13" fmla="*/ 202 h 382"/>
                  <a:gd name="T14" fmla="*/ 234 w 372"/>
                  <a:gd name="T15" fmla="*/ 192 h 382"/>
                  <a:gd name="T16" fmla="*/ 218 w 372"/>
                  <a:gd name="T17" fmla="*/ 206 h 382"/>
                  <a:gd name="T18" fmla="*/ 156 w 372"/>
                  <a:gd name="T19" fmla="*/ 238 h 382"/>
                  <a:gd name="T20" fmla="*/ 148 w 372"/>
                  <a:gd name="T21" fmla="*/ 268 h 382"/>
                  <a:gd name="T22" fmla="*/ 166 w 372"/>
                  <a:gd name="T23" fmla="*/ 256 h 382"/>
                  <a:gd name="T24" fmla="*/ 214 w 372"/>
                  <a:gd name="T25" fmla="*/ 236 h 382"/>
                  <a:gd name="T26" fmla="*/ 238 w 372"/>
                  <a:gd name="T27" fmla="*/ 202 h 382"/>
                  <a:gd name="T28" fmla="*/ 212 w 372"/>
                  <a:gd name="T29" fmla="*/ 40 h 382"/>
                  <a:gd name="T30" fmla="*/ 186 w 372"/>
                  <a:gd name="T31" fmla="*/ 0 h 382"/>
                  <a:gd name="T32" fmla="*/ 166 w 372"/>
                  <a:gd name="T33" fmla="*/ 48 h 382"/>
                  <a:gd name="T34" fmla="*/ 160 w 372"/>
                  <a:gd name="T35" fmla="*/ 114 h 382"/>
                  <a:gd name="T36" fmla="*/ 146 w 372"/>
                  <a:gd name="T37" fmla="*/ 66 h 382"/>
                  <a:gd name="T38" fmla="*/ 4 w 372"/>
                  <a:gd name="T39" fmla="*/ 38 h 382"/>
                  <a:gd name="T40" fmla="*/ 8 w 372"/>
                  <a:gd name="T41" fmla="*/ 66 h 382"/>
                  <a:gd name="T42" fmla="*/ 58 w 372"/>
                  <a:gd name="T43" fmla="*/ 94 h 382"/>
                  <a:gd name="T44" fmla="*/ 126 w 372"/>
                  <a:gd name="T45" fmla="*/ 114 h 382"/>
                  <a:gd name="T46" fmla="*/ 178 w 372"/>
                  <a:gd name="T47" fmla="*/ 146 h 382"/>
                  <a:gd name="T48" fmla="*/ 196 w 372"/>
                  <a:gd name="T49" fmla="*/ 140 h 382"/>
                  <a:gd name="T50" fmla="*/ 186 w 372"/>
                  <a:gd name="T51" fmla="*/ 68 h 382"/>
                  <a:gd name="T52" fmla="*/ 244 w 372"/>
                  <a:gd name="T53" fmla="*/ 38 h 382"/>
                  <a:gd name="T54" fmla="*/ 226 w 372"/>
                  <a:gd name="T55" fmla="*/ 66 h 382"/>
                  <a:gd name="T56" fmla="*/ 212 w 372"/>
                  <a:gd name="T57" fmla="*/ 114 h 382"/>
                  <a:gd name="T58" fmla="*/ 258 w 372"/>
                  <a:gd name="T59" fmla="*/ 102 h 382"/>
                  <a:gd name="T60" fmla="*/ 340 w 372"/>
                  <a:gd name="T61" fmla="*/ 76 h 382"/>
                  <a:gd name="T62" fmla="*/ 372 w 372"/>
                  <a:gd name="T63" fmla="*/ 44 h 382"/>
                  <a:gd name="T64" fmla="*/ 232 w 372"/>
                  <a:gd name="T65" fmla="*/ 126 h 382"/>
                  <a:gd name="T66" fmla="*/ 202 w 372"/>
                  <a:gd name="T67" fmla="*/ 154 h 382"/>
                  <a:gd name="T68" fmla="*/ 220 w 372"/>
                  <a:gd name="T69" fmla="*/ 156 h 382"/>
                  <a:gd name="T70" fmla="*/ 244 w 372"/>
                  <a:gd name="T71" fmla="*/ 148 h 382"/>
                  <a:gd name="T72" fmla="*/ 196 w 372"/>
                  <a:gd name="T73" fmla="*/ 170 h 382"/>
                  <a:gd name="T74" fmla="*/ 144 w 372"/>
                  <a:gd name="T75" fmla="*/ 186 h 382"/>
                  <a:gd name="T76" fmla="*/ 136 w 372"/>
                  <a:gd name="T77" fmla="*/ 218 h 382"/>
                  <a:gd name="T78" fmla="*/ 164 w 372"/>
                  <a:gd name="T79" fmla="*/ 216 h 382"/>
                  <a:gd name="T80" fmla="*/ 156 w 372"/>
                  <a:gd name="T81" fmla="*/ 202 h 382"/>
                  <a:gd name="T82" fmla="*/ 222 w 372"/>
                  <a:gd name="T83" fmla="*/ 186 h 382"/>
                  <a:gd name="T84" fmla="*/ 266 w 372"/>
                  <a:gd name="T85" fmla="*/ 150 h 382"/>
                  <a:gd name="T86" fmla="*/ 214 w 372"/>
                  <a:gd name="T87" fmla="*/ 286 h 382"/>
                  <a:gd name="T88" fmla="*/ 198 w 372"/>
                  <a:gd name="T89" fmla="*/ 298 h 382"/>
                  <a:gd name="T90" fmla="*/ 190 w 372"/>
                  <a:gd name="T91" fmla="*/ 310 h 382"/>
                  <a:gd name="T92" fmla="*/ 178 w 372"/>
                  <a:gd name="T93" fmla="*/ 380 h 382"/>
                  <a:gd name="T94" fmla="*/ 196 w 372"/>
                  <a:gd name="T95" fmla="*/ 372 h 382"/>
                  <a:gd name="T96" fmla="*/ 216 w 372"/>
                  <a:gd name="T97" fmla="*/ 306 h 382"/>
                  <a:gd name="T98" fmla="*/ 214 w 372"/>
                  <a:gd name="T99" fmla="*/ 286 h 382"/>
                  <a:gd name="T100" fmla="*/ 206 w 372"/>
                  <a:gd name="T101" fmla="*/ 258 h 382"/>
                  <a:gd name="T102" fmla="*/ 160 w 372"/>
                  <a:gd name="T103" fmla="*/ 284 h 382"/>
                  <a:gd name="T104" fmla="*/ 154 w 372"/>
                  <a:gd name="T105" fmla="*/ 300 h 382"/>
                  <a:gd name="T106" fmla="*/ 160 w 372"/>
                  <a:gd name="T107" fmla="*/ 316 h 382"/>
                  <a:gd name="T108" fmla="*/ 174 w 372"/>
                  <a:gd name="T109" fmla="*/ 316 h 382"/>
                  <a:gd name="T110" fmla="*/ 174 w 372"/>
                  <a:gd name="T111" fmla="*/ 298 h 382"/>
                  <a:gd name="T112" fmla="*/ 222 w 372"/>
                  <a:gd name="T113" fmla="*/ 268 h 382"/>
                  <a:gd name="T114" fmla="*/ 210 w 372"/>
                  <a:gd name="T115" fmla="*/ 246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2" h="382">
                    <a:moveTo>
                      <a:pt x="136" y="182"/>
                    </a:moveTo>
                    <a:lnTo>
                      <a:pt x="136" y="182"/>
                    </a:lnTo>
                    <a:lnTo>
                      <a:pt x="124" y="178"/>
                    </a:lnTo>
                    <a:lnTo>
                      <a:pt x="114" y="172"/>
                    </a:lnTo>
                    <a:lnTo>
                      <a:pt x="110" y="168"/>
                    </a:lnTo>
                    <a:lnTo>
                      <a:pt x="108" y="162"/>
                    </a:lnTo>
                    <a:lnTo>
                      <a:pt x="106" y="158"/>
                    </a:lnTo>
                    <a:lnTo>
                      <a:pt x="106" y="150"/>
                    </a:lnTo>
                    <a:lnTo>
                      <a:pt x="106" y="150"/>
                    </a:lnTo>
                    <a:lnTo>
                      <a:pt x="108" y="142"/>
                    </a:lnTo>
                    <a:lnTo>
                      <a:pt x="114" y="136"/>
                    </a:lnTo>
                    <a:lnTo>
                      <a:pt x="120" y="130"/>
                    </a:lnTo>
                    <a:lnTo>
                      <a:pt x="128" y="126"/>
                    </a:lnTo>
                    <a:lnTo>
                      <a:pt x="128" y="126"/>
                    </a:lnTo>
                    <a:lnTo>
                      <a:pt x="140" y="126"/>
                    </a:lnTo>
                    <a:lnTo>
                      <a:pt x="150" y="130"/>
                    </a:lnTo>
                    <a:lnTo>
                      <a:pt x="160" y="136"/>
                    </a:lnTo>
                    <a:lnTo>
                      <a:pt x="166" y="140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0" y="150"/>
                    </a:lnTo>
                    <a:lnTo>
                      <a:pt x="170" y="154"/>
                    </a:lnTo>
                    <a:lnTo>
                      <a:pt x="168" y="158"/>
                    </a:lnTo>
                    <a:lnTo>
                      <a:pt x="166" y="160"/>
                    </a:lnTo>
                    <a:lnTo>
                      <a:pt x="166" y="160"/>
                    </a:lnTo>
                    <a:lnTo>
                      <a:pt x="162" y="162"/>
                    </a:lnTo>
                    <a:lnTo>
                      <a:pt x="158" y="160"/>
                    </a:lnTo>
                    <a:lnTo>
                      <a:pt x="154" y="158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48" y="150"/>
                    </a:lnTo>
                    <a:lnTo>
                      <a:pt x="142" y="148"/>
                    </a:lnTo>
                    <a:lnTo>
                      <a:pt x="138" y="146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52"/>
                    </a:lnTo>
                    <a:lnTo>
                      <a:pt x="126" y="152"/>
                    </a:lnTo>
                    <a:lnTo>
                      <a:pt x="128" y="156"/>
                    </a:lnTo>
                    <a:lnTo>
                      <a:pt x="130" y="158"/>
                    </a:lnTo>
                    <a:lnTo>
                      <a:pt x="136" y="162"/>
                    </a:lnTo>
                    <a:lnTo>
                      <a:pt x="148" y="166"/>
                    </a:lnTo>
                    <a:lnTo>
                      <a:pt x="162" y="168"/>
                    </a:lnTo>
                    <a:lnTo>
                      <a:pt x="162" y="168"/>
                    </a:lnTo>
                    <a:lnTo>
                      <a:pt x="146" y="174"/>
                    </a:lnTo>
                    <a:lnTo>
                      <a:pt x="136" y="182"/>
                    </a:lnTo>
                    <a:lnTo>
                      <a:pt x="136" y="182"/>
                    </a:lnTo>
                    <a:close/>
                    <a:moveTo>
                      <a:pt x="238" y="202"/>
                    </a:moveTo>
                    <a:lnTo>
                      <a:pt x="238" y="202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38" y="198"/>
                    </a:lnTo>
                    <a:lnTo>
                      <a:pt x="234" y="192"/>
                    </a:lnTo>
                    <a:lnTo>
                      <a:pt x="234" y="192"/>
                    </a:lnTo>
                    <a:lnTo>
                      <a:pt x="208" y="196"/>
                    </a:lnTo>
                    <a:lnTo>
                      <a:pt x="208" y="196"/>
                    </a:lnTo>
                    <a:lnTo>
                      <a:pt x="216" y="202"/>
                    </a:lnTo>
                    <a:lnTo>
                      <a:pt x="218" y="206"/>
                    </a:lnTo>
                    <a:lnTo>
                      <a:pt x="218" y="206"/>
                    </a:lnTo>
                    <a:lnTo>
                      <a:pt x="218" y="206"/>
                    </a:lnTo>
                    <a:lnTo>
                      <a:pt x="218" y="210"/>
                    </a:lnTo>
                    <a:lnTo>
                      <a:pt x="212" y="214"/>
                    </a:lnTo>
                    <a:lnTo>
                      <a:pt x="202" y="220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68" y="230"/>
                    </a:lnTo>
                    <a:lnTo>
                      <a:pt x="156" y="238"/>
                    </a:lnTo>
                    <a:lnTo>
                      <a:pt x="150" y="242"/>
                    </a:lnTo>
                    <a:lnTo>
                      <a:pt x="148" y="246"/>
                    </a:lnTo>
                    <a:lnTo>
                      <a:pt x="146" y="252"/>
                    </a:lnTo>
                    <a:lnTo>
                      <a:pt x="146" y="258"/>
                    </a:lnTo>
                    <a:lnTo>
                      <a:pt x="146" y="258"/>
                    </a:lnTo>
                    <a:lnTo>
                      <a:pt x="146" y="262"/>
                    </a:lnTo>
                    <a:lnTo>
                      <a:pt x="148" y="268"/>
                    </a:lnTo>
                    <a:lnTo>
                      <a:pt x="156" y="276"/>
                    </a:lnTo>
                    <a:lnTo>
                      <a:pt x="156" y="276"/>
                    </a:lnTo>
                    <a:lnTo>
                      <a:pt x="164" y="270"/>
                    </a:lnTo>
                    <a:lnTo>
                      <a:pt x="174" y="264"/>
                    </a:lnTo>
                    <a:lnTo>
                      <a:pt x="174" y="264"/>
                    </a:lnTo>
                    <a:lnTo>
                      <a:pt x="168" y="260"/>
                    </a:lnTo>
                    <a:lnTo>
                      <a:pt x="166" y="256"/>
                    </a:lnTo>
                    <a:lnTo>
                      <a:pt x="166" y="256"/>
                    </a:lnTo>
                    <a:lnTo>
                      <a:pt x="166" y="254"/>
                    </a:lnTo>
                    <a:lnTo>
                      <a:pt x="170" y="252"/>
                    </a:lnTo>
                    <a:lnTo>
                      <a:pt x="178" y="248"/>
                    </a:lnTo>
                    <a:lnTo>
                      <a:pt x="192" y="244"/>
                    </a:lnTo>
                    <a:lnTo>
                      <a:pt x="192" y="244"/>
                    </a:lnTo>
                    <a:lnTo>
                      <a:pt x="214" y="236"/>
                    </a:lnTo>
                    <a:lnTo>
                      <a:pt x="222" y="232"/>
                    </a:lnTo>
                    <a:lnTo>
                      <a:pt x="228" y="226"/>
                    </a:lnTo>
                    <a:lnTo>
                      <a:pt x="234" y="222"/>
                    </a:lnTo>
                    <a:lnTo>
                      <a:pt x="238" y="216"/>
                    </a:lnTo>
                    <a:lnTo>
                      <a:pt x="238" y="208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38" y="202"/>
                    </a:lnTo>
                    <a:close/>
                    <a:moveTo>
                      <a:pt x="186" y="58"/>
                    </a:moveTo>
                    <a:lnTo>
                      <a:pt x="186" y="58"/>
                    </a:lnTo>
                    <a:lnTo>
                      <a:pt x="198" y="54"/>
                    </a:lnTo>
                    <a:lnTo>
                      <a:pt x="206" y="48"/>
                    </a:lnTo>
                    <a:lnTo>
                      <a:pt x="212" y="40"/>
                    </a:lnTo>
                    <a:lnTo>
                      <a:pt x="214" y="28"/>
                    </a:lnTo>
                    <a:lnTo>
                      <a:pt x="214" y="28"/>
                    </a:lnTo>
                    <a:lnTo>
                      <a:pt x="212" y="18"/>
                    </a:lnTo>
                    <a:lnTo>
                      <a:pt x="206" y="8"/>
                    </a:lnTo>
                    <a:lnTo>
                      <a:pt x="198" y="2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74" y="2"/>
                    </a:lnTo>
                    <a:lnTo>
                      <a:pt x="166" y="8"/>
                    </a:lnTo>
                    <a:lnTo>
                      <a:pt x="160" y="18"/>
                    </a:lnTo>
                    <a:lnTo>
                      <a:pt x="158" y="28"/>
                    </a:lnTo>
                    <a:lnTo>
                      <a:pt x="158" y="28"/>
                    </a:lnTo>
                    <a:lnTo>
                      <a:pt x="160" y="40"/>
                    </a:lnTo>
                    <a:lnTo>
                      <a:pt x="166" y="48"/>
                    </a:lnTo>
                    <a:lnTo>
                      <a:pt x="174" y="54"/>
                    </a:lnTo>
                    <a:lnTo>
                      <a:pt x="186" y="58"/>
                    </a:lnTo>
                    <a:lnTo>
                      <a:pt x="186" y="58"/>
                    </a:lnTo>
                    <a:close/>
                    <a:moveTo>
                      <a:pt x="134" y="116"/>
                    </a:moveTo>
                    <a:lnTo>
                      <a:pt x="156" y="116"/>
                    </a:lnTo>
                    <a:lnTo>
                      <a:pt x="156" y="116"/>
                    </a:lnTo>
                    <a:lnTo>
                      <a:pt x="160" y="114"/>
                    </a:lnTo>
                    <a:lnTo>
                      <a:pt x="162" y="112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0" y="70"/>
                    </a:lnTo>
                    <a:lnTo>
                      <a:pt x="156" y="68"/>
                    </a:lnTo>
                    <a:lnTo>
                      <a:pt x="156" y="68"/>
                    </a:lnTo>
                    <a:lnTo>
                      <a:pt x="146" y="66"/>
                    </a:lnTo>
                    <a:lnTo>
                      <a:pt x="140" y="60"/>
                    </a:lnTo>
                    <a:lnTo>
                      <a:pt x="134" y="54"/>
                    </a:lnTo>
                    <a:lnTo>
                      <a:pt x="132" y="44"/>
                    </a:lnTo>
                    <a:lnTo>
                      <a:pt x="132" y="44"/>
                    </a:lnTo>
                    <a:lnTo>
                      <a:pt x="130" y="40"/>
                    </a:lnTo>
                    <a:lnTo>
                      <a:pt x="128" y="38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8" y="66"/>
                    </a:lnTo>
                    <a:lnTo>
                      <a:pt x="18" y="72"/>
                    </a:lnTo>
                    <a:lnTo>
                      <a:pt x="24" y="74"/>
                    </a:lnTo>
                    <a:lnTo>
                      <a:pt x="32" y="76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86"/>
                    </a:lnTo>
                    <a:lnTo>
                      <a:pt x="58" y="94"/>
                    </a:lnTo>
                    <a:lnTo>
                      <a:pt x="68" y="100"/>
                    </a:lnTo>
                    <a:lnTo>
                      <a:pt x="80" y="102"/>
                    </a:lnTo>
                    <a:lnTo>
                      <a:pt x="114" y="102"/>
                    </a:lnTo>
                    <a:lnTo>
                      <a:pt x="114" y="102"/>
                    </a:lnTo>
                    <a:lnTo>
                      <a:pt x="116" y="108"/>
                    </a:lnTo>
                    <a:lnTo>
                      <a:pt x="122" y="112"/>
                    </a:lnTo>
                    <a:lnTo>
                      <a:pt x="126" y="114"/>
                    </a:lnTo>
                    <a:lnTo>
                      <a:pt x="134" y="116"/>
                    </a:lnTo>
                    <a:lnTo>
                      <a:pt x="134" y="116"/>
                    </a:lnTo>
                    <a:close/>
                    <a:moveTo>
                      <a:pt x="176" y="78"/>
                    </a:moveTo>
                    <a:lnTo>
                      <a:pt x="176" y="140"/>
                    </a:lnTo>
                    <a:lnTo>
                      <a:pt x="176" y="140"/>
                    </a:lnTo>
                    <a:lnTo>
                      <a:pt x="176" y="144"/>
                    </a:lnTo>
                    <a:lnTo>
                      <a:pt x="178" y="146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186" y="150"/>
                    </a:lnTo>
                    <a:lnTo>
                      <a:pt x="190" y="148"/>
                    </a:lnTo>
                    <a:lnTo>
                      <a:pt x="194" y="146"/>
                    </a:lnTo>
                    <a:lnTo>
                      <a:pt x="196" y="144"/>
                    </a:lnTo>
                    <a:lnTo>
                      <a:pt x="196" y="140"/>
                    </a:lnTo>
                    <a:lnTo>
                      <a:pt x="196" y="78"/>
                    </a:lnTo>
                    <a:lnTo>
                      <a:pt x="196" y="78"/>
                    </a:lnTo>
                    <a:lnTo>
                      <a:pt x="196" y="74"/>
                    </a:lnTo>
                    <a:lnTo>
                      <a:pt x="194" y="70"/>
                    </a:lnTo>
                    <a:lnTo>
                      <a:pt x="190" y="68"/>
                    </a:lnTo>
                    <a:lnTo>
                      <a:pt x="186" y="68"/>
                    </a:lnTo>
                    <a:lnTo>
                      <a:pt x="186" y="68"/>
                    </a:lnTo>
                    <a:lnTo>
                      <a:pt x="182" y="68"/>
                    </a:lnTo>
                    <a:lnTo>
                      <a:pt x="178" y="70"/>
                    </a:lnTo>
                    <a:lnTo>
                      <a:pt x="176" y="74"/>
                    </a:lnTo>
                    <a:lnTo>
                      <a:pt x="176" y="78"/>
                    </a:lnTo>
                    <a:lnTo>
                      <a:pt x="176" y="78"/>
                    </a:lnTo>
                    <a:close/>
                    <a:moveTo>
                      <a:pt x="368" y="38"/>
                    </a:moveTo>
                    <a:lnTo>
                      <a:pt x="244" y="38"/>
                    </a:lnTo>
                    <a:lnTo>
                      <a:pt x="244" y="38"/>
                    </a:lnTo>
                    <a:lnTo>
                      <a:pt x="242" y="40"/>
                    </a:lnTo>
                    <a:lnTo>
                      <a:pt x="240" y="44"/>
                    </a:lnTo>
                    <a:lnTo>
                      <a:pt x="240" y="44"/>
                    </a:lnTo>
                    <a:lnTo>
                      <a:pt x="238" y="54"/>
                    </a:lnTo>
                    <a:lnTo>
                      <a:pt x="232" y="60"/>
                    </a:lnTo>
                    <a:lnTo>
                      <a:pt x="226" y="66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12" y="70"/>
                    </a:lnTo>
                    <a:lnTo>
                      <a:pt x="210" y="72"/>
                    </a:lnTo>
                    <a:lnTo>
                      <a:pt x="210" y="112"/>
                    </a:lnTo>
                    <a:lnTo>
                      <a:pt x="210" y="112"/>
                    </a:lnTo>
                    <a:lnTo>
                      <a:pt x="212" y="114"/>
                    </a:lnTo>
                    <a:lnTo>
                      <a:pt x="216" y="116"/>
                    </a:lnTo>
                    <a:lnTo>
                      <a:pt x="238" y="116"/>
                    </a:lnTo>
                    <a:lnTo>
                      <a:pt x="238" y="116"/>
                    </a:lnTo>
                    <a:lnTo>
                      <a:pt x="246" y="114"/>
                    </a:lnTo>
                    <a:lnTo>
                      <a:pt x="250" y="112"/>
                    </a:lnTo>
                    <a:lnTo>
                      <a:pt x="256" y="108"/>
                    </a:lnTo>
                    <a:lnTo>
                      <a:pt x="258" y="102"/>
                    </a:lnTo>
                    <a:lnTo>
                      <a:pt x="292" y="102"/>
                    </a:lnTo>
                    <a:lnTo>
                      <a:pt x="292" y="102"/>
                    </a:lnTo>
                    <a:lnTo>
                      <a:pt x="304" y="100"/>
                    </a:lnTo>
                    <a:lnTo>
                      <a:pt x="314" y="94"/>
                    </a:lnTo>
                    <a:lnTo>
                      <a:pt x="320" y="86"/>
                    </a:lnTo>
                    <a:lnTo>
                      <a:pt x="324" y="76"/>
                    </a:lnTo>
                    <a:lnTo>
                      <a:pt x="340" y="76"/>
                    </a:lnTo>
                    <a:lnTo>
                      <a:pt x="340" y="76"/>
                    </a:lnTo>
                    <a:lnTo>
                      <a:pt x="348" y="74"/>
                    </a:lnTo>
                    <a:lnTo>
                      <a:pt x="354" y="72"/>
                    </a:lnTo>
                    <a:lnTo>
                      <a:pt x="364" y="66"/>
                    </a:lnTo>
                    <a:lnTo>
                      <a:pt x="370" y="56"/>
                    </a:lnTo>
                    <a:lnTo>
                      <a:pt x="372" y="50"/>
                    </a:lnTo>
                    <a:lnTo>
                      <a:pt x="372" y="44"/>
                    </a:lnTo>
                    <a:lnTo>
                      <a:pt x="372" y="44"/>
                    </a:lnTo>
                    <a:lnTo>
                      <a:pt x="370" y="40"/>
                    </a:lnTo>
                    <a:lnTo>
                      <a:pt x="368" y="38"/>
                    </a:lnTo>
                    <a:lnTo>
                      <a:pt x="368" y="38"/>
                    </a:lnTo>
                    <a:close/>
                    <a:moveTo>
                      <a:pt x="244" y="126"/>
                    </a:moveTo>
                    <a:lnTo>
                      <a:pt x="244" y="126"/>
                    </a:lnTo>
                    <a:lnTo>
                      <a:pt x="232" y="126"/>
                    </a:lnTo>
                    <a:lnTo>
                      <a:pt x="222" y="130"/>
                    </a:lnTo>
                    <a:lnTo>
                      <a:pt x="212" y="136"/>
                    </a:lnTo>
                    <a:lnTo>
                      <a:pt x="206" y="140"/>
                    </a:lnTo>
                    <a:lnTo>
                      <a:pt x="202" y="146"/>
                    </a:lnTo>
                    <a:lnTo>
                      <a:pt x="202" y="146"/>
                    </a:lnTo>
                    <a:lnTo>
                      <a:pt x="202" y="150"/>
                    </a:lnTo>
                    <a:lnTo>
                      <a:pt x="202" y="154"/>
                    </a:lnTo>
                    <a:lnTo>
                      <a:pt x="204" y="158"/>
                    </a:lnTo>
                    <a:lnTo>
                      <a:pt x="206" y="160"/>
                    </a:lnTo>
                    <a:lnTo>
                      <a:pt x="206" y="160"/>
                    </a:lnTo>
                    <a:lnTo>
                      <a:pt x="210" y="162"/>
                    </a:lnTo>
                    <a:lnTo>
                      <a:pt x="214" y="160"/>
                    </a:lnTo>
                    <a:lnTo>
                      <a:pt x="218" y="158"/>
                    </a:lnTo>
                    <a:lnTo>
                      <a:pt x="220" y="156"/>
                    </a:lnTo>
                    <a:lnTo>
                      <a:pt x="220" y="156"/>
                    </a:lnTo>
                    <a:lnTo>
                      <a:pt x="224" y="150"/>
                    </a:lnTo>
                    <a:lnTo>
                      <a:pt x="230" y="148"/>
                    </a:lnTo>
                    <a:lnTo>
                      <a:pt x="234" y="146"/>
                    </a:lnTo>
                    <a:lnTo>
                      <a:pt x="240" y="146"/>
                    </a:lnTo>
                    <a:lnTo>
                      <a:pt x="240" y="146"/>
                    </a:lnTo>
                    <a:lnTo>
                      <a:pt x="244" y="148"/>
                    </a:lnTo>
                    <a:lnTo>
                      <a:pt x="246" y="152"/>
                    </a:lnTo>
                    <a:lnTo>
                      <a:pt x="246" y="152"/>
                    </a:lnTo>
                    <a:lnTo>
                      <a:pt x="244" y="156"/>
                    </a:lnTo>
                    <a:lnTo>
                      <a:pt x="242" y="160"/>
                    </a:lnTo>
                    <a:lnTo>
                      <a:pt x="230" y="164"/>
                    </a:lnTo>
                    <a:lnTo>
                      <a:pt x="214" y="168"/>
                    </a:lnTo>
                    <a:lnTo>
                      <a:pt x="196" y="170"/>
                    </a:lnTo>
                    <a:lnTo>
                      <a:pt x="196" y="170"/>
                    </a:lnTo>
                    <a:lnTo>
                      <a:pt x="184" y="172"/>
                    </a:lnTo>
                    <a:lnTo>
                      <a:pt x="184" y="172"/>
                    </a:lnTo>
                    <a:lnTo>
                      <a:pt x="170" y="174"/>
                    </a:lnTo>
                    <a:lnTo>
                      <a:pt x="160" y="178"/>
                    </a:lnTo>
                    <a:lnTo>
                      <a:pt x="150" y="182"/>
                    </a:lnTo>
                    <a:lnTo>
                      <a:pt x="144" y="186"/>
                    </a:lnTo>
                    <a:lnTo>
                      <a:pt x="140" y="190"/>
                    </a:lnTo>
                    <a:lnTo>
                      <a:pt x="136" y="194"/>
                    </a:lnTo>
                    <a:lnTo>
                      <a:pt x="134" y="202"/>
                    </a:lnTo>
                    <a:lnTo>
                      <a:pt x="134" y="202"/>
                    </a:lnTo>
                    <a:lnTo>
                      <a:pt x="134" y="202"/>
                    </a:lnTo>
                    <a:lnTo>
                      <a:pt x="134" y="210"/>
                    </a:lnTo>
                    <a:lnTo>
                      <a:pt x="136" y="218"/>
                    </a:lnTo>
                    <a:lnTo>
                      <a:pt x="142" y="226"/>
                    </a:lnTo>
                    <a:lnTo>
                      <a:pt x="150" y="232"/>
                    </a:lnTo>
                    <a:lnTo>
                      <a:pt x="150" y="232"/>
                    </a:lnTo>
                    <a:lnTo>
                      <a:pt x="160" y="226"/>
                    </a:lnTo>
                    <a:lnTo>
                      <a:pt x="172" y="220"/>
                    </a:lnTo>
                    <a:lnTo>
                      <a:pt x="172" y="220"/>
                    </a:lnTo>
                    <a:lnTo>
                      <a:pt x="164" y="216"/>
                    </a:lnTo>
                    <a:lnTo>
                      <a:pt x="158" y="212"/>
                    </a:lnTo>
                    <a:lnTo>
                      <a:pt x="154" y="208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6" y="202"/>
                    </a:lnTo>
                    <a:lnTo>
                      <a:pt x="162" y="198"/>
                    </a:lnTo>
                    <a:lnTo>
                      <a:pt x="172" y="194"/>
                    </a:lnTo>
                    <a:lnTo>
                      <a:pt x="188" y="192"/>
                    </a:lnTo>
                    <a:lnTo>
                      <a:pt x="188" y="192"/>
                    </a:lnTo>
                    <a:lnTo>
                      <a:pt x="200" y="190"/>
                    </a:lnTo>
                    <a:lnTo>
                      <a:pt x="200" y="190"/>
                    </a:lnTo>
                    <a:lnTo>
                      <a:pt x="222" y="186"/>
                    </a:lnTo>
                    <a:lnTo>
                      <a:pt x="234" y="184"/>
                    </a:lnTo>
                    <a:lnTo>
                      <a:pt x="244" y="180"/>
                    </a:lnTo>
                    <a:lnTo>
                      <a:pt x="254" y="176"/>
                    </a:lnTo>
                    <a:lnTo>
                      <a:pt x="260" y="170"/>
                    </a:lnTo>
                    <a:lnTo>
                      <a:pt x="264" y="162"/>
                    </a:lnTo>
                    <a:lnTo>
                      <a:pt x="266" y="150"/>
                    </a:lnTo>
                    <a:lnTo>
                      <a:pt x="266" y="150"/>
                    </a:lnTo>
                    <a:lnTo>
                      <a:pt x="264" y="142"/>
                    </a:lnTo>
                    <a:lnTo>
                      <a:pt x="258" y="136"/>
                    </a:lnTo>
                    <a:lnTo>
                      <a:pt x="252" y="130"/>
                    </a:lnTo>
                    <a:lnTo>
                      <a:pt x="244" y="126"/>
                    </a:lnTo>
                    <a:lnTo>
                      <a:pt x="244" y="126"/>
                    </a:lnTo>
                    <a:close/>
                    <a:moveTo>
                      <a:pt x="214" y="286"/>
                    </a:moveTo>
                    <a:lnTo>
                      <a:pt x="214" y="286"/>
                    </a:lnTo>
                    <a:lnTo>
                      <a:pt x="212" y="288"/>
                    </a:lnTo>
                    <a:lnTo>
                      <a:pt x="210" y="290"/>
                    </a:lnTo>
                    <a:lnTo>
                      <a:pt x="210" y="290"/>
                    </a:lnTo>
                    <a:lnTo>
                      <a:pt x="196" y="296"/>
                    </a:lnTo>
                    <a:lnTo>
                      <a:pt x="196" y="296"/>
                    </a:lnTo>
                    <a:lnTo>
                      <a:pt x="198" y="298"/>
                    </a:lnTo>
                    <a:lnTo>
                      <a:pt x="198" y="298"/>
                    </a:lnTo>
                    <a:lnTo>
                      <a:pt x="198" y="300"/>
                    </a:lnTo>
                    <a:lnTo>
                      <a:pt x="198" y="300"/>
                    </a:lnTo>
                    <a:lnTo>
                      <a:pt x="198" y="300"/>
                    </a:lnTo>
                    <a:lnTo>
                      <a:pt x="198" y="300"/>
                    </a:lnTo>
                    <a:lnTo>
                      <a:pt x="194" y="306"/>
                    </a:lnTo>
                    <a:lnTo>
                      <a:pt x="190" y="310"/>
                    </a:lnTo>
                    <a:lnTo>
                      <a:pt x="190" y="310"/>
                    </a:lnTo>
                    <a:lnTo>
                      <a:pt x="182" y="318"/>
                    </a:lnTo>
                    <a:lnTo>
                      <a:pt x="178" y="330"/>
                    </a:lnTo>
                    <a:lnTo>
                      <a:pt x="176" y="346"/>
                    </a:lnTo>
                    <a:lnTo>
                      <a:pt x="176" y="372"/>
                    </a:lnTo>
                    <a:lnTo>
                      <a:pt x="176" y="372"/>
                    </a:lnTo>
                    <a:lnTo>
                      <a:pt x="176" y="376"/>
                    </a:lnTo>
                    <a:lnTo>
                      <a:pt x="178" y="380"/>
                    </a:lnTo>
                    <a:lnTo>
                      <a:pt x="182" y="382"/>
                    </a:lnTo>
                    <a:lnTo>
                      <a:pt x="186" y="382"/>
                    </a:lnTo>
                    <a:lnTo>
                      <a:pt x="186" y="382"/>
                    </a:lnTo>
                    <a:lnTo>
                      <a:pt x="190" y="382"/>
                    </a:lnTo>
                    <a:lnTo>
                      <a:pt x="194" y="380"/>
                    </a:lnTo>
                    <a:lnTo>
                      <a:pt x="196" y="376"/>
                    </a:lnTo>
                    <a:lnTo>
                      <a:pt x="196" y="372"/>
                    </a:lnTo>
                    <a:lnTo>
                      <a:pt x="196" y="372"/>
                    </a:lnTo>
                    <a:lnTo>
                      <a:pt x="196" y="336"/>
                    </a:lnTo>
                    <a:lnTo>
                      <a:pt x="200" y="330"/>
                    </a:lnTo>
                    <a:lnTo>
                      <a:pt x="204" y="324"/>
                    </a:lnTo>
                    <a:lnTo>
                      <a:pt x="204" y="324"/>
                    </a:lnTo>
                    <a:lnTo>
                      <a:pt x="212" y="316"/>
                    </a:lnTo>
                    <a:lnTo>
                      <a:pt x="216" y="306"/>
                    </a:lnTo>
                    <a:lnTo>
                      <a:pt x="216" y="306"/>
                    </a:lnTo>
                    <a:lnTo>
                      <a:pt x="216" y="302"/>
                    </a:lnTo>
                    <a:lnTo>
                      <a:pt x="216" y="302"/>
                    </a:lnTo>
                    <a:lnTo>
                      <a:pt x="218" y="300"/>
                    </a:lnTo>
                    <a:lnTo>
                      <a:pt x="218" y="300"/>
                    </a:lnTo>
                    <a:lnTo>
                      <a:pt x="216" y="294"/>
                    </a:lnTo>
                    <a:lnTo>
                      <a:pt x="214" y="286"/>
                    </a:lnTo>
                    <a:lnTo>
                      <a:pt x="214" y="286"/>
                    </a:lnTo>
                    <a:close/>
                    <a:moveTo>
                      <a:pt x="198" y="250"/>
                    </a:moveTo>
                    <a:lnTo>
                      <a:pt x="198" y="250"/>
                    </a:lnTo>
                    <a:lnTo>
                      <a:pt x="206" y="254"/>
                    </a:lnTo>
                    <a:lnTo>
                      <a:pt x="206" y="256"/>
                    </a:lnTo>
                    <a:lnTo>
                      <a:pt x="206" y="256"/>
                    </a:lnTo>
                    <a:lnTo>
                      <a:pt x="206" y="258"/>
                    </a:lnTo>
                    <a:lnTo>
                      <a:pt x="200" y="262"/>
                    </a:lnTo>
                    <a:lnTo>
                      <a:pt x="194" y="266"/>
                    </a:lnTo>
                    <a:lnTo>
                      <a:pt x="184" y="270"/>
                    </a:lnTo>
                    <a:lnTo>
                      <a:pt x="184" y="270"/>
                    </a:lnTo>
                    <a:lnTo>
                      <a:pt x="174" y="272"/>
                    </a:lnTo>
                    <a:lnTo>
                      <a:pt x="168" y="276"/>
                    </a:lnTo>
                    <a:lnTo>
                      <a:pt x="160" y="284"/>
                    </a:lnTo>
                    <a:lnTo>
                      <a:pt x="156" y="292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4" y="300"/>
                    </a:lnTo>
                    <a:lnTo>
                      <a:pt x="156" y="308"/>
                    </a:lnTo>
                    <a:lnTo>
                      <a:pt x="160" y="314"/>
                    </a:lnTo>
                    <a:lnTo>
                      <a:pt x="160" y="314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8" y="324"/>
                    </a:lnTo>
                    <a:lnTo>
                      <a:pt x="168" y="324"/>
                    </a:lnTo>
                    <a:lnTo>
                      <a:pt x="170" y="326"/>
                    </a:lnTo>
                    <a:lnTo>
                      <a:pt x="170" y="326"/>
                    </a:lnTo>
                    <a:lnTo>
                      <a:pt x="174" y="316"/>
                    </a:lnTo>
                    <a:lnTo>
                      <a:pt x="174" y="316"/>
                    </a:lnTo>
                    <a:lnTo>
                      <a:pt x="176" y="312"/>
                    </a:lnTo>
                    <a:lnTo>
                      <a:pt x="176" y="312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76" y="302"/>
                    </a:lnTo>
                    <a:lnTo>
                      <a:pt x="174" y="298"/>
                    </a:lnTo>
                    <a:lnTo>
                      <a:pt x="174" y="298"/>
                    </a:lnTo>
                    <a:lnTo>
                      <a:pt x="176" y="296"/>
                    </a:lnTo>
                    <a:lnTo>
                      <a:pt x="178" y="294"/>
                    </a:lnTo>
                    <a:lnTo>
                      <a:pt x="188" y="290"/>
                    </a:lnTo>
                    <a:lnTo>
                      <a:pt x="188" y="290"/>
                    </a:lnTo>
                    <a:lnTo>
                      <a:pt x="202" y="284"/>
                    </a:lnTo>
                    <a:lnTo>
                      <a:pt x="214" y="278"/>
                    </a:lnTo>
                    <a:lnTo>
                      <a:pt x="222" y="268"/>
                    </a:lnTo>
                    <a:lnTo>
                      <a:pt x="226" y="264"/>
                    </a:lnTo>
                    <a:lnTo>
                      <a:pt x="226" y="258"/>
                    </a:lnTo>
                    <a:lnTo>
                      <a:pt x="226" y="258"/>
                    </a:lnTo>
                    <a:lnTo>
                      <a:pt x="226" y="248"/>
                    </a:lnTo>
                    <a:lnTo>
                      <a:pt x="220" y="242"/>
                    </a:lnTo>
                    <a:lnTo>
                      <a:pt x="220" y="242"/>
                    </a:lnTo>
                    <a:lnTo>
                      <a:pt x="210" y="246"/>
                    </a:lnTo>
                    <a:lnTo>
                      <a:pt x="198" y="250"/>
                    </a:lnTo>
                    <a:lnTo>
                      <a:pt x="198" y="25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sz="10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188236" y="6019235"/>
              <a:ext cx="612000" cy="612000"/>
              <a:chOff x="592807" y="2542740"/>
              <a:chExt cx="612000" cy="612000"/>
            </a:xfrm>
          </p:grpSpPr>
          <p:sp>
            <p:nvSpPr>
              <p:cNvPr id="112" name="Oval 111"/>
              <p:cNvSpPr/>
              <p:nvPr/>
            </p:nvSpPr>
            <p:spPr bwMode="ltGray">
              <a:xfrm>
                <a:off x="592807" y="2542740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000" dirty="0">
                  <a:solidFill>
                    <a:schemeClr val="tx1"/>
                  </a:solidFill>
                  <a:latin typeface="Georgia" pitchFamily="18" charset="0"/>
                </a:endParaRPr>
              </a:p>
            </p:txBody>
          </p:sp>
          <p:sp>
            <p:nvSpPr>
              <p:cNvPr id="113" name="Freeform 42"/>
              <p:cNvSpPr>
                <a:spLocks/>
              </p:cNvSpPr>
              <p:nvPr/>
            </p:nvSpPr>
            <p:spPr bwMode="auto">
              <a:xfrm>
                <a:off x="657373" y="2729508"/>
                <a:ext cx="500483" cy="267527"/>
              </a:xfrm>
              <a:custGeom>
                <a:avLst/>
                <a:gdLst>
                  <a:gd name="T0" fmla="*/ 490 w 1000"/>
                  <a:gd name="T1" fmla="*/ 0 h 535"/>
                  <a:gd name="T2" fmla="*/ 989 w 1000"/>
                  <a:gd name="T3" fmla="*/ 172 h 535"/>
                  <a:gd name="T4" fmla="*/ 997 w 1000"/>
                  <a:gd name="T5" fmla="*/ 178 h 535"/>
                  <a:gd name="T6" fmla="*/ 1000 w 1000"/>
                  <a:gd name="T7" fmla="*/ 187 h 535"/>
                  <a:gd name="T8" fmla="*/ 993 w 1000"/>
                  <a:gd name="T9" fmla="*/ 200 h 535"/>
                  <a:gd name="T10" fmla="*/ 822 w 1000"/>
                  <a:gd name="T11" fmla="*/ 251 h 535"/>
                  <a:gd name="T12" fmla="*/ 791 w 1000"/>
                  <a:gd name="T13" fmla="*/ 224 h 535"/>
                  <a:gd name="T14" fmla="*/ 739 w 1000"/>
                  <a:gd name="T15" fmla="*/ 203 h 535"/>
                  <a:gd name="T16" fmla="*/ 673 w 1000"/>
                  <a:gd name="T17" fmla="*/ 187 h 535"/>
                  <a:gd name="T18" fmla="*/ 548 w 1000"/>
                  <a:gd name="T19" fmla="*/ 174 h 535"/>
                  <a:gd name="T20" fmla="*/ 491 w 1000"/>
                  <a:gd name="T21" fmla="*/ 174 h 535"/>
                  <a:gd name="T22" fmla="*/ 480 w 1000"/>
                  <a:gd name="T23" fmla="*/ 189 h 535"/>
                  <a:gd name="T24" fmla="*/ 485 w 1000"/>
                  <a:gd name="T25" fmla="*/ 200 h 535"/>
                  <a:gd name="T26" fmla="*/ 497 w 1000"/>
                  <a:gd name="T27" fmla="*/ 205 h 535"/>
                  <a:gd name="T28" fmla="*/ 585 w 1000"/>
                  <a:gd name="T29" fmla="*/ 208 h 535"/>
                  <a:gd name="T30" fmla="*/ 660 w 1000"/>
                  <a:gd name="T31" fmla="*/ 217 h 535"/>
                  <a:gd name="T32" fmla="*/ 723 w 1000"/>
                  <a:gd name="T33" fmla="*/ 230 h 535"/>
                  <a:gd name="T34" fmla="*/ 768 w 1000"/>
                  <a:gd name="T35" fmla="*/ 246 h 535"/>
                  <a:gd name="T36" fmla="*/ 793 w 1000"/>
                  <a:gd name="T37" fmla="*/ 264 h 535"/>
                  <a:gd name="T38" fmla="*/ 798 w 1000"/>
                  <a:gd name="T39" fmla="*/ 373 h 535"/>
                  <a:gd name="T40" fmla="*/ 798 w 1000"/>
                  <a:gd name="T41" fmla="*/ 377 h 535"/>
                  <a:gd name="T42" fmla="*/ 784 w 1000"/>
                  <a:gd name="T43" fmla="*/ 395 h 535"/>
                  <a:gd name="T44" fmla="*/ 747 w 1000"/>
                  <a:gd name="T45" fmla="*/ 413 h 535"/>
                  <a:gd name="T46" fmla="*/ 688 w 1000"/>
                  <a:gd name="T47" fmla="*/ 429 h 535"/>
                  <a:gd name="T48" fmla="*/ 612 w 1000"/>
                  <a:gd name="T49" fmla="*/ 440 h 535"/>
                  <a:gd name="T50" fmla="*/ 526 w 1000"/>
                  <a:gd name="T51" fmla="*/ 446 h 535"/>
                  <a:gd name="T52" fmla="*/ 464 w 1000"/>
                  <a:gd name="T53" fmla="*/ 446 h 535"/>
                  <a:gd name="T54" fmla="*/ 377 w 1000"/>
                  <a:gd name="T55" fmla="*/ 440 h 535"/>
                  <a:gd name="T56" fmla="*/ 302 w 1000"/>
                  <a:gd name="T57" fmla="*/ 429 h 535"/>
                  <a:gd name="T58" fmla="*/ 243 w 1000"/>
                  <a:gd name="T59" fmla="*/ 413 h 535"/>
                  <a:gd name="T60" fmla="*/ 206 w 1000"/>
                  <a:gd name="T61" fmla="*/ 395 h 535"/>
                  <a:gd name="T62" fmla="*/ 192 w 1000"/>
                  <a:gd name="T63" fmla="*/ 377 h 535"/>
                  <a:gd name="T64" fmla="*/ 192 w 1000"/>
                  <a:gd name="T65" fmla="*/ 371 h 535"/>
                  <a:gd name="T66" fmla="*/ 106 w 1000"/>
                  <a:gd name="T67" fmla="*/ 363 h 535"/>
                  <a:gd name="T68" fmla="*/ 118 w 1000"/>
                  <a:gd name="T69" fmla="*/ 369 h 535"/>
                  <a:gd name="T70" fmla="*/ 130 w 1000"/>
                  <a:gd name="T71" fmla="*/ 384 h 535"/>
                  <a:gd name="T72" fmla="*/ 135 w 1000"/>
                  <a:gd name="T73" fmla="*/ 404 h 535"/>
                  <a:gd name="T74" fmla="*/ 134 w 1000"/>
                  <a:gd name="T75" fmla="*/ 417 h 535"/>
                  <a:gd name="T76" fmla="*/ 126 w 1000"/>
                  <a:gd name="T77" fmla="*/ 432 h 535"/>
                  <a:gd name="T78" fmla="*/ 111 w 1000"/>
                  <a:gd name="T79" fmla="*/ 443 h 535"/>
                  <a:gd name="T80" fmla="*/ 121 w 1000"/>
                  <a:gd name="T81" fmla="*/ 499 h 535"/>
                  <a:gd name="T82" fmla="*/ 111 w 1000"/>
                  <a:gd name="T83" fmla="*/ 513 h 535"/>
                  <a:gd name="T84" fmla="*/ 67 w 1000"/>
                  <a:gd name="T85" fmla="*/ 533 h 535"/>
                  <a:gd name="T86" fmla="*/ 45 w 1000"/>
                  <a:gd name="T87" fmla="*/ 533 h 535"/>
                  <a:gd name="T88" fmla="*/ 58 w 1000"/>
                  <a:gd name="T89" fmla="*/ 440 h 535"/>
                  <a:gd name="T90" fmla="*/ 43 w 1000"/>
                  <a:gd name="T91" fmla="*/ 425 h 535"/>
                  <a:gd name="T92" fmla="*/ 39 w 1000"/>
                  <a:gd name="T93" fmla="*/ 404 h 535"/>
                  <a:gd name="T94" fmla="*/ 41 w 1000"/>
                  <a:gd name="T95" fmla="*/ 391 h 535"/>
                  <a:gd name="T96" fmla="*/ 51 w 1000"/>
                  <a:gd name="T97" fmla="*/ 374 h 535"/>
                  <a:gd name="T98" fmla="*/ 69 w 1000"/>
                  <a:gd name="T99" fmla="*/ 363 h 535"/>
                  <a:gd name="T100" fmla="*/ 12 w 1000"/>
                  <a:gd name="T101" fmla="*/ 202 h 535"/>
                  <a:gd name="T102" fmla="*/ 2 w 1000"/>
                  <a:gd name="T103" fmla="*/ 193 h 535"/>
                  <a:gd name="T104" fmla="*/ 2 w 1000"/>
                  <a:gd name="T105" fmla="*/ 182 h 535"/>
                  <a:gd name="T106" fmla="*/ 11 w 1000"/>
                  <a:gd name="T107" fmla="*/ 172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0" h="535">
                    <a:moveTo>
                      <a:pt x="11" y="1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95" y="0"/>
                    </a:lnTo>
                    <a:lnTo>
                      <a:pt x="500" y="0"/>
                    </a:lnTo>
                    <a:lnTo>
                      <a:pt x="989" y="172"/>
                    </a:lnTo>
                    <a:lnTo>
                      <a:pt x="989" y="172"/>
                    </a:lnTo>
                    <a:lnTo>
                      <a:pt x="994" y="174"/>
                    </a:lnTo>
                    <a:lnTo>
                      <a:pt x="997" y="178"/>
                    </a:lnTo>
                    <a:lnTo>
                      <a:pt x="1000" y="182"/>
                    </a:lnTo>
                    <a:lnTo>
                      <a:pt x="1000" y="187"/>
                    </a:lnTo>
                    <a:lnTo>
                      <a:pt x="1000" y="187"/>
                    </a:lnTo>
                    <a:lnTo>
                      <a:pt x="998" y="193"/>
                    </a:lnTo>
                    <a:lnTo>
                      <a:pt x="996" y="196"/>
                    </a:lnTo>
                    <a:lnTo>
                      <a:pt x="993" y="200"/>
                    </a:lnTo>
                    <a:lnTo>
                      <a:pt x="988" y="202"/>
                    </a:lnTo>
                    <a:lnTo>
                      <a:pt x="822" y="251"/>
                    </a:lnTo>
                    <a:lnTo>
                      <a:pt x="822" y="251"/>
                    </a:lnTo>
                    <a:lnTo>
                      <a:pt x="814" y="240"/>
                    </a:lnTo>
                    <a:lnTo>
                      <a:pt x="804" y="232"/>
                    </a:lnTo>
                    <a:lnTo>
                      <a:pt x="791" y="224"/>
                    </a:lnTo>
                    <a:lnTo>
                      <a:pt x="775" y="216"/>
                    </a:lnTo>
                    <a:lnTo>
                      <a:pt x="759" y="209"/>
                    </a:lnTo>
                    <a:lnTo>
                      <a:pt x="739" y="203"/>
                    </a:lnTo>
                    <a:lnTo>
                      <a:pt x="718" y="198"/>
                    </a:lnTo>
                    <a:lnTo>
                      <a:pt x="696" y="192"/>
                    </a:lnTo>
                    <a:lnTo>
                      <a:pt x="673" y="187"/>
                    </a:lnTo>
                    <a:lnTo>
                      <a:pt x="650" y="184"/>
                    </a:lnTo>
                    <a:lnTo>
                      <a:pt x="599" y="178"/>
                    </a:lnTo>
                    <a:lnTo>
                      <a:pt x="548" y="174"/>
                    </a:lnTo>
                    <a:lnTo>
                      <a:pt x="497" y="173"/>
                    </a:lnTo>
                    <a:lnTo>
                      <a:pt x="497" y="173"/>
                    </a:lnTo>
                    <a:lnTo>
                      <a:pt x="491" y="174"/>
                    </a:lnTo>
                    <a:lnTo>
                      <a:pt x="485" y="178"/>
                    </a:lnTo>
                    <a:lnTo>
                      <a:pt x="482" y="182"/>
                    </a:lnTo>
                    <a:lnTo>
                      <a:pt x="480" y="189"/>
                    </a:lnTo>
                    <a:lnTo>
                      <a:pt x="480" y="189"/>
                    </a:lnTo>
                    <a:lnTo>
                      <a:pt x="482" y="195"/>
                    </a:lnTo>
                    <a:lnTo>
                      <a:pt x="485" y="200"/>
                    </a:lnTo>
                    <a:lnTo>
                      <a:pt x="491" y="203"/>
                    </a:lnTo>
                    <a:lnTo>
                      <a:pt x="497" y="205"/>
                    </a:lnTo>
                    <a:lnTo>
                      <a:pt x="497" y="205"/>
                    </a:lnTo>
                    <a:lnTo>
                      <a:pt x="527" y="205"/>
                    </a:lnTo>
                    <a:lnTo>
                      <a:pt x="556" y="206"/>
                    </a:lnTo>
                    <a:lnTo>
                      <a:pt x="585" y="208"/>
                    </a:lnTo>
                    <a:lnTo>
                      <a:pt x="611" y="210"/>
                    </a:lnTo>
                    <a:lnTo>
                      <a:pt x="637" y="214"/>
                    </a:lnTo>
                    <a:lnTo>
                      <a:pt x="660" y="217"/>
                    </a:lnTo>
                    <a:lnTo>
                      <a:pt x="683" y="221"/>
                    </a:lnTo>
                    <a:lnTo>
                      <a:pt x="703" y="225"/>
                    </a:lnTo>
                    <a:lnTo>
                      <a:pt x="723" y="230"/>
                    </a:lnTo>
                    <a:lnTo>
                      <a:pt x="739" y="236"/>
                    </a:lnTo>
                    <a:lnTo>
                      <a:pt x="754" y="240"/>
                    </a:lnTo>
                    <a:lnTo>
                      <a:pt x="768" y="246"/>
                    </a:lnTo>
                    <a:lnTo>
                      <a:pt x="778" y="252"/>
                    </a:lnTo>
                    <a:lnTo>
                      <a:pt x="788" y="258"/>
                    </a:lnTo>
                    <a:lnTo>
                      <a:pt x="793" y="264"/>
                    </a:lnTo>
                    <a:lnTo>
                      <a:pt x="798" y="269"/>
                    </a:lnTo>
                    <a:lnTo>
                      <a:pt x="798" y="373"/>
                    </a:lnTo>
                    <a:lnTo>
                      <a:pt x="798" y="373"/>
                    </a:lnTo>
                    <a:lnTo>
                      <a:pt x="798" y="374"/>
                    </a:lnTo>
                    <a:lnTo>
                      <a:pt x="798" y="374"/>
                    </a:lnTo>
                    <a:lnTo>
                      <a:pt x="798" y="377"/>
                    </a:lnTo>
                    <a:lnTo>
                      <a:pt x="797" y="381"/>
                    </a:lnTo>
                    <a:lnTo>
                      <a:pt x="792" y="388"/>
                    </a:lnTo>
                    <a:lnTo>
                      <a:pt x="784" y="395"/>
                    </a:lnTo>
                    <a:lnTo>
                      <a:pt x="775" y="402"/>
                    </a:lnTo>
                    <a:lnTo>
                      <a:pt x="762" y="407"/>
                    </a:lnTo>
                    <a:lnTo>
                      <a:pt x="747" y="413"/>
                    </a:lnTo>
                    <a:lnTo>
                      <a:pt x="728" y="419"/>
                    </a:lnTo>
                    <a:lnTo>
                      <a:pt x="710" y="425"/>
                    </a:lnTo>
                    <a:lnTo>
                      <a:pt x="688" y="429"/>
                    </a:lnTo>
                    <a:lnTo>
                      <a:pt x="665" y="433"/>
                    </a:lnTo>
                    <a:lnTo>
                      <a:pt x="639" y="436"/>
                    </a:lnTo>
                    <a:lnTo>
                      <a:pt x="612" y="440"/>
                    </a:lnTo>
                    <a:lnTo>
                      <a:pt x="585" y="442"/>
                    </a:lnTo>
                    <a:lnTo>
                      <a:pt x="556" y="444"/>
                    </a:lnTo>
                    <a:lnTo>
                      <a:pt x="526" y="446"/>
                    </a:lnTo>
                    <a:lnTo>
                      <a:pt x="494" y="446"/>
                    </a:lnTo>
                    <a:lnTo>
                      <a:pt x="494" y="446"/>
                    </a:lnTo>
                    <a:lnTo>
                      <a:pt x="464" y="446"/>
                    </a:lnTo>
                    <a:lnTo>
                      <a:pt x="434" y="444"/>
                    </a:lnTo>
                    <a:lnTo>
                      <a:pt x="405" y="442"/>
                    </a:lnTo>
                    <a:lnTo>
                      <a:pt x="377" y="440"/>
                    </a:lnTo>
                    <a:lnTo>
                      <a:pt x="351" y="436"/>
                    </a:lnTo>
                    <a:lnTo>
                      <a:pt x="325" y="433"/>
                    </a:lnTo>
                    <a:lnTo>
                      <a:pt x="302" y="429"/>
                    </a:lnTo>
                    <a:lnTo>
                      <a:pt x="280" y="425"/>
                    </a:lnTo>
                    <a:lnTo>
                      <a:pt x="261" y="419"/>
                    </a:lnTo>
                    <a:lnTo>
                      <a:pt x="243" y="413"/>
                    </a:lnTo>
                    <a:lnTo>
                      <a:pt x="228" y="407"/>
                    </a:lnTo>
                    <a:lnTo>
                      <a:pt x="215" y="402"/>
                    </a:lnTo>
                    <a:lnTo>
                      <a:pt x="206" y="395"/>
                    </a:lnTo>
                    <a:lnTo>
                      <a:pt x="198" y="388"/>
                    </a:lnTo>
                    <a:lnTo>
                      <a:pt x="193" y="381"/>
                    </a:lnTo>
                    <a:lnTo>
                      <a:pt x="192" y="377"/>
                    </a:lnTo>
                    <a:lnTo>
                      <a:pt x="192" y="374"/>
                    </a:lnTo>
                    <a:lnTo>
                      <a:pt x="192" y="374"/>
                    </a:lnTo>
                    <a:lnTo>
                      <a:pt x="192" y="371"/>
                    </a:lnTo>
                    <a:lnTo>
                      <a:pt x="192" y="254"/>
                    </a:lnTo>
                    <a:lnTo>
                      <a:pt x="106" y="230"/>
                    </a:lnTo>
                    <a:lnTo>
                      <a:pt x="106" y="363"/>
                    </a:lnTo>
                    <a:lnTo>
                      <a:pt x="106" y="363"/>
                    </a:lnTo>
                    <a:lnTo>
                      <a:pt x="112" y="366"/>
                    </a:lnTo>
                    <a:lnTo>
                      <a:pt x="118" y="369"/>
                    </a:lnTo>
                    <a:lnTo>
                      <a:pt x="122" y="374"/>
                    </a:lnTo>
                    <a:lnTo>
                      <a:pt x="127" y="380"/>
                    </a:lnTo>
                    <a:lnTo>
                      <a:pt x="130" y="384"/>
                    </a:lnTo>
                    <a:lnTo>
                      <a:pt x="134" y="391"/>
                    </a:lnTo>
                    <a:lnTo>
                      <a:pt x="135" y="397"/>
                    </a:lnTo>
                    <a:lnTo>
                      <a:pt x="135" y="404"/>
                    </a:lnTo>
                    <a:lnTo>
                      <a:pt x="135" y="404"/>
                    </a:lnTo>
                    <a:lnTo>
                      <a:pt x="135" y="411"/>
                    </a:lnTo>
                    <a:lnTo>
                      <a:pt x="134" y="417"/>
                    </a:lnTo>
                    <a:lnTo>
                      <a:pt x="131" y="421"/>
                    </a:lnTo>
                    <a:lnTo>
                      <a:pt x="129" y="427"/>
                    </a:lnTo>
                    <a:lnTo>
                      <a:pt x="126" y="432"/>
                    </a:lnTo>
                    <a:lnTo>
                      <a:pt x="121" y="436"/>
                    </a:lnTo>
                    <a:lnTo>
                      <a:pt x="116" y="440"/>
                    </a:lnTo>
                    <a:lnTo>
                      <a:pt x="111" y="443"/>
                    </a:lnTo>
                    <a:lnTo>
                      <a:pt x="121" y="494"/>
                    </a:lnTo>
                    <a:lnTo>
                      <a:pt x="121" y="494"/>
                    </a:lnTo>
                    <a:lnTo>
                      <a:pt x="121" y="499"/>
                    </a:lnTo>
                    <a:lnTo>
                      <a:pt x="119" y="504"/>
                    </a:lnTo>
                    <a:lnTo>
                      <a:pt x="115" y="508"/>
                    </a:lnTo>
                    <a:lnTo>
                      <a:pt x="111" y="513"/>
                    </a:lnTo>
                    <a:lnTo>
                      <a:pt x="98" y="521"/>
                    </a:lnTo>
                    <a:lnTo>
                      <a:pt x="82" y="528"/>
                    </a:lnTo>
                    <a:lnTo>
                      <a:pt x="67" y="533"/>
                    </a:lnTo>
                    <a:lnTo>
                      <a:pt x="54" y="535"/>
                    </a:lnTo>
                    <a:lnTo>
                      <a:pt x="48" y="534"/>
                    </a:lnTo>
                    <a:lnTo>
                      <a:pt x="45" y="533"/>
                    </a:lnTo>
                    <a:lnTo>
                      <a:pt x="42" y="530"/>
                    </a:lnTo>
                    <a:lnTo>
                      <a:pt x="42" y="527"/>
                    </a:lnTo>
                    <a:lnTo>
                      <a:pt x="58" y="440"/>
                    </a:lnTo>
                    <a:lnTo>
                      <a:pt x="58" y="440"/>
                    </a:lnTo>
                    <a:lnTo>
                      <a:pt x="50" y="433"/>
                    </a:lnTo>
                    <a:lnTo>
                      <a:pt x="43" y="425"/>
                    </a:lnTo>
                    <a:lnTo>
                      <a:pt x="40" y="414"/>
                    </a:lnTo>
                    <a:lnTo>
                      <a:pt x="39" y="410"/>
                    </a:lnTo>
                    <a:lnTo>
                      <a:pt x="39" y="404"/>
                    </a:lnTo>
                    <a:lnTo>
                      <a:pt x="39" y="404"/>
                    </a:lnTo>
                    <a:lnTo>
                      <a:pt x="39" y="397"/>
                    </a:lnTo>
                    <a:lnTo>
                      <a:pt x="41" y="391"/>
                    </a:lnTo>
                    <a:lnTo>
                      <a:pt x="43" y="384"/>
                    </a:lnTo>
                    <a:lnTo>
                      <a:pt x="47" y="380"/>
                    </a:lnTo>
                    <a:lnTo>
                      <a:pt x="51" y="374"/>
                    </a:lnTo>
                    <a:lnTo>
                      <a:pt x="56" y="369"/>
                    </a:lnTo>
                    <a:lnTo>
                      <a:pt x="62" y="366"/>
                    </a:lnTo>
                    <a:lnTo>
                      <a:pt x="69" y="363"/>
                    </a:lnTo>
                    <a:lnTo>
                      <a:pt x="69" y="218"/>
                    </a:lnTo>
                    <a:lnTo>
                      <a:pt x="12" y="202"/>
                    </a:lnTo>
                    <a:lnTo>
                      <a:pt x="12" y="202"/>
                    </a:lnTo>
                    <a:lnTo>
                      <a:pt x="7" y="200"/>
                    </a:lnTo>
                    <a:lnTo>
                      <a:pt x="4" y="198"/>
                    </a:lnTo>
                    <a:lnTo>
                      <a:pt x="2" y="193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2" y="182"/>
                    </a:lnTo>
                    <a:lnTo>
                      <a:pt x="4" y="178"/>
                    </a:lnTo>
                    <a:lnTo>
                      <a:pt x="7" y="174"/>
                    </a:lnTo>
                    <a:lnTo>
                      <a:pt x="11" y="172"/>
                    </a:lnTo>
                    <a:lnTo>
                      <a:pt x="11" y="17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sz="1000" dirty="0">
                  <a:latin typeface="+mj-lt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4188236" y="4374008"/>
              <a:ext cx="612000" cy="612000"/>
              <a:chOff x="9322641" y="4992102"/>
              <a:chExt cx="612000" cy="612000"/>
            </a:xfrm>
          </p:grpSpPr>
          <p:sp>
            <p:nvSpPr>
              <p:cNvPr id="110" name="Oval 109"/>
              <p:cNvSpPr/>
              <p:nvPr/>
            </p:nvSpPr>
            <p:spPr bwMode="ltGray">
              <a:xfrm>
                <a:off x="9322641" y="4992102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000" dirty="0">
                  <a:solidFill>
                    <a:schemeClr val="tx1"/>
                  </a:solidFill>
                  <a:latin typeface="Georgia" pitchFamily="18" charset="0"/>
                </a:endParaRPr>
              </a:p>
            </p:txBody>
          </p:sp>
          <p:sp>
            <p:nvSpPr>
              <p:cNvPr id="111" name="Freeform 4920"/>
              <p:cNvSpPr>
                <a:spLocks noEditPoints="1"/>
              </p:cNvSpPr>
              <p:nvPr/>
            </p:nvSpPr>
            <p:spPr bwMode="auto">
              <a:xfrm>
                <a:off x="9398454" y="5097459"/>
                <a:ext cx="460373" cy="375569"/>
              </a:xfrm>
              <a:custGeom>
                <a:avLst/>
                <a:gdLst>
                  <a:gd name="T0" fmla="*/ 196 w 380"/>
                  <a:gd name="T1" fmla="*/ 2 h 310"/>
                  <a:gd name="T2" fmla="*/ 118 w 380"/>
                  <a:gd name="T3" fmla="*/ 46 h 310"/>
                  <a:gd name="T4" fmla="*/ 116 w 380"/>
                  <a:gd name="T5" fmla="*/ 6 h 310"/>
                  <a:gd name="T6" fmla="*/ 108 w 380"/>
                  <a:gd name="T7" fmla="*/ 0 h 310"/>
                  <a:gd name="T8" fmla="*/ 64 w 380"/>
                  <a:gd name="T9" fmla="*/ 0 h 310"/>
                  <a:gd name="T10" fmla="*/ 58 w 380"/>
                  <a:gd name="T11" fmla="*/ 10 h 310"/>
                  <a:gd name="T12" fmla="*/ 4 w 380"/>
                  <a:gd name="T13" fmla="*/ 120 h 310"/>
                  <a:gd name="T14" fmla="*/ 0 w 380"/>
                  <a:gd name="T15" fmla="*/ 132 h 310"/>
                  <a:gd name="T16" fmla="*/ 56 w 380"/>
                  <a:gd name="T17" fmla="*/ 138 h 310"/>
                  <a:gd name="T18" fmla="*/ 58 w 380"/>
                  <a:gd name="T19" fmla="*/ 300 h 310"/>
                  <a:gd name="T20" fmla="*/ 72 w 380"/>
                  <a:gd name="T21" fmla="*/ 310 h 310"/>
                  <a:gd name="T22" fmla="*/ 120 w 380"/>
                  <a:gd name="T23" fmla="*/ 306 h 310"/>
                  <a:gd name="T24" fmla="*/ 102 w 380"/>
                  <a:gd name="T25" fmla="*/ 252 h 310"/>
                  <a:gd name="T26" fmla="*/ 96 w 380"/>
                  <a:gd name="T27" fmla="*/ 250 h 310"/>
                  <a:gd name="T28" fmla="*/ 92 w 380"/>
                  <a:gd name="T29" fmla="*/ 182 h 310"/>
                  <a:gd name="T30" fmla="*/ 96 w 380"/>
                  <a:gd name="T31" fmla="*/ 176 h 310"/>
                  <a:gd name="T32" fmla="*/ 162 w 380"/>
                  <a:gd name="T33" fmla="*/ 172 h 310"/>
                  <a:gd name="T34" fmla="*/ 170 w 380"/>
                  <a:gd name="T35" fmla="*/ 176 h 310"/>
                  <a:gd name="T36" fmla="*/ 172 w 380"/>
                  <a:gd name="T37" fmla="*/ 242 h 310"/>
                  <a:gd name="T38" fmla="*/ 170 w 380"/>
                  <a:gd name="T39" fmla="*/ 250 h 310"/>
                  <a:gd name="T40" fmla="*/ 146 w 380"/>
                  <a:gd name="T41" fmla="*/ 252 h 310"/>
                  <a:gd name="T42" fmla="*/ 144 w 380"/>
                  <a:gd name="T43" fmla="*/ 306 h 310"/>
                  <a:gd name="T44" fmla="*/ 232 w 380"/>
                  <a:gd name="T45" fmla="*/ 310 h 310"/>
                  <a:gd name="T46" fmla="*/ 226 w 380"/>
                  <a:gd name="T47" fmla="*/ 252 h 310"/>
                  <a:gd name="T48" fmla="*/ 198 w 380"/>
                  <a:gd name="T49" fmla="*/ 250 h 310"/>
                  <a:gd name="T50" fmla="*/ 192 w 380"/>
                  <a:gd name="T51" fmla="*/ 244 h 310"/>
                  <a:gd name="T52" fmla="*/ 212 w 380"/>
                  <a:gd name="T53" fmla="*/ 180 h 310"/>
                  <a:gd name="T54" fmla="*/ 256 w 380"/>
                  <a:gd name="T55" fmla="*/ 172 h 310"/>
                  <a:gd name="T56" fmla="*/ 266 w 380"/>
                  <a:gd name="T57" fmla="*/ 180 h 310"/>
                  <a:gd name="T58" fmla="*/ 288 w 380"/>
                  <a:gd name="T59" fmla="*/ 242 h 310"/>
                  <a:gd name="T60" fmla="*/ 284 w 380"/>
                  <a:gd name="T61" fmla="*/ 250 h 310"/>
                  <a:gd name="T62" fmla="*/ 278 w 380"/>
                  <a:gd name="T63" fmla="*/ 252 h 310"/>
                  <a:gd name="T64" fmla="*/ 254 w 380"/>
                  <a:gd name="T65" fmla="*/ 298 h 310"/>
                  <a:gd name="T66" fmla="*/ 246 w 380"/>
                  <a:gd name="T67" fmla="*/ 310 h 310"/>
                  <a:gd name="T68" fmla="*/ 314 w 380"/>
                  <a:gd name="T69" fmla="*/ 310 h 310"/>
                  <a:gd name="T70" fmla="*/ 324 w 380"/>
                  <a:gd name="T71" fmla="*/ 294 h 310"/>
                  <a:gd name="T72" fmla="*/ 370 w 380"/>
                  <a:gd name="T73" fmla="*/ 138 h 310"/>
                  <a:gd name="T74" fmla="*/ 374 w 380"/>
                  <a:gd name="T75" fmla="*/ 138 h 310"/>
                  <a:gd name="T76" fmla="*/ 380 w 380"/>
                  <a:gd name="T77" fmla="*/ 128 h 310"/>
                  <a:gd name="T78" fmla="*/ 376 w 380"/>
                  <a:gd name="T79" fmla="*/ 120 h 310"/>
                  <a:gd name="T80" fmla="*/ 132 w 380"/>
                  <a:gd name="T81" fmla="*/ 162 h 310"/>
                  <a:gd name="T82" fmla="*/ 110 w 380"/>
                  <a:gd name="T83" fmla="*/ 146 h 310"/>
                  <a:gd name="T84" fmla="*/ 110 w 380"/>
                  <a:gd name="T85" fmla="*/ 128 h 310"/>
                  <a:gd name="T86" fmla="*/ 132 w 380"/>
                  <a:gd name="T87" fmla="*/ 114 h 310"/>
                  <a:gd name="T88" fmla="*/ 150 w 380"/>
                  <a:gd name="T89" fmla="*/ 120 h 310"/>
                  <a:gd name="T90" fmla="*/ 156 w 380"/>
                  <a:gd name="T91" fmla="*/ 138 h 310"/>
                  <a:gd name="T92" fmla="*/ 142 w 380"/>
                  <a:gd name="T93" fmla="*/ 160 h 310"/>
                  <a:gd name="T94" fmla="*/ 240 w 380"/>
                  <a:gd name="T95" fmla="*/ 162 h 310"/>
                  <a:gd name="T96" fmla="*/ 222 w 380"/>
                  <a:gd name="T97" fmla="*/ 154 h 310"/>
                  <a:gd name="T98" fmla="*/ 216 w 380"/>
                  <a:gd name="T99" fmla="*/ 138 h 310"/>
                  <a:gd name="T100" fmla="*/ 230 w 380"/>
                  <a:gd name="T101" fmla="*/ 116 h 310"/>
                  <a:gd name="T102" fmla="*/ 248 w 380"/>
                  <a:gd name="T103" fmla="*/ 116 h 310"/>
                  <a:gd name="T104" fmla="*/ 264 w 380"/>
                  <a:gd name="T105" fmla="*/ 138 h 310"/>
                  <a:gd name="T106" fmla="*/ 256 w 380"/>
                  <a:gd name="T107" fmla="*/ 154 h 310"/>
                  <a:gd name="T108" fmla="*/ 240 w 380"/>
                  <a:gd name="T109" fmla="*/ 16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0" h="310">
                    <a:moveTo>
                      <a:pt x="376" y="120"/>
                    </a:moveTo>
                    <a:lnTo>
                      <a:pt x="196" y="2"/>
                    </a:lnTo>
                    <a:lnTo>
                      <a:pt x="196" y="2"/>
                    </a:lnTo>
                    <a:lnTo>
                      <a:pt x="190" y="0"/>
                    </a:lnTo>
                    <a:lnTo>
                      <a:pt x="184" y="2"/>
                    </a:lnTo>
                    <a:lnTo>
                      <a:pt x="118" y="46"/>
                    </a:lnTo>
                    <a:lnTo>
                      <a:pt x="118" y="10"/>
                    </a:lnTo>
                    <a:lnTo>
                      <a:pt x="118" y="10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12" y="0"/>
                    </a:lnTo>
                    <a:lnTo>
                      <a:pt x="10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10"/>
                    </a:lnTo>
                    <a:lnTo>
                      <a:pt x="58" y="86"/>
                    </a:lnTo>
                    <a:lnTo>
                      <a:pt x="4" y="120"/>
                    </a:lnTo>
                    <a:lnTo>
                      <a:pt x="4" y="120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4" y="136"/>
                    </a:lnTo>
                    <a:lnTo>
                      <a:pt x="10" y="138"/>
                    </a:lnTo>
                    <a:lnTo>
                      <a:pt x="56" y="138"/>
                    </a:lnTo>
                    <a:lnTo>
                      <a:pt x="56" y="294"/>
                    </a:lnTo>
                    <a:lnTo>
                      <a:pt x="56" y="294"/>
                    </a:lnTo>
                    <a:lnTo>
                      <a:pt x="58" y="300"/>
                    </a:lnTo>
                    <a:lnTo>
                      <a:pt x="62" y="306"/>
                    </a:lnTo>
                    <a:lnTo>
                      <a:pt x="66" y="310"/>
                    </a:lnTo>
                    <a:lnTo>
                      <a:pt x="72" y="310"/>
                    </a:lnTo>
                    <a:lnTo>
                      <a:pt x="126" y="310"/>
                    </a:lnTo>
                    <a:lnTo>
                      <a:pt x="126" y="310"/>
                    </a:lnTo>
                    <a:lnTo>
                      <a:pt x="120" y="306"/>
                    </a:lnTo>
                    <a:lnTo>
                      <a:pt x="118" y="298"/>
                    </a:lnTo>
                    <a:lnTo>
                      <a:pt x="118" y="252"/>
                    </a:lnTo>
                    <a:lnTo>
                      <a:pt x="102" y="252"/>
                    </a:lnTo>
                    <a:lnTo>
                      <a:pt x="102" y="252"/>
                    </a:lnTo>
                    <a:lnTo>
                      <a:pt x="98" y="252"/>
                    </a:lnTo>
                    <a:lnTo>
                      <a:pt x="96" y="250"/>
                    </a:lnTo>
                    <a:lnTo>
                      <a:pt x="94" y="246"/>
                    </a:lnTo>
                    <a:lnTo>
                      <a:pt x="92" y="242"/>
                    </a:lnTo>
                    <a:lnTo>
                      <a:pt x="92" y="182"/>
                    </a:lnTo>
                    <a:lnTo>
                      <a:pt x="92" y="182"/>
                    </a:lnTo>
                    <a:lnTo>
                      <a:pt x="94" y="178"/>
                    </a:lnTo>
                    <a:lnTo>
                      <a:pt x="96" y="176"/>
                    </a:lnTo>
                    <a:lnTo>
                      <a:pt x="98" y="174"/>
                    </a:lnTo>
                    <a:lnTo>
                      <a:pt x="102" y="172"/>
                    </a:lnTo>
                    <a:lnTo>
                      <a:pt x="162" y="172"/>
                    </a:lnTo>
                    <a:lnTo>
                      <a:pt x="162" y="172"/>
                    </a:lnTo>
                    <a:lnTo>
                      <a:pt x="166" y="174"/>
                    </a:lnTo>
                    <a:lnTo>
                      <a:pt x="170" y="176"/>
                    </a:lnTo>
                    <a:lnTo>
                      <a:pt x="172" y="178"/>
                    </a:lnTo>
                    <a:lnTo>
                      <a:pt x="172" y="182"/>
                    </a:lnTo>
                    <a:lnTo>
                      <a:pt x="172" y="242"/>
                    </a:lnTo>
                    <a:lnTo>
                      <a:pt x="172" y="242"/>
                    </a:lnTo>
                    <a:lnTo>
                      <a:pt x="172" y="246"/>
                    </a:lnTo>
                    <a:lnTo>
                      <a:pt x="170" y="250"/>
                    </a:lnTo>
                    <a:lnTo>
                      <a:pt x="166" y="252"/>
                    </a:lnTo>
                    <a:lnTo>
                      <a:pt x="162" y="252"/>
                    </a:lnTo>
                    <a:lnTo>
                      <a:pt x="146" y="252"/>
                    </a:lnTo>
                    <a:lnTo>
                      <a:pt x="146" y="298"/>
                    </a:lnTo>
                    <a:lnTo>
                      <a:pt x="146" y="298"/>
                    </a:lnTo>
                    <a:lnTo>
                      <a:pt x="144" y="306"/>
                    </a:lnTo>
                    <a:lnTo>
                      <a:pt x="140" y="310"/>
                    </a:lnTo>
                    <a:lnTo>
                      <a:pt x="232" y="310"/>
                    </a:lnTo>
                    <a:lnTo>
                      <a:pt x="232" y="310"/>
                    </a:lnTo>
                    <a:lnTo>
                      <a:pt x="228" y="306"/>
                    </a:lnTo>
                    <a:lnTo>
                      <a:pt x="226" y="298"/>
                    </a:lnTo>
                    <a:lnTo>
                      <a:pt x="226" y="252"/>
                    </a:lnTo>
                    <a:lnTo>
                      <a:pt x="202" y="252"/>
                    </a:lnTo>
                    <a:lnTo>
                      <a:pt x="202" y="252"/>
                    </a:lnTo>
                    <a:lnTo>
                      <a:pt x="198" y="250"/>
                    </a:lnTo>
                    <a:lnTo>
                      <a:pt x="194" y="248"/>
                    </a:lnTo>
                    <a:lnTo>
                      <a:pt x="194" y="248"/>
                    </a:lnTo>
                    <a:lnTo>
                      <a:pt x="192" y="244"/>
                    </a:lnTo>
                    <a:lnTo>
                      <a:pt x="192" y="238"/>
                    </a:lnTo>
                    <a:lnTo>
                      <a:pt x="212" y="180"/>
                    </a:lnTo>
                    <a:lnTo>
                      <a:pt x="212" y="180"/>
                    </a:lnTo>
                    <a:lnTo>
                      <a:pt x="216" y="174"/>
                    </a:lnTo>
                    <a:lnTo>
                      <a:pt x="222" y="172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74"/>
                    </a:lnTo>
                    <a:lnTo>
                      <a:pt x="266" y="180"/>
                    </a:lnTo>
                    <a:lnTo>
                      <a:pt x="286" y="238"/>
                    </a:lnTo>
                    <a:lnTo>
                      <a:pt x="286" y="238"/>
                    </a:lnTo>
                    <a:lnTo>
                      <a:pt x="288" y="242"/>
                    </a:lnTo>
                    <a:lnTo>
                      <a:pt x="288" y="242"/>
                    </a:lnTo>
                    <a:lnTo>
                      <a:pt x="286" y="246"/>
                    </a:lnTo>
                    <a:lnTo>
                      <a:pt x="284" y="250"/>
                    </a:lnTo>
                    <a:lnTo>
                      <a:pt x="282" y="252"/>
                    </a:lnTo>
                    <a:lnTo>
                      <a:pt x="278" y="252"/>
                    </a:lnTo>
                    <a:lnTo>
                      <a:pt x="278" y="252"/>
                    </a:lnTo>
                    <a:lnTo>
                      <a:pt x="278" y="252"/>
                    </a:lnTo>
                    <a:lnTo>
                      <a:pt x="254" y="252"/>
                    </a:lnTo>
                    <a:lnTo>
                      <a:pt x="254" y="298"/>
                    </a:lnTo>
                    <a:lnTo>
                      <a:pt x="254" y="298"/>
                    </a:lnTo>
                    <a:lnTo>
                      <a:pt x="252" y="306"/>
                    </a:lnTo>
                    <a:lnTo>
                      <a:pt x="246" y="310"/>
                    </a:lnTo>
                    <a:lnTo>
                      <a:pt x="308" y="310"/>
                    </a:lnTo>
                    <a:lnTo>
                      <a:pt x="308" y="310"/>
                    </a:lnTo>
                    <a:lnTo>
                      <a:pt x="314" y="310"/>
                    </a:lnTo>
                    <a:lnTo>
                      <a:pt x="318" y="306"/>
                    </a:lnTo>
                    <a:lnTo>
                      <a:pt x="322" y="300"/>
                    </a:lnTo>
                    <a:lnTo>
                      <a:pt x="324" y="294"/>
                    </a:lnTo>
                    <a:lnTo>
                      <a:pt x="324" y="138"/>
                    </a:lnTo>
                    <a:lnTo>
                      <a:pt x="370" y="138"/>
                    </a:lnTo>
                    <a:lnTo>
                      <a:pt x="370" y="138"/>
                    </a:lnTo>
                    <a:lnTo>
                      <a:pt x="370" y="138"/>
                    </a:lnTo>
                    <a:lnTo>
                      <a:pt x="370" y="138"/>
                    </a:lnTo>
                    <a:lnTo>
                      <a:pt x="374" y="138"/>
                    </a:lnTo>
                    <a:lnTo>
                      <a:pt x="378" y="136"/>
                    </a:lnTo>
                    <a:lnTo>
                      <a:pt x="380" y="132"/>
                    </a:lnTo>
                    <a:lnTo>
                      <a:pt x="380" y="128"/>
                    </a:lnTo>
                    <a:lnTo>
                      <a:pt x="380" y="128"/>
                    </a:lnTo>
                    <a:lnTo>
                      <a:pt x="380" y="122"/>
                    </a:lnTo>
                    <a:lnTo>
                      <a:pt x="376" y="120"/>
                    </a:lnTo>
                    <a:lnTo>
                      <a:pt x="376" y="120"/>
                    </a:lnTo>
                    <a:close/>
                    <a:moveTo>
                      <a:pt x="132" y="162"/>
                    </a:moveTo>
                    <a:lnTo>
                      <a:pt x="132" y="162"/>
                    </a:lnTo>
                    <a:lnTo>
                      <a:pt x="124" y="160"/>
                    </a:lnTo>
                    <a:lnTo>
                      <a:pt x="116" y="154"/>
                    </a:lnTo>
                    <a:lnTo>
                      <a:pt x="110" y="146"/>
                    </a:lnTo>
                    <a:lnTo>
                      <a:pt x="108" y="138"/>
                    </a:lnTo>
                    <a:lnTo>
                      <a:pt x="108" y="138"/>
                    </a:lnTo>
                    <a:lnTo>
                      <a:pt x="110" y="128"/>
                    </a:lnTo>
                    <a:lnTo>
                      <a:pt x="116" y="120"/>
                    </a:lnTo>
                    <a:lnTo>
                      <a:pt x="124" y="116"/>
                    </a:lnTo>
                    <a:lnTo>
                      <a:pt x="132" y="114"/>
                    </a:lnTo>
                    <a:lnTo>
                      <a:pt x="132" y="114"/>
                    </a:lnTo>
                    <a:lnTo>
                      <a:pt x="142" y="116"/>
                    </a:lnTo>
                    <a:lnTo>
                      <a:pt x="150" y="120"/>
                    </a:lnTo>
                    <a:lnTo>
                      <a:pt x="154" y="12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4" y="146"/>
                    </a:lnTo>
                    <a:lnTo>
                      <a:pt x="150" y="154"/>
                    </a:lnTo>
                    <a:lnTo>
                      <a:pt x="142" y="160"/>
                    </a:lnTo>
                    <a:lnTo>
                      <a:pt x="132" y="162"/>
                    </a:lnTo>
                    <a:lnTo>
                      <a:pt x="132" y="162"/>
                    </a:lnTo>
                    <a:close/>
                    <a:moveTo>
                      <a:pt x="240" y="162"/>
                    </a:moveTo>
                    <a:lnTo>
                      <a:pt x="240" y="162"/>
                    </a:lnTo>
                    <a:lnTo>
                      <a:pt x="230" y="160"/>
                    </a:lnTo>
                    <a:lnTo>
                      <a:pt x="222" y="154"/>
                    </a:lnTo>
                    <a:lnTo>
                      <a:pt x="218" y="146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8" y="128"/>
                    </a:lnTo>
                    <a:lnTo>
                      <a:pt x="222" y="120"/>
                    </a:lnTo>
                    <a:lnTo>
                      <a:pt x="230" y="116"/>
                    </a:lnTo>
                    <a:lnTo>
                      <a:pt x="240" y="114"/>
                    </a:lnTo>
                    <a:lnTo>
                      <a:pt x="240" y="114"/>
                    </a:lnTo>
                    <a:lnTo>
                      <a:pt x="248" y="116"/>
                    </a:lnTo>
                    <a:lnTo>
                      <a:pt x="256" y="120"/>
                    </a:lnTo>
                    <a:lnTo>
                      <a:pt x="262" y="128"/>
                    </a:lnTo>
                    <a:lnTo>
                      <a:pt x="264" y="138"/>
                    </a:lnTo>
                    <a:lnTo>
                      <a:pt x="264" y="138"/>
                    </a:lnTo>
                    <a:lnTo>
                      <a:pt x="262" y="146"/>
                    </a:lnTo>
                    <a:lnTo>
                      <a:pt x="256" y="154"/>
                    </a:lnTo>
                    <a:lnTo>
                      <a:pt x="248" y="160"/>
                    </a:lnTo>
                    <a:lnTo>
                      <a:pt x="240" y="162"/>
                    </a:lnTo>
                    <a:lnTo>
                      <a:pt x="240" y="16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sz="10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188236" y="3606692"/>
              <a:ext cx="612000" cy="611999"/>
              <a:chOff x="4966372" y="3775791"/>
              <a:chExt cx="612000" cy="611999"/>
            </a:xfrm>
          </p:grpSpPr>
          <p:sp>
            <p:nvSpPr>
              <p:cNvPr id="108" name="Oval 107"/>
              <p:cNvSpPr/>
              <p:nvPr/>
            </p:nvSpPr>
            <p:spPr bwMode="ltGray">
              <a:xfrm>
                <a:off x="4966372" y="3775791"/>
                <a:ext cx="612000" cy="611999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000" dirty="0">
                  <a:solidFill>
                    <a:schemeClr val="tx1"/>
                  </a:solidFill>
                  <a:latin typeface="Georgia" pitchFamily="18" charset="0"/>
                </a:endParaRPr>
              </a:p>
            </p:txBody>
          </p:sp>
          <p:sp>
            <p:nvSpPr>
              <p:cNvPr id="109" name="Freeform 4816"/>
              <p:cNvSpPr>
                <a:spLocks noEditPoints="1"/>
              </p:cNvSpPr>
              <p:nvPr/>
            </p:nvSpPr>
            <p:spPr bwMode="auto">
              <a:xfrm>
                <a:off x="5029675" y="3872695"/>
                <a:ext cx="485392" cy="419202"/>
              </a:xfrm>
              <a:custGeom>
                <a:avLst/>
                <a:gdLst>
                  <a:gd name="T0" fmla="*/ 294 w 396"/>
                  <a:gd name="T1" fmla="*/ 80 h 342"/>
                  <a:gd name="T2" fmla="*/ 206 w 396"/>
                  <a:gd name="T3" fmla="*/ 196 h 342"/>
                  <a:gd name="T4" fmla="*/ 190 w 396"/>
                  <a:gd name="T5" fmla="*/ 196 h 342"/>
                  <a:gd name="T6" fmla="*/ 102 w 396"/>
                  <a:gd name="T7" fmla="*/ 80 h 342"/>
                  <a:gd name="T8" fmla="*/ 98 w 396"/>
                  <a:gd name="T9" fmla="*/ 44 h 342"/>
                  <a:gd name="T10" fmla="*/ 130 w 396"/>
                  <a:gd name="T11" fmla="*/ 4 h 342"/>
                  <a:gd name="T12" fmla="*/ 178 w 396"/>
                  <a:gd name="T13" fmla="*/ 6 h 342"/>
                  <a:gd name="T14" fmla="*/ 218 w 396"/>
                  <a:gd name="T15" fmla="*/ 6 h 342"/>
                  <a:gd name="T16" fmla="*/ 266 w 396"/>
                  <a:gd name="T17" fmla="*/ 4 h 342"/>
                  <a:gd name="T18" fmla="*/ 298 w 396"/>
                  <a:gd name="T19" fmla="*/ 44 h 342"/>
                  <a:gd name="T20" fmla="*/ 348 w 396"/>
                  <a:gd name="T21" fmla="*/ 106 h 342"/>
                  <a:gd name="T22" fmla="*/ 368 w 396"/>
                  <a:gd name="T23" fmla="*/ 82 h 342"/>
                  <a:gd name="T24" fmla="*/ 344 w 396"/>
                  <a:gd name="T25" fmla="*/ 76 h 342"/>
                  <a:gd name="T26" fmla="*/ 330 w 396"/>
                  <a:gd name="T27" fmla="*/ 152 h 342"/>
                  <a:gd name="T28" fmla="*/ 376 w 396"/>
                  <a:gd name="T29" fmla="*/ 96 h 342"/>
                  <a:gd name="T30" fmla="*/ 356 w 396"/>
                  <a:gd name="T31" fmla="*/ 160 h 342"/>
                  <a:gd name="T32" fmla="*/ 362 w 396"/>
                  <a:gd name="T33" fmla="*/ 172 h 342"/>
                  <a:gd name="T34" fmla="*/ 362 w 396"/>
                  <a:gd name="T35" fmla="*/ 196 h 342"/>
                  <a:gd name="T36" fmla="*/ 310 w 396"/>
                  <a:gd name="T37" fmla="*/ 234 h 342"/>
                  <a:gd name="T38" fmla="*/ 352 w 396"/>
                  <a:gd name="T39" fmla="*/ 176 h 342"/>
                  <a:gd name="T40" fmla="*/ 326 w 396"/>
                  <a:gd name="T41" fmla="*/ 166 h 342"/>
                  <a:gd name="T42" fmla="*/ 248 w 396"/>
                  <a:gd name="T43" fmla="*/ 208 h 342"/>
                  <a:gd name="T44" fmla="*/ 210 w 396"/>
                  <a:gd name="T45" fmla="*/ 242 h 342"/>
                  <a:gd name="T46" fmla="*/ 214 w 396"/>
                  <a:gd name="T47" fmla="*/ 294 h 342"/>
                  <a:gd name="T48" fmla="*/ 272 w 396"/>
                  <a:gd name="T49" fmla="*/ 332 h 342"/>
                  <a:gd name="T50" fmla="*/ 304 w 396"/>
                  <a:gd name="T51" fmla="*/ 300 h 342"/>
                  <a:gd name="T52" fmla="*/ 396 w 396"/>
                  <a:gd name="T53" fmla="*/ 118 h 342"/>
                  <a:gd name="T54" fmla="*/ 376 w 396"/>
                  <a:gd name="T55" fmla="*/ 96 h 342"/>
                  <a:gd name="T56" fmla="*/ 316 w 396"/>
                  <a:gd name="T57" fmla="*/ 102 h 342"/>
                  <a:gd name="T58" fmla="*/ 310 w 396"/>
                  <a:gd name="T59" fmla="*/ 160 h 342"/>
                  <a:gd name="T60" fmla="*/ 50 w 396"/>
                  <a:gd name="T61" fmla="*/ 154 h 342"/>
                  <a:gd name="T62" fmla="*/ 66 w 396"/>
                  <a:gd name="T63" fmla="*/ 94 h 342"/>
                  <a:gd name="T64" fmla="*/ 44 w 396"/>
                  <a:gd name="T65" fmla="*/ 74 h 342"/>
                  <a:gd name="T66" fmla="*/ 26 w 396"/>
                  <a:gd name="T67" fmla="*/ 88 h 342"/>
                  <a:gd name="T68" fmla="*/ 50 w 396"/>
                  <a:gd name="T69" fmla="*/ 154 h 342"/>
                  <a:gd name="T70" fmla="*/ 6 w 396"/>
                  <a:gd name="T71" fmla="*/ 214 h 342"/>
                  <a:gd name="T72" fmla="*/ 98 w 396"/>
                  <a:gd name="T73" fmla="*/ 306 h 342"/>
                  <a:gd name="T74" fmla="*/ 174 w 396"/>
                  <a:gd name="T75" fmla="*/ 304 h 342"/>
                  <a:gd name="T76" fmla="*/ 190 w 396"/>
                  <a:gd name="T77" fmla="*/ 264 h 342"/>
                  <a:gd name="T78" fmla="*/ 174 w 396"/>
                  <a:gd name="T79" fmla="*/ 224 h 342"/>
                  <a:gd name="T80" fmla="*/ 78 w 396"/>
                  <a:gd name="T81" fmla="*/ 170 h 342"/>
                  <a:gd name="T82" fmla="*/ 48 w 396"/>
                  <a:gd name="T83" fmla="*/ 170 h 342"/>
                  <a:gd name="T84" fmla="*/ 48 w 396"/>
                  <a:gd name="T85" fmla="*/ 198 h 342"/>
                  <a:gd name="T86" fmla="*/ 40 w 396"/>
                  <a:gd name="T87" fmla="*/ 206 h 342"/>
                  <a:gd name="T88" fmla="*/ 32 w 396"/>
                  <a:gd name="T89" fmla="*/ 184 h 342"/>
                  <a:gd name="T90" fmla="*/ 40 w 396"/>
                  <a:gd name="T91" fmla="*/ 160 h 342"/>
                  <a:gd name="T92" fmla="*/ 34 w 396"/>
                  <a:gd name="T93" fmla="*/ 102 h 342"/>
                  <a:gd name="T94" fmla="*/ 6 w 396"/>
                  <a:gd name="T95" fmla="*/ 102 h 342"/>
                  <a:gd name="T96" fmla="*/ 88 w 396"/>
                  <a:gd name="T97" fmla="*/ 162 h 342"/>
                  <a:gd name="T98" fmla="*/ 80 w 396"/>
                  <a:gd name="T99" fmla="*/ 102 h 342"/>
                  <a:gd name="T100" fmla="*/ 86 w 396"/>
                  <a:gd name="T101" fmla="*/ 16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6" h="342">
                    <a:moveTo>
                      <a:pt x="300" y="56"/>
                    </a:moveTo>
                    <a:lnTo>
                      <a:pt x="300" y="56"/>
                    </a:lnTo>
                    <a:lnTo>
                      <a:pt x="298" y="64"/>
                    </a:lnTo>
                    <a:lnTo>
                      <a:pt x="296" y="72"/>
                    </a:lnTo>
                    <a:lnTo>
                      <a:pt x="294" y="80"/>
                    </a:lnTo>
                    <a:lnTo>
                      <a:pt x="288" y="88"/>
                    </a:lnTo>
                    <a:lnTo>
                      <a:pt x="288" y="88"/>
                    </a:lnTo>
                    <a:lnTo>
                      <a:pt x="288" y="90"/>
                    </a:lnTo>
                    <a:lnTo>
                      <a:pt x="206" y="196"/>
                    </a:lnTo>
                    <a:lnTo>
                      <a:pt x="206" y="196"/>
                    </a:lnTo>
                    <a:lnTo>
                      <a:pt x="202" y="198"/>
                    </a:lnTo>
                    <a:lnTo>
                      <a:pt x="198" y="200"/>
                    </a:lnTo>
                    <a:lnTo>
                      <a:pt x="198" y="200"/>
                    </a:lnTo>
                    <a:lnTo>
                      <a:pt x="194" y="198"/>
                    </a:lnTo>
                    <a:lnTo>
                      <a:pt x="190" y="1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88"/>
                    </a:lnTo>
                    <a:lnTo>
                      <a:pt x="108" y="88"/>
                    </a:lnTo>
                    <a:lnTo>
                      <a:pt x="102" y="80"/>
                    </a:lnTo>
                    <a:lnTo>
                      <a:pt x="100" y="72"/>
                    </a:lnTo>
                    <a:lnTo>
                      <a:pt x="98" y="6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8" y="44"/>
                    </a:lnTo>
                    <a:lnTo>
                      <a:pt x="102" y="34"/>
                    </a:lnTo>
                    <a:lnTo>
                      <a:pt x="106" y="24"/>
                    </a:lnTo>
                    <a:lnTo>
                      <a:pt x="114" y="16"/>
                    </a:lnTo>
                    <a:lnTo>
                      <a:pt x="122" y="10"/>
                    </a:lnTo>
                    <a:lnTo>
                      <a:pt x="130" y="4"/>
                    </a:lnTo>
                    <a:lnTo>
                      <a:pt x="142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66" y="2"/>
                    </a:lnTo>
                    <a:lnTo>
                      <a:pt x="178" y="6"/>
                    </a:lnTo>
                    <a:lnTo>
                      <a:pt x="190" y="14"/>
                    </a:lnTo>
                    <a:lnTo>
                      <a:pt x="198" y="24"/>
                    </a:lnTo>
                    <a:lnTo>
                      <a:pt x="198" y="24"/>
                    </a:lnTo>
                    <a:lnTo>
                      <a:pt x="206" y="14"/>
                    </a:lnTo>
                    <a:lnTo>
                      <a:pt x="218" y="6"/>
                    </a:lnTo>
                    <a:lnTo>
                      <a:pt x="230" y="2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54" y="2"/>
                    </a:lnTo>
                    <a:lnTo>
                      <a:pt x="266" y="4"/>
                    </a:lnTo>
                    <a:lnTo>
                      <a:pt x="274" y="10"/>
                    </a:lnTo>
                    <a:lnTo>
                      <a:pt x="282" y="16"/>
                    </a:lnTo>
                    <a:lnTo>
                      <a:pt x="290" y="24"/>
                    </a:lnTo>
                    <a:lnTo>
                      <a:pt x="294" y="34"/>
                    </a:lnTo>
                    <a:lnTo>
                      <a:pt x="298" y="44"/>
                    </a:lnTo>
                    <a:lnTo>
                      <a:pt x="300" y="56"/>
                    </a:lnTo>
                    <a:lnTo>
                      <a:pt x="300" y="56"/>
                    </a:lnTo>
                    <a:close/>
                    <a:moveTo>
                      <a:pt x="346" y="118"/>
                    </a:moveTo>
                    <a:lnTo>
                      <a:pt x="346" y="118"/>
                    </a:lnTo>
                    <a:lnTo>
                      <a:pt x="348" y="106"/>
                    </a:lnTo>
                    <a:lnTo>
                      <a:pt x="352" y="98"/>
                    </a:lnTo>
                    <a:lnTo>
                      <a:pt x="360" y="90"/>
                    </a:lnTo>
                    <a:lnTo>
                      <a:pt x="370" y="88"/>
                    </a:lnTo>
                    <a:lnTo>
                      <a:pt x="370" y="88"/>
                    </a:lnTo>
                    <a:lnTo>
                      <a:pt x="368" y="82"/>
                    </a:lnTo>
                    <a:lnTo>
                      <a:pt x="364" y="78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52" y="74"/>
                    </a:lnTo>
                    <a:lnTo>
                      <a:pt x="344" y="76"/>
                    </a:lnTo>
                    <a:lnTo>
                      <a:pt x="336" y="80"/>
                    </a:lnTo>
                    <a:lnTo>
                      <a:pt x="332" y="86"/>
                    </a:lnTo>
                    <a:lnTo>
                      <a:pt x="330" y="94"/>
                    </a:lnTo>
                    <a:lnTo>
                      <a:pt x="330" y="152"/>
                    </a:lnTo>
                    <a:lnTo>
                      <a:pt x="330" y="152"/>
                    </a:lnTo>
                    <a:lnTo>
                      <a:pt x="338" y="152"/>
                    </a:lnTo>
                    <a:lnTo>
                      <a:pt x="346" y="154"/>
                    </a:lnTo>
                    <a:lnTo>
                      <a:pt x="346" y="118"/>
                    </a:lnTo>
                    <a:close/>
                    <a:moveTo>
                      <a:pt x="376" y="96"/>
                    </a:moveTo>
                    <a:lnTo>
                      <a:pt x="376" y="96"/>
                    </a:lnTo>
                    <a:lnTo>
                      <a:pt x="368" y="98"/>
                    </a:lnTo>
                    <a:lnTo>
                      <a:pt x="362" y="102"/>
                    </a:lnTo>
                    <a:lnTo>
                      <a:pt x="356" y="110"/>
                    </a:lnTo>
                    <a:lnTo>
                      <a:pt x="356" y="118"/>
                    </a:lnTo>
                    <a:lnTo>
                      <a:pt x="356" y="160"/>
                    </a:lnTo>
                    <a:lnTo>
                      <a:pt x="356" y="160"/>
                    </a:lnTo>
                    <a:lnTo>
                      <a:pt x="356" y="160"/>
                    </a:lnTo>
                    <a:lnTo>
                      <a:pt x="356" y="160"/>
                    </a:lnTo>
                    <a:lnTo>
                      <a:pt x="360" y="166"/>
                    </a:lnTo>
                    <a:lnTo>
                      <a:pt x="362" y="172"/>
                    </a:lnTo>
                    <a:lnTo>
                      <a:pt x="364" y="178"/>
                    </a:lnTo>
                    <a:lnTo>
                      <a:pt x="364" y="184"/>
                    </a:lnTo>
                    <a:lnTo>
                      <a:pt x="364" y="184"/>
                    </a:lnTo>
                    <a:lnTo>
                      <a:pt x="364" y="190"/>
                    </a:lnTo>
                    <a:lnTo>
                      <a:pt x="362" y="196"/>
                    </a:lnTo>
                    <a:lnTo>
                      <a:pt x="360" y="202"/>
                    </a:lnTo>
                    <a:lnTo>
                      <a:pt x="356" y="206"/>
                    </a:lnTo>
                    <a:lnTo>
                      <a:pt x="316" y="246"/>
                    </a:lnTo>
                    <a:lnTo>
                      <a:pt x="316" y="246"/>
                    </a:lnTo>
                    <a:lnTo>
                      <a:pt x="310" y="234"/>
                    </a:lnTo>
                    <a:lnTo>
                      <a:pt x="348" y="198"/>
                    </a:lnTo>
                    <a:lnTo>
                      <a:pt x="348" y="198"/>
                    </a:lnTo>
                    <a:lnTo>
                      <a:pt x="352" y="192"/>
                    </a:lnTo>
                    <a:lnTo>
                      <a:pt x="352" y="184"/>
                    </a:lnTo>
                    <a:lnTo>
                      <a:pt x="352" y="176"/>
                    </a:lnTo>
                    <a:lnTo>
                      <a:pt x="348" y="170"/>
                    </a:lnTo>
                    <a:lnTo>
                      <a:pt x="348" y="170"/>
                    </a:lnTo>
                    <a:lnTo>
                      <a:pt x="340" y="166"/>
                    </a:lnTo>
                    <a:lnTo>
                      <a:pt x="332" y="164"/>
                    </a:lnTo>
                    <a:lnTo>
                      <a:pt x="326" y="166"/>
                    </a:lnTo>
                    <a:lnTo>
                      <a:pt x="318" y="170"/>
                    </a:lnTo>
                    <a:lnTo>
                      <a:pt x="278" y="210"/>
                    </a:lnTo>
                    <a:lnTo>
                      <a:pt x="278" y="210"/>
                    </a:lnTo>
                    <a:lnTo>
                      <a:pt x="264" y="208"/>
                    </a:lnTo>
                    <a:lnTo>
                      <a:pt x="248" y="208"/>
                    </a:lnTo>
                    <a:lnTo>
                      <a:pt x="234" y="214"/>
                    </a:lnTo>
                    <a:lnTo>
                      <a:pt x="222" y="224"/>
                    </a:lnTo>
                    <a:lnTo>
                      <a:pt x="222" y="224"/>
                    </a:lnTo>
                    <a:lnTo>
                      <a:pt x="214" y="232"/>
                    </a:lnTo>
                    <a:lnTo>
                      <a:pt x="210" y="242"/>
                    </a:lnTo>
                    <a:lnTo>
                      <a:pt x="206" y="252"/>
                    </a:lnTo>
                    <a:lnTo>
                      <a:pt x="206" y="264"/>
                    </a:lnTo>
                    <a:lnTo>
                      <a:pt x="206" y="274"/>
                    </a:lnTo>
                    <a:lnTo>
                      <a:pt x="210" y="284"/>
                    </a:lnTo>
                    <a:lnTo>
                      <a:pt x="214" y="294"/>
                    </a:lnTo>
                    <a:lnTo>
                      <a:pt x="222" y="304"/>
                    </a:lnTo>
                    <a:lnTo>
                      <a:pt x="222" y="304"/>
                    </a:lnTo>
                    <a:lnTo>
                      <a:pt x="262" y="342"/>
                    </a:lnTo>
                    <a:lnTo>
                      <a:pt x="272" y="332"/>
                    </a:lnTo>
                    <a:lnTo>
                      <a:pt x="272" y="332"/>
                    </a:lnTo>
                    <a:lnTo>
                      <a:pt x="298" y="306"/>
                    </a:lnTo>
                    <a:lnTo>
                      <a:pt x="298" y="306"/>
                    </a:lnTo>
                    <a:lnTo>
                      <a:pt x="302" y="304"/>
                    </a:lnTo>
                    <a:lnTo>
                      <a:pt x="302" y="304"/>
                    </a:lnTo>
                    <a:lnTo>
                      <a:pt x="304" y="300"/>
                    </a:lnTo>
                    <a:lnTo>
                      <a:pt x="390" y="214"/>
                    </a:lnTo>
                    <a:lnTo>
                      <a:pt x="390" y="214"/>
                    </a:lnTo>
                    <a:lnTo>
                      <a:pt x="394" y="208"/>
                    </a:lnTo>
                    <a:lnTo>
                      <a:pt x="396" y="200"/>
                    </a:lnTo>
                    <a:lnTo>
                      <a:pt x="396" y="118"/>
                    </a:lnTo>
                    <a:lnTo>
                      <a:pt x="396" y="118"/>
                    </a:lnTo>
                    <a:lnTo>
                      <a:pt x="394" y="110"/>
                    </a:lnTo>
                    <a:lnTo>
                      <a:pt x="390" y="102"/>
                    </a:lnTo>
                    <a:lnTo>
                      <a:pt x="384" y="98"/>
                    </a:lnTo>
                    <a:lnTo>
                      <a:pt x="376" y="96"/>
                    </a:lnTo>
                    <a:lnTo>
                      <a:pt x="376" y="96"/>
                    </a:lnTo>
                    <a:close/>
                    <a:moveTo>
                      <a:pt x="320" y="154"/>
                    </a:moveTo>
                    <a:lnTo>
                      <a:pt x="320" y="98"/>
                    </a:lnTo>
                    <a:lnTo>
                      <a:pt x="320" y="98"/>
                    </a:lnTo>
                    <a:lnTo>
                      <a:pt x="316" y="102"/>
                    </a:lnTo>
                    <a:lnTo>
                      <a:pt x="312" y="106"/>
                    </a:lnTo>
                    <a:lnTo>
                      <a:pt x="310" y="112"/>
                    </a:lnTo>
                    <a:lnTo>
                      <a:pt x="308" y="118"/>
                    </a:lnTo>
                    <a:lnTo>
                      <a:pt x="308" y="162"/>
                    </a:lnTo>
                    <a:lnTo>
                      <a:pt x="310" y="160"/>
                    </a:lnTo>
                    <a:lnTo>
                      <a:pt x="310" y="160"/>
                    </a:lnTo>
                    <a:lnTo>
                      <a:pt x="316" y="156"/>
                    </a:lnTo>
                    <a:lnTo>
                      <a:pt x="320" y="154"/>
                    </a:lnTo>
                    <a:lnTo>
                      <a:pt x="320" y="154"/>
                    </a:lnTo>
                    <a:close/>
                    <a:moveTo>
                      <a:pt x="50" y="154"/>
                    </a:moveTo>
                    <a:lnTo>
                      <a:pt x="50" y="154"/>
                    </a:lnTo>
                    <a:lnTo>
                      <a:pt x="58" y="152"/>
                    </a:lnTo>
                    <a:lnTo>
                      <a:pt x="66" y="152"/>
                    </a:lnTo>
                    <a:lnTo>
                      <a:pt x="66" y="94"/>
                    </a:lnTo>
                    <a:lnTo>
                      <a:pt x="66" y="94"/>
                    </a:lnTo>
                    <a:lnTo>
                      <a:pt x="64" y="86"/>
                    </a:lnTo>
                    <a:lnTo>
                      <a:pt x="60" y="80"/>
                    </a:lnTo>
                    <a:lnTo>
                      <a:pt x="52" y="76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38" y="74"/>
                    </a:lnTo>
                    <a:lnTo>
                      <a:pt x="32" y="78"/>
                    </a:lnTo>
                    <a:lnTo>
                      <a:pt x="28" y="82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36" y="90"/>
                    </a:lnTo>
                    <a:lnTo>
                      <a:pt x="44" y="98"/>
                    </a:lnTo>
                    <a:lnTo>
                      <a:pt x="48" y="106"/>
                    </a:lnTo>
                    <a:lnTo>
                      <a:pt x="50" y="118"/>
                    </a:lnTo>
                    <a:lnTo>
                      <a:pt x="50" y="154"/>
                    </a:lnTo>
                    <a:close/>
                    <a:moveTo>
                      <a:pt x="0" y="118"/>
                    </a:moveTo>
                    <a:lnTo>
                      <a:pt x="0" y="200"/>
                    </a:lnTo>
                    <a:lnTo>
                      <a:pt x="0" y="200"/>
                    </a:lnTo>
                    <a:lnTo>
                      <a:pt x="2" y="208"/>
                    </a:lnTo>
                    <a:lnTo>
                      <a:pt x="6" y="214"/>
                    </a:lnTo>
                    <a:lnTo>
                      <a:pt x="92" y="300"/>
                    </a:lnTo>
                    <a:lnTo>
                      <a:pt x="92" y="300"/>
                    </a:lnTo>
                    <a:lnTo>
                      <a:pt x="94" y="304"/>
                    </a:lnTo>
                    <a:lnTo>
                      <a:pt x="94" y="304"/>
                    </a:lnTo>
                    <a:lnTo>
                      <a:pt x="98" y="306"/>
                    </a:lnTo>
                    <a:lnTo>
                      <a:pt x="124" y="332"/>
                    </a:lnTo>
                    <a:lnTo>
                      <a:pt x="124" y="332"/>
                    </a:lnTo>
                    <a:lnTo>
                      <a:pt x="134" y="342"/>
                    </a:lnTo>
                    <a:lnTo>
                      <a:pt x="174" y="304"/>
                    </a:lnTo>
                    <a:lnTo>
                      <a:pt x="174" y="304"/>
                    </a:lnTo>
                    <a:lnTo>
                      <a:pt x="174" y="304"/>
                    </a:lnTo>
                    <a:lnTo>
                      <a:pt x="182" y="294"/>
                    </a:lnTo>
                    <a:lnTo>
                      <a:pt x="186" y="284"/>
                    </a:lnTo>
                    <a:lnTo>
                      <a:pt x="190" y="274"/>
                    </a:lnTo>
                    <a:lnTo>
                      <a:pt x="190" y="264"/>
                    </a:lnTo>
                    <a:lnTo>
                      <a:pt x="190" y="252"/>
                    </a:lnTo>
                    <a:lnTo>
                      <a:pt x="186" y="242"/>
                    </a:lnTo>
                    <a:lnTo>
                      <a:pt x="182" y="232"/>
                    </a:lnTo>
                    <a:lnTo>
                      <a:pt x="174" y="224"/>
                    </a:lnTo>
                    <a:lnTo>
                      <a:pt x="174" y="224"/>
                    </a:lnTo>
                    <a:lnTo>
                      <a:pt x="162" y="214"/>
                    </a:lnTo>
                    <a:lnTo>
                      <a:pt x="148" y="208"/>
                    </a:lnTo>
                    <a:lnTo>
                      <a:pt x="132" y="208"/>
                    </a:lnTo>
                    <a:lnTo>
                      <a:pt x="118" y="210"/>
                    </a:lnTo>
                    <a:lnTo>
                      <a:pt x="78" y="170"/>
                    </a:lnTo>
                    <a:lnTo>
                      <a:pt x="78" y="170"/>
                    </a:lnTo>
                    <a:lnTo>
                      <a:pt x="70" y="166"/>
                    </a:lnTo>
                    <a:lnTo>
                      <a:pt x="64" y="164"/>
                    </a:lnTo>
                    <a:lnTo>
                      <a:pt x="56" y="166"/>
                    </a:lnTo>
                    <a:lnTo>
                      <a:pt x="48" y="170"/>
                    </a:lnTo>
                    <a:lnTo>
                      <a:pt x="48" y="170"/>
                    </a:lnTo>
                    <a:lnTo>
                      <a:pt x="44" y="176"/>
                    </a:lnTo>
                    <a:lnTo>
                      <a:pt x="44" y="184"/>
                    </a:lnTo>
                    <a:lnTo>
                      <a:pt x="44" y="192"/>
                    </a:lnTo>
                    <a:lnTo>
                      <a:pt x="48" y="198"/>
                    </a:lnTo>
                    <a:lnTo>
                      <a:pt x="86" y="234"/>
                    </a:lnTo>
                    <a:lnTo>
                      <a:pt x="86" y="234"/>
                    </a:lnTo>
                    <a:lnTo>
                      <a:pt x="80" y="246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36" y="202"/>
                    </a:lnTo>
                    <a:lnTo>
                      <a:pt x="34" y="196"/>
                    </a:lnTo>
                    <a:lnTo>
                      <a:pt x="32" y="190"/>
                    </a:lnTo>
                    <a:lnTo>
                      <a:pt x="32" y="184"/>
                    </a:lnTo>
                    <a:lnTo>
                      <a:pt x="32" y="184"/>
                    </a:lnTo>
                    <a:lnTo>
                      <a:pt x="32" y="178"/>
                    </a:lnTo>
                    <a:lnTo>
                      <a:pt x="34" y="172"/>
                    </a:lnTo>
                    <a:lnTo>
                      <a:pt x="36" y="166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40" y="110"/>
                    </a:lnTo>
                    <a:lnTo>
                      <a:pt x="34" y="102"/>
                    </a:lnTo>
                    <a:lnTo>
                      <a:pt x="28" y="98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12" y="98"/>
                    </a:lnTo>
                    <a:lnTo>
                      <a:pt x="6" y="102"/>
                    </a:lnTo>
                    <a:lnTo>
                      <a:pt x="2" y="110"/>
                    </a:lnTo>
                    <a:lnTo>
                      <a:pt x="0" y="118"/>
                    </a:lnTo>
                    <a:lnTo>
                      <a:pt x="0" y="118"/>
                    </a:lnTo>
                    <a:close/>
                    <a:moveTo>
                      <a:pt x="86" y="160"/>
                    </a:moveTo>
                    <a:lnTo>
                      <a:pt x="88" y="162"/>
                    </a:lnTo>
                    <a:lnTo>
                      <a:pt x="88" y="118"/>
                    </a:lnTo>
                    <a:lnTo>
                      <a:pt x="88" y="118"/>
                    </a:lnTo>
                    <a:lnTo>
                      <a:pt x="86" y="112"/>
                    </a:lnTo>
                    <a:lnTo>
                      <a:pt x="84" y="106"/>
                    </a:lnTo>
                    <a:lnTo>
                      <a:pt x="80" y="102"/>
                    </a:lnTo>
                    <a:lnTo>
                      <a:pt x="76" y="98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0" y="156"/>
                    </a:lnTo>
                    <a:lnTo>
                      <a:pt x="86" y="160"/>
                    </a:lnTo>
                    <a:lnTo>
                      <a:pt x="86" y="1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sz="1000" dirty="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187462" y="2831739"/>
              <a:ext cx="612775" cy="612774"/>
              <a:chOff x="1321915" y="2651528"/>
              <a:chExt cx="612775" cy="612774"/>
            </a:xfrm>
          </p:grpSpPr>
          <p:sp>
            <p:nvSpPr>
              <p:cNvPr id="89" name="Oval 88"/>
              <p:cNvSpPr/>
              <p:nvPr/>
            </p:nvSpPr>
            <p:spPr bwMode="ltGray">
              <a:xfrm>
                <a:off x="1321915" y="2651528"/>
                <a:ext cx="612775" cy="612774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000" dirty="0">
                  <a:solidFill>
                    <a:schemeClr val="tx1"/>
                  </a:solidFill>
                  <a:latin typeface="Georgia" pitchFamily="18" charset="0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1417626" y="2692099"/>
                <a:ext cx="405226" cy="410058"/>
                <a:chOff x="2244943" y="4062114"/>
                <a:chExt cx="1144960" cy="1158611"/>
              </a:xfrm>
              <a:solidFill>
                <a:schemeClr val="bg2"/>
              </a:solidFill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2411498" y="4062739"/>
                  <a:ext cx="165909" cy="167908"/>
                  <a:chOff x="6973157" y="3963938"/>
                  <a:chExt cx="165909" cy="167908"/>
                </a:xfrm>
                <a:grpFill/>
              </p:grpSpPr>
              <p:sp>
                <p:nvSpPr>
                  <p:cNvPr id="93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6973157" y="3963938"/>
                    <a:ext cx="165909" cy="167908"/>
                  </a:xfrm>
                  <a:custGeom>
                    <a:avLst/>
                    <a:gdLst>
                      <a:gd name="T0" fmla="*/ 0 w 166"/>
                      <a:gd name="T1" fmla="*/ 84 h 168"/>
                      <a:gd name="T2" fmla="*/ 6 w 166"/>
                      <a:gd name="T3" fmla="*/ 52 h 168"/>
                      <a:gd name="T4" fmla="*/ 24 w 166"/>
                      <a:gd name="T5" fmla="*/ 26 h 168"/>
                      <a:gd name="T6" fmla="*/ 50 w 166"/>
                      <a:gd name="T7" fmla="*/ 8 h 168"/>
                      <a:gd name="T8" fmla="*/ 84 w 166"/>
                      <a:gd name="T9" fmla="*/ 0 h 168"/>
                      <a:gd name="T10" fmla="*/ 84 w 166"/>
                      <a:gd name="T11" fmla="*/ 0 h 168"/>
                      <a:gd name="T12" fmla="*/ 116 w 166"/>
                      <a:gd name="T13" fmla="*/ 8 h 168"/>
                      <a:gd name="T14" fmla="*/ 142 w 166"/>
                      <a:gd name="T15" fmla="*/ 26 h 168"/>
                      <a:gd name="T16" fmla="*/ 160 w 166"/>
                      <a:gd name="T17" fmla="*/ 52 h 168"/>
                      <a:gd name="T18" fmla="*/ 166 w 166"/>
                      <a:gd name="T19" fmla="*/ 84 h 168"/>
                      <a:gd name="T20" fmla="*/ 166 w 166"/>
                      <a:gd name="T21" fmla="*/ 84 h 168"/>
                      <a:gd name="T22" fmla="*/ 160 w 166"/>
                      <a:gd name="T23" fmla="*/ 116 h 168"/>
                      <a:gd name="T24" fmla="*/ 142 w 166"/>
                      <a:gd name="T25" fmla="*/ 144 h 168"/>
                      <a:gd name="T26" fmla="*/ 116 w 166"/>
                      <a:gd name="T27" fmla="*/ 162 h 168"/>
                      <a:gd name="T28" fmla="*/ 84 w 166"/>
                      <a:gd name="T29" fmla="*/ 168 h 168"/>
                      <a:gd name="T30" fmla="*/ 84 w 166"/>
                      <a:gd name="T31" fmla="*/ 168 h 168"/>
                      <a:gd name="T32" fmla="*/ 50 w 166"/>
                      <a:gd name="T33" fmla="*/ 162 h 168"/>
                      <a:gd name="T34" fmla="*/ 24 w 166"/>
                      <a:gd name="T35" fmla="*/ 144 h 168"/>
                      <a:gd name="T36" fmla="*/ 6 w 166"/>
                      <a:gd name="T37" fmla="*/ 116 h 168"/>
                      <a:gd name="T38" fmla="*/ 0 w 166"/>
                      <a:gd name="T39" fmla="*/ 84 h 168"/>
                      <a:gd name="T40" fmla="*/ 6 w 166"/>
                      <a:gd name="T41" fmla="*/ 84 h 168"/>
                      <a:gd name="T42" fmla="*/ 6 w 166"/>
                      <a:gd name="T43" fmla="*/ 100 h 168"/>
                      <a:gd name="T44" fmla="*/ 18 w 166"/>
                      <a:gd name="T45" fmla="*/ 128 h 168"/>
                      <a:gd name="T46" fmla="*/ 40 w 166"/>
                      <a:gd name="T47" fmla="*/ 148 h 168"/>
                      <a:gd name="T48" fmla="*/ 68 w 166"/>
                      <a:gd name="T49" fmla="*/ 160 h 168"/>
                      <a:gd name="T50" fmla="*/ 84 w 166"/>
                      <a:gd name="T51" fmla="*/ 162 h 168"/>
                      <a:gd name="T52" fmla="*/ 100 w 166"/>
                      <a:gd name="T53" fmla="*/ 160 h 168"/>
                      <a:gd name="T54" fmla="*/ 128 w 166"/>
                      <a:gd name="T55" fmla="*/ 148 h 168"/>
                      <a:gd name="T56" fmla="*/ 148 w 166"/>
                      <a:gd name="T57" fmla="*/ 128 h 168"/>
                      <a:gd name="T58" fmla="*/ 160 w 166"/>
                      <a:gd name="T59" fmla="*/ 100 h 168"/>
                      <a:gd name="T60" fmla="*/ 162 w 166"/>
                      <a:gd name="T61" fmla="*/ 84 h 168"/>
                      <a:gd name="T62" fmla="*/ 160 w 166"/>
                      <a:gd name="T63" fmla="*/ 68 h 168"/>
                      <a:gd name="T64" fmla="*/ 148 w 166"/>
                      <a:gd name="T65" fmla="*/ 40 h 168"/>
                      <a:gd name="T66" fmla="*/ 128 w 166"/>
                      <a:gd name="T67" fmla="*/ 20 h 168"/>
                      <a:gd name="T68" fmla="*/ 100 w 166"/>
                      <a:gd name="T69" fmla="*/ 8 h 168"/>
                      <a:gd name="T70" fmla="*/ 84 w 166"/>
                      <a:gd name="T71" fmla="*/ 6 h 168"/>
                      <a:gd name="T72" fmla="*/ 68 w 166"/>
                      <a:gd name="T73" fmla="*/ 8 h 168"/>
                      <a:gd name="T74" fmla="*/ 40 w 166"/>
                      <a:gd name="T75" fmla="*/ 20 h 168"/>
                      <a:gd name="T76" fmla="*/ 18 w 166"/>
                      <a:gd name="T77" fmla="*/ 40 h 168"/>
                      <a:gd name="T78" fmla="*/ 6 w 166"/>
                      <a:gd name="T79" fmla="*/ 68 h 168"/>
                      <a:gd name="T80" fmla="*/ 6 w 166"/>
                      <a:gd name="T81" fmla="*/ 84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66" h="168">
                        <a:moveTo>
                          <a:pt x="0" y="84"/>
                        </a:moveTo>
                        <a:lnTo>
                          <a:pt x="0" y="84"/>
                        </a:lnTo>
                        <a:lnTo>
                          <a:pt x="2" y="68"/>
                        </a:lnTo>
                        <a:lnTo>
                          <a:pt x="6" y="52"/>
                        </a:lnTo>
                        <a:lnTo>
                          <a:pt x="14" y="38"/>
                        </a:lnTo>
                        <a:lnTo>
                          <a:pt x="24" y="26"/>
                        </a:lnTo>
                        <a:lnTo>
                          <a:pt x="36" y="14"/>
                        </a:lnTo>
                        <a:lnTo>
                          <a:pt x="50" y="8"/>
                        </a:lnTo>
                        <a:lnTo>
                          <a:pt x="66" y="2"/>
                        </a:lnTo>
                        <a:lnTo>
                          <a:pt x="84" y="0"/>
                        </a:lnTo>
                        <a:lnTo>
                          <a:pt x="84" y="0"/>
                        </a:lnTo>
                        <a:lnTo>
                          <a:pt x="84" y="0"/>
                        </a:lnTo>
                        <a:lnTo>
                          <a:pt x="100" y="2"/>
                        </a:lnTo>
                        <a:lnTo>
                          <a:pt x="116" y="8"/>
                        </a:lnTo>
                        <a:lnTo>
                          <a:pt x="130" y="14"/>
                        </a:lnTo>
                        <a:lnTo>
                          <a:pt x="142" y="26"/>
                        </a:lnTo>
                        <a:lnTo>
                          <a:pt x="152" y="38"/>
                        </a:lnTo>
                        <a:lnTo>
                          <a:pt x="160" y="52"/>
                        </a:lnTo>
                        <a:lnTo>
                          <a:pt x="166" y="68"/>
                        </a:lnTo>
                        <a:lnTo>
                          <a:pt x="166" y="84"/>
                        </a:lnTo>
                        <a:lnTo>
                          <a:pt x="166" y="84"/>
                        </a:lnTo>
                        <a:lnTo>
                          <a:pt x="166" y="84"/>
                        </a:lnTo>
                        <a:lnTo>
                          <a:pt x="166" y="100"/>
                        </a:lnTo>
                        <a:lnTo>
                          <a:pt x="160" y="116"/>
                        </a:lnTo>
                        <a:lnTo>
                          <a:pt x="152" y="130"/>
                        </a:lnTo>
                        <a:lnTo>
                          <a:pt x="142" y="144"/>
                        </a:lnTo>
                        <a:lnTo>
                          <a:pt x="130" y="154"/>
                        </a:lnTo>
                        <a:lnTo>
                          <a:pt x="116" y="162"/>
                        </a:lnTo>
                        <a:lnTo>
                          <a:pt x="100" y="166"/>
                        </a:lnTo>
                        <a:lnTo>
                          <a:pt x="84" y="168"/>
                        </a:lnTo>
                        <a:lnTo>
                          <a:pt x="84" y="168"/>
                        </a:lnTo>
                        <a:lnTo>
                          <a:pt x="84" y="168"/>
                        </a:lnTo>
                        <a:lnTo>
                          <a:pt x="66" y="166"/>
                        </a:lnTo>
                        <a:lnTo>
                          <a:pt x="50" y="162"/>
                        </a:lnTo>
                        <a:lnTo>
                          <a:pt x="36" y="154"/>
                        </a:lnTo>
                        <a:lnTo>
                          <a:pt x="24" y="144"/>
                        </a:lnTo>
                        <a:lnTo>
                          <a:pt x="14" y="130"/>
                        </a:lnTo>
                        <a:lnTo>
                          <a:pt x="6" y="116"/>
                        </a:lnTo>
                        <a:lnTo>
                          <a:pt x="2" y="100"/>
                        </a:lnTo>
                        <a:lnTo>
                          <a:pt x="0" y="84"/>
                        </a:lnTo>
                        <a:lnTo>
                          <a:pt x="0" y="84"/>
                        </a:lnTo>
                        <a:close/>
                        <a:moveTo>
                          <a:pt x="6" y="84"/>
                        </a:moveTo>
                        <a:lnTo>
                          <a:pt x="6" y="84"/>
                        </a:lnTo>
                        <a:lnTo>
                          <a:pt x="6" y="100"/>
                        </a:lnTo>
                        <a:lnTo>
                          <a:pt x="12" y="114"/>
                        </a:lnTo>
                        <a:lnTo>
                          <a:pt x="18" y="128"/>
                        </a:lnTo>
                        <a:lnTo>
                          <a:pt x="28" y="140"/>
                        </a:lnTo>
                        <a:lnTo>
                          <a:pt x="40" y="148"/>
                        </a:lnTo>
                        <a:lnTo>
                          <a:pt x="54" y="156"/>
                        </a:lnTo>
                        <a:lnTo>
                          <a:pt x="68" y="160"/>
                        </a:lnTo>
                        <a:lnTo>
                          <a:pt x="84" y="162"/>
                        </a:lnTo>
                        <a:lnTo>
                          <a:pt x="84" y="162"/>
                        </a:lnTo>
                        <a:lnTo>
                          <a:pt x="84" y="162"/>
                        </a:lnTo>
                        <a:lnTo>
                          <a:pt x="100" y="160"/>
                        </a:lnTo>
                        <a:lnTo>
                          <a:pt x="114" y="156"/>
                        </a:lnTo>
                        <a:lnTo>
                          <a:pt x="128" y="148"/>
                        </a:lnTo>
                        <a:lnTo>
                          <a:pt x="138" y="140"/>
                        </a:lnTo>
                        <a:lnTo>
                          <a:pt x="148" y="128"/>
                        </a:lnTo>
                        <a:lnTo>
                          <a:pt x="156" y="114"/>
                        </a:lnTo>
                        <a:lnTo>
                          <a:pt x="160" y="100"/>
                        </a:lnTo>
                        <a:lnTo>
                          <a:pt x="162" y="84"/>
                        </a:lnTo>
                        <a:lnTo>
                          <a:pt x="162" y="84"/>
                        </a:lnTo>
                        <a:lnTo>
                          <a:pt x="162" y="84"/>
                        </a:lnTo>
                        <a:lnTo>
                          <a:pt x="160" y="68"/>
                        </a:lnTo>
                        <a:lnTo>
                          <a:pt x="156" y="54"/>
                        </a:lnTo>
                        <a:lnTo>
                          <a:pt x="148" y="40"/>
                        </a:lnTo>
                        <a:lnTo>
                          <a:pt x="138" y="28"/>
                        </a:lnTo>
                        <a:lnTo>
                          <a:pt x="128" y="20"/>
                        </a:lnTo>
                        <a:lnTo>
                          <a:pt x="114" y="12"/>
                        </a:lnTo>
                        <a:lnTo>
                          <a:pt x="100" y="8"/>
                        </a:lnTo>
                        <a:lnTo>
                          <a:pt x="84" y="6"/>
                        </a:lnTo>
                        <a:lnTo>
                          <a:pt x="84" y="6"/>
                        </a:lnTo>
                        <a:lnTo>
                          <a:pt x="84" y="6"/>
                        </a:lnTo>
                        <a:lnTo>
                          <a:pt x="68" y="8"/>
                        </a:lnTo>
                        <a:lnTo>
                          <a:pt x="54" y="12"/>
                        </a:lnTo>
                        <a:lnTo>
                          <a:pt x="40" y="20"/>
                        </a:lnTo>
                        <a:lnTo>
                          <a:pt x="28" y="28"/>
                        </a:lnTo>
                        <a:lnTo>
                          <a:pt x="18" y="40"/>
                        </a:lnTo>
                        <a:lnTo>
                          <a:pt x="12" y="54"/>
                        </a:lnTo>
                        <a:lnTo>
                          <a:pt x="6" y="68"/>
                        </a:lnTo>
                        <a:lnTo>
                          <a:pt x="6" y="84"/>
                        </a:lnTo>
                        <a:lnTo>
                          <a:pt x="6" y="8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94" name="Freeform 8"/>
                  <p:cNvSpPr>
                    <a:spLocks/>
                  </p:cNvSpPr>
                  <p:nvPr/>
                </p:nvSpPr>
                <p:spPr bwMode="auto">
                  <a:xfrm>
                    <a:off x="6999143" y="3973932"/>
                    <a:ext cx="39978" cy="37979"/>
                  </a:xfrm>
                  <a:custGeom>
                    <a:avLst/>
                    <a:gdLst>
                      <a:gd name="T0" fmla="*/ 2 w 40"/>
                      <a:gd name="T1" fmla="*/ 18 h 38"/>
                      <a:gd name="T2" fmla="*/ 0 w 40"/>
                      <a:gd name="T3" fmla="*/ 34 h 38"/>
                      <a:gd name="T4" fmla="*/ 14 w 40"/>
                      <a:gd name="T5" fmla="*/ 38 h 38"/>
                      <a:gd name="T6" fmla="*/ 40 w 40"/>
                      <a:gd name="T7" fmla="*/ 20 h 38"/>
                      <a:gd name="T8" fmla="*/ 40 w 40"/>
                      <a:gd name="T9" fmla="*/ 0 h 38"/>
                      <a:gd name="T10" fmla="*/ 28 w 40"/>
                      <a:gd name="T11" fmla="*/ 0 h 38"/>
                      <a:gd name="T12" fmla="*/ 28 w 40"/>
                      <a:gd name="T13" fmla="*/ 0 h 38"/>
                      <a:gd name="T14" fmla="*/ 16 w 40"/>
                      <a:gd name="T15" fmla="*/ 6 h 38"/>
                      <a:gd name="T16" fmla="*/ 8 w 40"/>
                      <a:gd name="T17" fmla="*/ 10 h 38"/>
                      <a:gd name="T18" fmla="*/ 4 w 40"/>
                      <a:gd name="T19" fmla="*/ 14 h 38"/>
                      <a:gd name="T20" fmla="*/ 2 w 40"/>
                      <a:gd name="T21" fmla="*/ 18 h 38"/>
                      <a:gd name="T22" fmla="*/ 2 w 40"/>
                      <a:gd name="T23" fmla="*/ 1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0" h="38">
                        <a:moveTo>
                          <a:pt x="2" y="18"/>
                        </a:moveTo>
                        <a:lnTo>
                          <a:pt x="0" y="34"/>
                        </a:lnTo>
                        <a:lnTo>
                          <a:pt x="14" y="38"/>
                        </a:lnTo>
                        <a:lnTo>
                          <a:pt x="40" y="20"/>
                        </a:lnTo>
                        <a:lnTo>
                          <a:pt x="40" y="0"/>
                        </a:lnTo>
                        <a:lnTo>
                          <a:pt x="28" y="0"/>
                        </a:lnTo>
                        <a:lnTo>
                          <a:pt x="28" y="0"/>
                        </a:lnTo>
                        <a:lnTo>
                          <a:pt x="16" y="6"/>
                        </a:lnTo>
                        <a:lnTo>
                          <a:pt x="8" y="10"/>
                        </a:lnTo>
                        <a:lnTo>
                          <a:pt x="4" y="14"/>
                        </a:lnTo>
                        <a:lnTo>
                          <a:pt x="2" y="18"/>
                        </a:lnTo>
                        <a:lnTo>
                          <a:pt x="2" y="1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95" name="Freeform 9"/>
                  <p:cNvSpPr>
                    <a:spLocks/>
                  </p:cNvSpPr>
                  <p:nvPr/>
                </p:nvSpPr>
                <p:spPr bwMode="auto">
                  <a:xfrm>
                    <a:off x="6999143" y="4047892"/>
                    <a:ext cx="47974" cy="53970"/>
                  </a:xfrm>
                  <a:custGeom>
                    <a:avLst/>
                    <a:gdLst>
                      <a:gd name="T0" fmla="*/ 44 w 48"/>
                      <a:gd name="T1" fmla="*/ 10 h 54"/>
                      <a:gd name="T2" fmla="*/ 48 w 48"/>
                      <a:gd name="T3" fmla="*/ 44 h 54"/>
                      <a:gd name="T4" fmla="*/ 20 w 48"/>
                      <a:gd name="T5" fmla="*/ 54 h 54"/>
                      <a:gd name="T6" fmla="*/ 0 w 48"/>
                      <a:gd name="T7" fmla="*/ 22 h 54"/>
                      <a:gd name="T8" fmla="*/ 16 w 48"/>
                      <a:gd name="T9" fmla="*/ 0 h 54"/>
                      <a:gd name="T10" fmla="*/ 44 w 48"/>
                      <a:gd name="T11" fmla="*/ 1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8" h="54">
                        <a:moveTo>
                          <a:pt x="44" y="10"/>
                        </a:moveTo>
                        <a:lnTo>
                          <a:pt x="48" y="44"/>
                        </a:lnTo>
                        <a:lnTo>
                          <a:pt x="20" y="54"/>
                        </a:lnTo>
                        <a:lnTo>
                          <a:pt x="0" y="22"/>
                        </a:lnTo>
                        <a:lnTo>
                          <a:pt x="16" y="0"/>
                        </a:lnTo>
                        <a:lnTo>
                          <a:pt x="44" y="1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96" name="Freeform 10"/>
                  <p:cNvSpPr>
                    <a:spLocks/>
                  </p:cNvSpPr>
                  <p:nvPr/>
                </p:nvSpPr>
                <p:spPr bwMode="auto">
                  <a:xfrm>
                    <a:off x="7077100" y="4081873"/>
                    <a:ext cx="41977" cy="41977"/>
                  </a:xfrm>
                  <a:custGeom>
                    <a:avLst/>
                    <a:gdLst>
                      <a:gd name="T0" fmla="*/ 42 w 42"/>
                      <a:gd name="T1" fmla="*/ 20 h 42"/>
                      <a:gd name="T2" fmla="*/ 42 w 42"/>
                      <a:gd name="T3" fmla="*/ 8 h 42"/>
                      <a:gd name="T4" fmla="*/ 28 w 42"/>
                      <a:gd name="T5" fmla="*/ 0 h 42"/>
                      <a:gd name="T6" fmla="*/ 0 w 42"/>
                      <a:gd name="T7" fmla="*/ 22 h 42"/>
                      <a:gd name="T8" fmla="*/ 2 w 42"/>
                      <a:gd name="T9" fmla="*/ 36 h 42"/>
                      <a:gd name="T10" fmla="*/ 14 w 42"/>
                      <a:gd name="T11" fmla="*/ 42 h 42"/>
                      <a:gd name="T12" fmla="*/ 14 w 42"/>
                      <a:gd name="T13" fmla="*/ 42 h 42"/>
                      <a:gd name="T14" fmla="*/ 26 w 42"/>
                      <a:gd name="T15" fmla="*/ 32 h 42"/>
                      <a:gd name="T16" fmla="*/ 36 w 42"/>
                      <a:gd name="T17" fmla="*/ 26 h 42"/>
                      <a:gd name="T18" fmla="*/ 42 w 42"/>
                      <a:gd name="T19" fmla="*/ 20 h 42"/>
                      <a:gd name="T20" fmla="*/ 42 w 42"/>
                      <a:gd name="T21" fmla="*/ 2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" h="42">
                        <a:moveTo>
                          <a:pt x="42" y="20"/>
                        </a:moveTo>
                        <a:lnTo>
                          <a:pt x="42" y="8"/>
                        </a:lnTo>
                        <a:lnTo>
                          <a:pt x="28" y="0"/>
                        </a:lnTo>
                        <a:lnTo>
                          <a:pt x="0" y="22"/>
                        </a:lnTo>
                        <a:lnTo>
                          <a:pt x="2" y="36"/>
                        </a:lnTo>
                        <a:lnTo>
                          <a:pt x="14" y="42"/>
                        </a:lnTo>
                        <a:lnTo>
                          <a:pt x="14" y="42"/>
                        </a:lnTo>
                        <a:lnTo>
                          <a:pt x="26" y="32"/>
                        </a:lnTo>
                        <a:lnTo>
                          <a:pt x="36" y="26"/>
                        </a:lnTo>
                        <a:lnTo>
                          <a:pt x="42" y="20"/>
                        </a:lnTo>
                        <a:lnTo>
                          <a:pt x="42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97" name="Freeform 11"/>
                  <p:cNvSpPr>
                    <a:spLocks/>
                  </p:cNvSpPr>
                  <p:nvPr/>
                </p:nvSpPr>
                <p:spPr bwMode="auto">
                  <a:xfrm>
                    <a:off x="7071103" y="3997919"/>
                    <a:ext cx="47974" cy="51972"/>
                  </a:xfrm>
                  <a:custGeom>
                    <a:avLst/>
                    <a:gdLst>
                      <a:gd name="T0" fmla="*/ 48 w 48"/>
                      <a:gd name="T1" fmla="*/ 28 h 52"/>
                      <a:gd name="T2" fmla="*/ 32 w 48"/>
                      <a:gd name="T3" fmla="*/ 52 h 52"/>
                      <a:gd name="T4" fmla="*/ 2 w 48"/>
                      <a:gd name="T5" fmla="*/ 38 h 52"/>
                      <a:gd name="T6" fmla="*/ 0 w 48"/>
                      <a:gd name="T7" fmla="*/ 6 h 52"/>
                      <a:gd name="T8" fmla="*/ 26 w 48"/>
                      <a:gd name="T9" fmla="*/ 0 h 52"/>
                      <a:gd name="T10" fmla="*/ 48 w 48"/>
                      <a:gd name="T11" fmla="*/ 28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8" h="52">
                        <a:moveTo>
                          <a:pt x="48" y="28"/>
                        </a:moveTo>
                        <a:lnTo>
                          <a:pt x="32" y="52"/>
                        </a:lnTo>
                        <a:lnTo>
                          <a:pt x="2" y="38"/>
                        </a:lnTo>
                        <a:lnTo>
                          <a:pt x="0" y="6"/>
                        </a:lnTo>
                        <a:lnTo>
                          <a:pt x="26" y="0"/>
                        </a:lnTo>
                        <a:lnTo>
                          <a:pt x="48" y="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98" name="Freeform 12"/>
                  <p:cNvSpPr>
                    <a:spLocks/>
                  </p:cNvSpPr>
                  <p:nvPr/>
                </p:nvSpPr>
                <p:spPr bwMode="auto">
                  <a:xfrm>
                    <a:off x="7043119" y="4087870"/>
                    <a:ext cx="37979" cy="19989"/>
                  </a:xfrm>
                  <a:custGeom>
                    <a:avLst/>
                    <a:gdLst>
                      <a:gd name="T0" fmla="*/ 38 w 38"/>
                      <a:gd name="T1" fmla="*/ 20 h 20"/>
                      <a:gd name="T2" fmla="*/ 38 w 38"/>
                      <a:gd name="T3" fmla="*/ 16 h 20"/>
                      <a:gd name="T4" fmla="*/ 38 w 38"/>
                      <a:gd name="T5" fmla="*/ 16 h 20"/>
                      <a:gd name="T6" fmla="*/ 30 w 38"/>
                      <a:gd name="T7" fmla="*/ 14 h 20"/>
                      <a:gd name="T8" fmla="*/ 18 w 38"/>
                      <a:gd name="T9" fmla="*/ 10 h 20"/>
                      <a:gd name="T10" fmla="*/ 18 w 38"/>
                      <a:gd name="T11" fmla="*/ 10 h 20"/>
                      <a:gd name="T12" fmla="*/ 18 w 38"/>
                      <a:gd name="T13" fmla="*/ 10 h 20"/>
                      <a:gd name="T14" fmla="*/ 8 w 38"/>
                      <a:gd name="T15" fmla="*/ 4 h 20"/>
                      <a:gd name="T16" fmla="*/ 0 w 38"/>
                      <a:gd name="T17" fmla="*/ 0 h 20"/>
                      <a:gd name="T18" fmla="*/ 0 w 38"/>
                      <a:gd name="T19" fmla="*/ 0 h 20"/>
                      <a:gd name="T20" fmla="*/ 0 w 38"/>
                      <a:gd name="T21" fmla="*/ 2 h 20"/>
                      <a:gd name="T22" fmla="*/ 0 w 38"/>
                      <a:gd name="T23" fmla="*/ 2 h 20"/>
                      <a:gd name="T24" fmla="*/ 6 w 38"/>
                      <a:gd name="T25" fmla="*/ 8 h 20"/>
                      <a:gd name="T26" fmla="*/ 18 w 38"/>
                      <a:gd name="T27" fmla="*/ 14 h 20"/>
                      <a:gd name="T28" fmla="*/ 18 w 38"/>
                      <a:gd name="T29" fmla="*/ 14 h 20"/>
                      <a:gd name="T30" fmla="*/ 18 w 38"/>
                      <a:gd name="T31" fmla="*/ 14 h 20"/>
                      <a:gd name="T32" fmla="*/ 18 w 38"/>
                      <a:gd name="T33" fmla="*/ 14 h 20"/>
                      <a:gd name="T34" fmla="*/ 30 w 38"/>
                      <a:gd name="T35" fmla="*/ 18 h 20"/>
                      <a:gd name="T36" fmla="*/ 38 w 38"/>
                      <a:gd name="T37" fmla="*/ 20 h 20"/>
                      <a:gd name="T38" fmla="*/ 38 w 38"/>
                      <a:gd name="T39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8" h="20">
                        <a:moveTo>
                          <a:pt x="38" y="20"/>
                        </a:moveTo>
                        <a:lnTo>
                          <a:pt x="38" y="16"/>
                        </a:lnTo>
                        <a:lnTo>
                          <a:pt x="38" y="16"/>
                        </a:lnTo>
                        <a:lnTo>
                          <a:pt x="30" y="14"/>
                        </a:lnTo>
                        <a:lnTo>
                          <a:pt x="18" y="10"/>
                        </a:lnTo>
                        <a:lnTo>
                          <a:pt x="18" y="10"/>
                        </a:lnTo>
                        <a:lnTo>
                          <a:pt x="18" y="10"/>
                        </a:lnTo>
                        <a:lnTo>
                          <a:pt x="8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6" y="8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18" y="14"/>
                        </a:lnTo>
                        <a:lnTo>
                          <a:pt x="30" y="18"/>
                        </a:lnTo>
                        <a:lnTo>
                          <a:pt x="38" y="20"/>
                        </a:lnTo>
                        <a:lnTo>
                          <a:pt x="38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99" name="Freeform 13"/>
                  <p:cNvSpPr>
                    <a:spLocks/>
                  </p:cNvSpPr>
                  <p:nvPr/>
                </p:nvSpPr>
                <p:spPr bwMode="auto">
                  <a:xfrm>
                    <a:off x="7101087" y="4041895"/>
                    <a:ext cx="7996" cy="45975"/>
                  </a:xfrm>
                  <a:custGeom>
                    <a:avLst/>
                    <a:gdLst>
                      <a:gd name="T0" fmla="*/ 6 w 8"/>
                      <a:gd name="T1" fmla="*/ 46 h 46"/>
                      <a:gd name="T2" fmla="*/ 6 w 8"/>
                      <a:gd name="T3" fmla="*/ 46 h 46"/>
                      <a:gd name="T4" fmla="*/ 8 w 8"/>
                      <a:gd name="T5" fmla="*/ 28 h 46"/>
                      <a:gd name="T6" fmla="*/ 8 w 8"/>
                      <a:gd name="T7" fmla="*/ 28 h 46"/>
                      <a:gd name="T8" fmla="*/ 8 w 8"/>
                      <a:gd name="T9" fmla="*/ 28 h 46"/>
                      <a:gd name="T10" fmla="*/ 8 w 8"/>
                      <a:gd name="T11" fmla="*/ 22 h 46"/>
                      <a:gd name="T12" fmla="*/ 8 w 8"/>
                      <a:gd name="T13" fmla="*/ 22 h 46"/>
                      <a:gd name="T14" fmla="*/ 8 w 8"/>
                      <a:gd name="T15" fmla="*/ 22 h 46"/>
                      <a:gd name="T16" fmla="*/ 2 w 8"/>
                      <a:gd name="T17" fmla="*/ 0 h 46"/>
                      <a:gd name="T18" fmla="*/ 2 w 8"/>
                      <a:gd name="T19" fmla="*/ 0 h 46"/>
                      <a:gd name="T20" fmla="*/ 0 w 8"/>
                      <a:gd name="T21" fmla="*/ 0 h 46"/>
                      <a:gd name="T22" fmla="*/ 0 w 8"/>
                      <a:gd name="T23" fmla="*/ 0 h 46"/>
                      <a:gd name="T24" fmla="*/ 0 w 8"/>
                      <a:gd name="T25" fmla="*/ 2 h 46"/>
                      <a:gd name="T26" fmla="*/ 0 w 8"/>
                      <a:gd name="T27" fmla="*/ 2 h 46"/>
                      <a:gd name="T28" fmla="*/ 0 w 8"/>
                      <a:gd name="T29" fmla="*/ 2 h 46"/>
                      <a:gd name="T30" fmla="*/ 2 w 8"/>
                      <a:gd name="T31" fmla="*/ 8 h 46"/>
                      <a:gd name="T32" fmla="*/ 2 w 8"/>
                      <a:gd name="T33" fmla="*/ 8 h 46"/>
                      <a:gd name="T34" fmla="*/ 2 w 8"/>
                      <a:gd name="T35" fmla="*/ 8 h 46"/>
                      <a:gd name="T36" fmla="*/ 4 w 8"/>
                      <a:gd name="T37" fmla="*/ 22 h 46"/>
                      <a:gd name="T38" fmla="*/ 4 w 8"/>
                      <a:gd name="T39" fmla="*/ 22 h 46"/>
                      <a:gd name="T40" fmla="*/ 4 w 8"/>
                      <a:gd name="T41" fmla="*/ 22 h 46"/>
                      <a:gd name="T42" fmla="*/ 4 w 8"/>
                      <a:gd name="T43" fmla="*/ 28 h 46"/>
                      <a:gd name="T44" fmla="*/ 4 w 8"/>
                      <a:gd name="T45" fmla="*/ 28 h 46"/>
                      <a:gd name="T46" fmla="*/ 4 w 8"/>
                      <a:gd name="T47" fmla="*/ 28 h 46"/>
                      <a:gd name="T48" fmla="*/ 4 w 8"/>
                      <a:gd name="T49" fmla="*/ 46 h 46"/>
                      <a:gd name="T50" fmla="*/ 4 w 8"/>
                      <a:gd name="T51" fmla="*/ 46 h 46"/>
                      <a:gd name="T52" fmla="*/ 6 w 8"/>
                      <a:gd name="T53" fmla="*/ 46 h 46"/>
                      <a:gd name="T54" fmla="*/ 6 w 8"/>
                      <a:gd name="T5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8" h="46">
                        <a:moveTo>
                          <a:pt x="6" y="46"/>
                        </a:moveTo>
                        <a:lnTo>
                          <a:pt x="6" y="46"/>
                        </a:lnTo>
                        <a:lnTo>
                          <a:pt x="8" y="28"/>
                        </a:lnTo>
                        <a:lnTo>
                          <a:pt x="8" y="28"/>
                        </a:lnTo>
                        <a:lnTo>
                          <a:pt x="8" y="28"/>
                        </a:lnTo>
                        <a:lnTo>
                          <a:pt x="8" y="22"/>
                        </a:lnTo>
                        <a:lnTo>
                          <a:pt x="8" y="22"/>
                        </a:lnTo>
                        <a:lnTo>
                          <a:pt x="8" y="2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4" y="22"/>
                        </a:lnTo>
                        <a:lnTo>
                          <a:pt x="4" y="22"/>
                        </a:lnTo>
                        <a:lnTo>
                          <a:pt x="4" y="22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4" y="28"/>
                        </a:lnTo>
                        <a:lnTo>
                          <a:pt x="4" y="46"/>
                        </a:lnTo>
                        <a:lnTo>
                          <a:pt x="4" y="46"/>
                        </a:lnTo>
                        <a:lnTo>
                          <a:pt x="6" y="46"/>
                        </a:lnTo>
                        <a:lnTo>
                          <a:pt x="6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100" name="Freeform 14"/>
                  <p:cNvSpPr>
                    <a:spLocks/>
                  </p:cNvSpPr>
                  <p:nvPr/>
                </p:nvSpPr>
                <p:spPr bwMode="auto">
                  <a:xfrm>
                    <a:off x="7093091" y="3977930"/>
                    <a:ext cx="5997" cy="25986"/>
                  </a:xfrm>
                  <a:custGeom>
                    <a:avLst/>
                    <a:gdLst>
                      <a:gd name="T0" fmla="*/ 4 w 6"/>
                      <a:gd name="T1" fmla="*/ 26 h 26"/>
                      <a:gd name="T2" fmla="*/ 4 w 6"/>
                      <a:gd name="T3" fmla="*/ 26 h 26"/>
                      <a:gd name="T4" fmla="*/ 6 w 6"/>
                      <a:gd name="T5" fmla="*/ 12 h 26"/>
                      <a:gd name="T6" fmla="*/ 6 w 6"/>
                      <a:gd name="T7" fmla="*/ 12 h 26"/>
                      <a:gd name="T8" fmla="*/ 6 w 6"/>
                      <a:gd name="T9" fmla="*/ 12 h 26"/>
                      <a:gd name="T10" fmla="*/ 6 w 6"/>
                      <a:gd name="T11" fmla="*/ 0 h 26"/>
                      <a:gd name="T12" fmla="*/ 6 w 6"/>
                      <a:gd name="T13" fmla="*/ 0 h 26"/>
                      <a:gd name="T14" fmla="*/ 4 w 6"/>
                      <a:gd name="T15" fmla="*/ 0 h 26"/>
                      <a:gd name="T16" fmla="*/ 4 w 6"/>
                      <a:gd name="T17" fmla="*/ 0 h 26"/>
                      <a:gd name="T18" fmla="*/ 2 w 6"/>
                      <a:gd name="T19" fmla="*/ 12 h 26"/>
                      <a:gd name="T20" fmla="*/ 2 w 6"/>
                      <a:gd name="T21" fmla="*/ 12 h 26"/>
                      <a:gd name="T22" fmla="*/ 2 w 6"/>
                      <a:gd name="T23" fmla="*/ 12 h 26"/>
                      <a:gd name="T24" fmla="*/ 0 w 6"/>
                      <a:gd name="T25" fmla="*/ 24 h 26"/>
                      <a:gd name="T26" fmla="*/ 0 w 6"/>
                      <a:gd name="T27" fmla="*/ 24 h 26"/>
                      <a:gd name="T28" fmla="*/ 4 w 6"/>
                      <a:gd name="T29" fmla="*/ 26 h 26"/>
                      <a:gd name="T30" fmla="*/ 4 w 6"/>
                      <a:gd name="T31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" h="26">
                        <a:moveTo>
                          <a:pt x="4" y="26"/>
                        </a:moveTo>
                        <a:lnTo>
                          <a:pt x="4" y="26"/>
                        </a:lnTo>
                        <a:lnTo>
                          <a:pt x="6" y="12"/>
                        </a:lnTo>
                        <a:lnTo>
                          <a:pt x="6" y="12"/>
                        </a:lnTo>
                        <a:lnTo>
                          <a:pt x="6" y="1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4" y="26"/>
                        </a:lnTo>
                        <a:lnTo>
                          <a:pt x="4" y="2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101" name="Freeform 15"/>
                  <p:cNvSpPr>
                    <a:spLocks/>
                  </p:cNvSpPr>
                  <p:nvPr/>
                </p:nvSpPr>
                <p:spPr bwMode="auto">
                  <a:xfrm>
                    <a:off x="7033124" y="3987925"/>
                    <a:ext cx="41977" cy="19989"/>
                  </a:xfrm>
                  <a:custGeom>
                    <a:avLst/>
                    <a:gdLst>
                      <a:gd name="T0" fmla="*/ 40 w 42"/>
                      <a:gd name="T1" fmla="*/ 20 h 20"/>
                      <a:gd name="T2" fmla="*/ 42 w 42"/>
                      <a:gd name="T3" fmla="*/ 18 h 20"/>
                      <a:gd name="T4" fmla="*/ 42 w 42"/>
                      <a:gd name="T5" fmla="*/ 18 h 20"/>
                      <a:gd name="T6" fmla="*/ 38 w 42"/>
                      <a:gd name="T7" fmla="*/ 16 h 20"/>
                      <a:gd name="T8" fmla="*/ 30 w 42"/>
                      <a:gd name="T9" fmla="*/ 10 h 20"/>
                      <a:gd name="T10" fmla="*/ 18 w 42"/>
                      <a:gd name="T11" fmla="*/ 6 h 20"/>
                      <a:gd name="T12" fmla="*/ 0 w 42"/>
                      <a:gd name="T13" fmla="*/ 0 h 20"/>
                      <a:gd name="T14" fmla="*/ 0 w 42"/>
                      <a:gd name="T15" fmla="*/ 0 h 20"/>
                      <a:gd name="T16" fmla="*/ 0 w 42"/>
                      <a:gd name="T17" fmla="*/ 4 h 20"/>
                      <a:gd name="T18" fmla="*/ 0 w 42"/>
                      <a:gd name="T19" fmla="*/ 4 h 20"/>
                      <a:gd name="T20" fmla="*/ 18 w 42"/>
                      <a:gd name="T21" fmla="*/ 8 h 20"/>
                      <a:gd name="T22" fmla="*/ 32 w 42"/>
                      <a:gd name="T23" fmla="*/ 14 h 20"/>
                      <a:gd name="T24" fmla="*/ 32 w 42"/>
                      <a:gd name="T25" fmla="*/ 14 h 20"/>
                      <a:gd name="T26" fmla="*/ 32 w 42"/>
                      <a:gd name="T27" fmla="*/ 14 h 20"/>
                      <a:gd name="T28" fmla="*/ 38 w 42"/>
                      <a:gd name="T29" fmla="*/ 20 h 20"/>
                      <a:gd name="T30" fmla="*/ 38 w 42"/>
                      <a:gd name="T31" fmla="*/ 20 h 20"/>
                      <a:gd name="T32" fmla="*/ 38 w 42"/>
                      <a:gd name="T33" fmla="*/ 20 h 20"/>
                      <a:gd name="T34" fmla="*/ 38 w 42"/>
                      <a:gd name="T35" fmla="*/ 20 h 20"/>
                      <a:gd name="T36" fmla="*/ 38 w 42"/>
                      <a:gd name="T37" fmla="*/ 20 h 20"/>
                      <a:gd name="T38" fmla="*/ 40 w 42"/>
                      <a:gd name="T39" fmla="*/ 20 h 20"/>
                      <a:gd name="T40" fmla="*/ 40 w 42"/>
                      <a:gd name="T41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2" h="20">
                        <a:moveTo>
                          <a:pt x="40" y="20"/>
                        </a:moveTo>
                        <a:lnTo>
                          <a:pt x="42" y="18"/>
                        </a:lnTo>
                        <a:lnTo>
                          <a:pt x="42" y="18"/>
                        </a:lnTo>
                        <a:lnTo>
                          <a:pt x="38" y="16"/>
                        </a:lnTo>
                        <a:lnTo>
                          <a:pt x="30" y="10"/>
                        </a:lnTo>
                        <a:lnTo>
                          <a:pt x="18" y="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8" y="8"/>
                        </a:lnTo>
                        <a:lnTo>
                          <a:pt x="32" y="14"/>
                        </a:lnTo>
                        <a:lnTo>
                          <a:pt x="32" y="14"/>
                        </a:lnTo>
                        <a:lnTo>
                          <a:pt x="32" y="14"/>
                        </a:lnTo>
                        <a:lnTo>
                          <a:pt x="38" y="20"/>
                        </a:lnTo>
                        <a:lnTo>
                          <a:pt x="38" y="20"/>
                        </a:lnTo>
                        <a:lnTo>
                          <a:pt x="38" y="20"/>
                        </a:lnTo>
                        <a:lnTo>
                          <a:pt x="38" y="20"/>
                        </a:lnTo>
                        <a:lnTo>
                          <a:pt x="38" y="20"/>
                        </a:lnTo>
                        <a:lnTo>
                          <a:pt x="40" y="20"/>
                        </a:lnTo>
                        <a:lnTo>
                          <a:pt x="40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102" name="Freeform 16"/>
                  <p:cNvSpPr>
                    <a:spLocks/>
                  </p:cNvSpPr>
                  <p:nvPr/>
                </p:nvSpPr>
                <p:spPr bwMode="auto">
                  <a:xfrm>
                    <a:off x="7041120" y="4033899"/>
                    <a:ext cx="37979" cy="29984"/>
                  </a:xfrm>
                  <a:custGeom>
                    <a:avLst/>
                    <a:gdLst>
                      <a:gd name="T0" fmla="*/ 2 w 38"/>
                      <a:gd name="T1" fmla="*/ 30 h 30"/>
                      <a:gd name="T2" fmla="*/ 2 w 38"/>
                      <a:gd name="T3" fmla="*/ 30 h 30"/>
                      <a:gd name="T4" fmla="*/ 22 w 38"/>
                      <a:gd name="T5" fmla="*/ 14 h 30"/>
                      <a:gd name="T6" fmla="*/ 38 w 38"/>
                      <a:gd name="T7" fmla="*/ 2 h 30"/>
                      <a:gd name="T8" fmla="*/ 38 w 38"/>
                      <a:gd name="T9" fmla="*/ 2 h 30"/>
                      <a:gd name="T10" fmla="*/ 36 w 38"/>
                      <a:gd name="T11" fmla="*/ 0 h 30"/>
                      <a:gd name="T12" fmla="*/ 36 w 38"/>
                      <a:gd name="T13" fmla="*/ 0 h 30"/>
                      <a:gd name="T14" fmla="*/ 20 w 38"/>
                      <a:gd name="T15" fmla="*/ 12 h 30"/>
                      <a:gd name="T16" fmla="*/ 0 w 38"/>
                      <a:gd name="T17" fmla="*/ 28 h 30"/>
                      <a:gd name="T18" fmla="*/ 0 w 38"/>
                      <a:gd name="T19" fmla="*/ 28 h 30"/>
                      <a:gd name="T20" fmla="*/ 2 w 38"/>
                      <a:gd name="T21" fmla="*/ 30 h 30"/>
                      <a:gd name="T22" fmla="*/ 2 w 38"/>
                      <a:gd name="T23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8" h="30">
                        <a:moveTo>
                          <a:pt x="2" y="30"/>
                        </a:moveTo>
                        <a:lnTo>
                          <a:pt x="2" y="30"/>
                        </a:lnTo>
                        <a:lnTo>
                          <a:pt x="22" y="14"/>
                        </a:lnTo>
                        <a:lnTo>
                          <a:pt x="38" y="2"/>
                        </a:lnTo>
                        <a:lnTo>
                          <a:pt x="38" y="2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20" y="12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2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103" name="Freeform 17"/>
                  <p:cNvSpPr>
                    <a:spLocks/>
                  </p:cNvSpPr>
                  <p:nvPr/>
                </p:nvSpPr>
                <p:spPr bwMode="auto">
                  <a:xfrm>
                    <a:off x="7013135" y="4001917"/>
                    <a:ext cx="3998" cy="49973"/>
                  </a:xfrm>
                  <a:custGeom>
                    <a:avLst/>
                    <a:gdLst>
                      <a:gd name="T0" fmla="*/ 0 w 4"/>
                      <a:gd name="T1" fmla="*/ 20 h 50"/>
                      <a:gd name="T2" fmla="*/ 0 w 4"/>
                      <a:gd name="T3" fmla="*/ 20 h 50"/>
                      <a:gd name="T4" fmla="*/ 2 w 4"/>
                      <a:gd name="T5" fmla="*/ 50 h 50"/>
                      <a:gd name="T6" fmla="*/ 2 w 4"/>
                      <a:gd name="T7" fmla="*/ 50 h 50"/>
                      <a:gd name="T8" fmla="*/ 4 w 4"/>
                      <a:gd name="T9" fmla="*/ 50 h 50"/>
                      <a:gd name="T10" fmla="*/ 4 w 4"/>
                      <a:gd name="T11" fmla="*/ 50 h 50"/>
                      <a:gd name="T12" fmla="*/ 4 w 4"/>
                      <a:gd name="T13" fmla="*/ 20 h 50"/>
                      <a:gd name="T14" fmla="*/ 4 w 4"/>
                      <a:gd name="T15" fmla="*/ 20 h 50"/>
                      <a:gd name="T16" fmla="*/ 4 w 4"/>
                      <a:gd name="T17" fmla="*/ 20 h 50"/>
                      <a:gd name="T18" fmla="*/ 4 w 4"/>
                      <a:gd name="T19" fmla="*/ 0 h 50"/>
                      <a:gd name="T20" fmla="*/ 4 w 4"/>
                      <a:gd name="T21" fmla="*/ 0 h 50"/>
                      <a:gd name="T22" fmla="*/ 0 w 4"/>
                      <a:gd name="T23" fmla="*/ 0 h 50"/>
                      <a:gd name="T24" fmla="*/ 0 w 4"/>
                      <a:gd name="T25" fmla="*/ 0 h 50"/>
                      <a:gd name="T26" fmla="*/ 0 w 4"/>
                      <a:gd name="T27" fmla="*/ 20 h 50"/>
                      <a:gd name="T28" fmla="*/ 0 w 4"/>
                      <a:gd name="T29" fmla="*/ 20 h 50"/>
                      <a:gd name="T30" fmla="*/ 0 w 4"/>
                      <a:gd name="T31" fmla="*/ 2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" h="50">
                        <a:moveTo>
                          <a:pt x="0" y="20"/>
                        </a:moveTo>
                        <a:lnTo>
                          <a:pt x="0" y="20"/>
                        </a:lnTo>
                        <a:lnTo>
                          <a:pt x="2" y="50"/>
                        </a:lnTo>
                        <a:lnTo>
                          <a:pt x="2" y="50"/>
                        </a:lnTo>
                        <a:lnTo>
                          <a:pt x="4" y="50"/>
                        </a:lnTo>
                        <a:lnTo>
                          <a:pt x="4" y="50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104" name="Freeform 18"/>
                  <p:cNvSpPr>
                    <a:spLocks/>
                  </p:cNvSpPr>
                  <p:nvPr/>
                </p:nvSpPr>
                <p:spPr bwMode="auto">
                  <a:xfrm>
                    <a:off x="7019132" y="4093867"/>
                    <a:ext cx="3998" cy="25986"/>
                  </a:xfrm>
                  <a:custGeom>
                    <a:avLst/>
                    <a:gdLst>
                      <a:gd name="T0" fmla="*/ 0 w 4"/>
                      <a:gd name="T1" fmla="*/ 8 h 26"/>
                      <a:gd name="T2" fmla="*/ 0 w 4"/>
                      <a:gd name="T3" fmla="*/ 8 h 26"/>
                      <a:gd name="T4" fmla="*/ 0 w 4"/>
                      <a:gd name="T5" fmla="*/ 16 h 26"/>
                      <a:gd name="T6" fmla="*/ 2 w 4"/>
                      <a:gd name="T7" fmla="*/ 26 h 26"/>
                      <a:gd name="T8" fmla="*/ 2 w 4"/>
                      <a:gd name="T9" fmla="*/ 26 h 26"/>
                      <a:gd name="T10" fmla="*/ 4 w 4"/>
                      <a:gd name="T11" fmla="*/ 24 h 26"/>
                      <a:gd name="T12" fmla="*/ 4 w 4"/>
                      <a:gd name="T13" fmla="*/ 24 h 26"/>
                      <a:gd name="T14" fmla="*/ 4 w 4"/>
                      <a:gd name="T15" fmla="*/ 16 h 26"/>
                      <a:gd name="T16" fmla="*/ 2 w 4"/>
                      <a:gd name="T17" fmla="*/ 8 h 26"/>
                      <a:gd name="T18" fmla="*/ 2 w 4"/>
                      <a:gd name="T19" fmla="*/ 8 h 26"/>
                      <a:gd name="T20" fmla="*/ 2 w 4"/>
                      <a:gd name="T21" fmla="*/ 8 h 26"/>
                      <a:gd name="T22" fmla="*/ 2 w 4"/>
                      <a:gd name="T23" fmla="*/ 0 h 26"/>
                      <a:gd name="T24" fmla="*/ 2 w 4"/>
                      <a:gd name="T25" fmla="*/ 0 h 26"/>
                      <a:gd name="T26" fmla="*/ 0 w 4"/>
                      <a:gd name="T27" fmla="*/ 0 h 26"/>
                      <a:gd name="T28" fmla="*/ 0 w 4"/>
                      <a:gd name="T29" fmla="*/ 0 h 26"/>
                      <a:gd name="T30" fmla="*/ 0 w 4"/>
                      <a:gd name="T31" fmla="*/ 8 h 26"/>
                      <a:gd name="T32" fmla="*/ 0 w 4"/>
                      <a:gd name="T33" fmla="*/ 8 h 26"/>
                      <a:gd name="T34" fmla="*/ 0 w 4"/>
                      <a:gd name="T35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" h="26">
                        <a:moveTo>
                          <a:pt x="0" y="8"/>
                        </a:move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2" y="26"/>
                        </a:lnTo>
                        <a:lnTo>
                          <a:pt x="2" y="26"/>
                        </a:lnTo>
                        <a:lnTo>
                          <a:pt x="4" y="24"/>
                        </a:lnTo>
                        <a:lnTo>
                          <a:pt x="4" y="24"/>
                        </a:lnTo>
                        <a:lnTo>
                          <a:pt x="4" y="16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105" name="Freeform 19"/>
                  <p:cNvSpPr>
                    <a:spLocks/>
                  </p:cNvSpPr>
                  <p:nvPr/>
                </p:nvSpPr>
                <p:spPr bwMode="auto">
                  <a:xfrm>
                    <a:off x="7113080" y="4025904"/>
                    <a:ext cx="23987" cy="13992"/>
                  </a:xfrm>
                  <a:custGeom>
                    <a:avLst/>
                    <a:gdLst>
                      <a:gd name="T0" fmla="*/ 18 w 24"/>
                      <a:gd name="T1" fmla="*/ 6 h 14"/>
                      <a:gd name="T2" fmla="*/ 18 w 24"/>
                      <a:gd name="T3" fmla="*/ 6 h 14"/>
                      <a:gd name="T4" fmla="*/ 10 w 24"/>
                      <a:gd name="T5" fmla="*/ 2 h 14"/>
                      <a:gd name="T6" fmla="*/ 2 w 24"/>
                      <a:gd name="T7" fmla="*/ 0 h 14"/>
                      <a:gd name="T8" fmla="*/ 2 w 24"/>
                      <a:gd name="T9" fmla="*/ 0 h 14"/>
                      <a:gd name="T10" fmla="*/ 0 w 24"/>
                      <a:gd name="T11" fmla="*/ 2 h 14"/>
                      <a:gd name="T12" fmla="*/ 0 w 24"/>
                      <a:gd name="T13" fmla="*/ 2 h 14"/>
                      <a:gd name="T14" fmla="*/ 10 w 24"/>
                      <a:gd name="T15" fmla="*/ 6 h 14"/>
                      <a:gd name="T16" fmla="*/ 16 w 24"/>
                      <a:gd name="T17" fmla="*/ 10 h 14"/>
                      <a:gd name="T18" fmla="*/ 16 w 24"/>
                      <a:gd name="T19" fmla="*/ 10 h 14"/>
                      <a:gd name="T20" fmla="*/ 16 w 24"/>
                      <a:gd name="T21" fmla="*/ 10 h 14"/>
                      <a:gd name="T22" fmla="*/ 24 w 24"/>
                      <a:gd name="T23" fmla="*/ 14 h 14"/>
                      <a:gd name="T24" fmla="*/ 24 w 24"/>
                      <a:gd name="T25" fmla="*/ 14 h 14"/>
                      <a:gd name="T26" fmla="*/ 24 w 24"/>
                      <a:gd name="T27" fmla="*/ 12 h 14"/>
                      <a:gd name="T28" fmla="*/ 24 w 24"/>
                      <a:gd name="T29" fmla="*/ 12 h 14"/>
                      <a:gd name="T30" fmla="*/ 18 w 24"/>
                      <a:gd name="T31" fmla="*/ 6 h 14"/>
                      <a:gd name="T32" fmla="*/ 18 w 24"/>
                      <a:gd name="T33" fmla="*/ 6 h 14"/>
                      <a:gd name="T34" fmla="*/ 18 w 24"/>
                      <a:gd name="T35" fmla="*/ 6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4" h="14">
                        <a:moveTo>
                          <a:pt x="18" y="6"/>
                        </a:moveTo>
                        <a:lnTo>
                          <a:pt x="18" y="6"/>
                        </a:lnTo>
                        <a:lnTo>
                          <a:pt x="10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0" y="6"/>
                        </a:lnTo>
                        <a:lnTo>
                          <a:pt x="16" y="10"/>
                        </a:lnTo>
                        <a:lnTo>
                          <a:pt x="16" y="10"/>
                        </a:lnTo>
                        <a:lnTo>
                          <a:pt x="16" y="10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lnTo>
                          <a:pt x="18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106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6977155" y="4063883"/>
                    <a:ext cx="25986" cy="9995"/>
                  </a:xfrm>
                  <a:custGeom>
                    <a:avLst/>
                    <a:gdLst>
                      <a:gd name="T0" fmla="*/ 16 w 26"/>
                      <a:gd name="T1" fmla="*/ 8 h 10"/>
                      <a:gd name="T2" fmla="*/ 16 w 26"/>
                      <a:gd name="T3" fmla="*/ 8 h 10"/>
                      <a:gd name="T4" fmla="*/ 24 w 26"/>
                      <a:gd name="T5" fmla="*/ 10 h 10"/>
                      <a:gd name="T6" fmla="*/ 24 w 26"/>
                      <a:gd name="T7" fmla="*/ 10 h 10"/>
                      <a:gd name="T8" fmla="*/ 24 w 26"/>
                      <a:gd name="T9" fmla="*/ 8 h 10"/>
                      <a:gd name="T10" fmla="*/ 24 w 26"/>
                      <a:gd name="T11" fmla="*/ 8 h 10"/>
                      <a:gd name="T12" fmla="*/ 22 w 26"/>
                      <a:gd name="T13" fmla="*/ 8 h 10"/>
                      <a:gd name="T14" fmla="*/ 22 w 26"/>
                      <a:gd name="T15" fmla="*/ 8 h 10"/>
                      <a:gd name="T16" fmla="*/ 22 w 26"/>
                      <a:gd name="T17" fmla="*/ 8 h 10"/>
                      <a:gd name="T18" fmla="*/ 16 w 26"/>
                      <a:gd name="T19" fmla="*/ 6 h 10"/>
                      <a:gd name="T20" fmla="*/ 16 w 26"/>
                      <a:gd name="T21" fmla="*/ 6 h 10"/>
                      <a:gd name="T22" fmla="*/ 16 w 26"/>
                      <a:gd name="T23" fmla="*/ 6 h 10"/>
                      <a:gd name="T24" fmla="*/ 8 w 26"/>
                      <a:gd name="T25" fmla="*/ 4 h 10"/>
                      <a:gd name="T26" fmla="*/ 2 w 26"/>
                      <a:gd name="T27" fmla="*/ 0 h 10"/>
                      <a:gd name="T28" fmla="*/ 2 w 26"/>
                      <a:gd name="T29" fmla="*/ 0 h 10"/>
                      <a:gd name="T30" fmla="*/ 0 w 26"/>
                      <a:gd name="T31" fmla="*/ 4 h 10"/>
                      <a:gd name="T32" fmla="*/ 0 w 26"/>
                      <a:gd name="T33" fmla="*/ 4 h 10"/>
                      <a:gd name="T34" fmla="*/ 8 w 26"/>
                      <a:gd name="T35" fmla="*/ 6 h 10"/>
                      <a:gd name="T36" fmla="*/ 16 w 26"/>
                      <a:gd name="T37" fmla="*/ 8 h 10"/>
                      <a:gd name="T38" fmla="*/ 16 w 26"/>
                      <a:gd name="T39" fmla="*/ 8 h 10"/>
                      <a:gd name="T40" fmla="*/ 26 w 26"/>
                      <a:gd name="T41" fmla="*/ 8 h 10"/>
                      <a:gd name="T42" fmla="*/ 26 w 26"/>
                      <a:gd name="T43" fmla="*/ 8 h 10"/>
                      <a:gd name="T44" fmla="*/ 26 w 26"/>
                      <a:gd name="T45" fmla="*/ 8 h 10"/>
                      <a:gd name="T46" fmla="*/ 26 w 26"/>
                      <a:gd name="T47" fmla="*/ 8 h 10"/>
                      <a:gd name="T48" fmla="*/ 26 w 26"/>
                      <a:gd name="T49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6" h="10">
                        <a:moveTo>
                          <a:pt x="16" y="8"/>
                        </a:moveTo>
                        <a:lnTo>
                          <a:pt x="16" y="8"/>
                        </a:lnTo>
                        <a:lnTo>
                          <a:pt x="24" y="10"/>
                        </a:lnTo>
                        <a:lnTo>
                          <a:pt x="24" y="10"/>
                        </a:lnTo>
                        <a:lnTo>
                          <a:pt x="24" y="8"/>
                        </a:lnTo>
                        <a:lnTo>
                          <a:pt x="24" y="8"/>
                        </a:lnTo>
                        <a:lnTo>
                          <a:pt x="22" y="8"/>
                        </a:lnTo>
                        <a:lnTo>
                          <a:pt x="22" y="8"/>
                        </a:lnTo>
                        <a:lnTo>
                          <a:pt x="22" y="8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16" y="6"/>
                        </a:lnTo>
                        <a:lnTo>
                          <a:pt x="8" y="4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8" y="6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close/>
                        <a:moveTo>
                          <a:pt x="26" y="8"/>
                        </a:moveTo>
                        <a:lnTo>
                          <a:pt x="26" y="8"/>
                        </a:lnTo>
                        <a:lnTo>
                          <a:pt x="26" y="8"/>
                        </a:lnTo>
                        <a:lnTo>
                          <a:pt x="26" y="8"/>
                        </a:lnTo>
                        <a:lnTo>
                          <a:pt x="26" y="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  <p:sp>
                <p:nvSpPr>
                  <p:cNvPr id="107" name="Freeform 21"/>
                  <p:cNvSpPr>
                    <a:spLocks/>
                  </p:cNvSpPr>
                  <p:nvPr/>
                </p:nvSpPr>
                <p:spPr bwMode="auto">
                  <a:xfrm>
                    <a:off x="6977155" y="4003916"/>
                    <a:ext cx="25986" cy="23987"/>
                  </a:xfrm>
                  <a:custGeom>
                    <a:avLst/>
                    <a:gdLst>
                      <a:gd name="T0" fmla="*/ 2 w 26"/>
                      <a:gd name="T1" fmla="*/ 24 h 24"/>
                      <a:gd name="T2" fmla="*/ 2 w 26"/>
                      <a:gd name="T3" fmla="*/ 24 h 24"/>
                      <a:gd name="T4" fmla="*/ 4 w 26"/>
                      <a:gd name="T5" fmla="*/ 20 h 24"/>
                      <a:gd name="T6" fmla="*/ 8 w 26"/>
                      <a:gd name="T7" fmla="*/ 14 h 24"/>
                      <a:gd name="T8" fmla="*/ 16 w 26"/>
                      <a:gd name="T9" fmla="*/ 8 h 24"/>
                      <a:gd name="T10" fmla="*/ 16 w 26"/>
                      <a:gd name="T11" fmla="*/ 8 h 24"/>
                      <a:gd name="T12" fmla="*/ 16 w 26"/>
                      <a:gd name="T13" fmla="*/ 8 h 24"/>
                      <a:gd name="T14" fmla="*/ 26 w 26"/>
                      <a:gd name="T15" fmla="*/ 2 h 24"/>
                      <a:gd name="T16" fmla="*/ 26 w 26"/>
                      <a:gd name="T17" fmla="*/ 2 h 24"/>
                      <a:gd name="T18" fmla="*/ 24 w 26"/>
                      <a:gd name="T19" fmla="*/ 0 h 24"/>
                      <a:gd name="T20" fmla="*/ 24 w 26"/>
                      <a:gd name="T21" fmla="*/ 0 h 24"/>
                      <a:gd name="T22" fmla="*/ 22 w 26"/>
                      <a:gd name="T23" fmla="*/ 2 h 24"/>
                      <a:gd name="T24" fmla="*/ 22 w 26"/>
                      <a:gd name="T25" fmla="*/ 2 h 24"/>
                      <a:gd name="T26" fmla="*/ 22 w 26"/>
                      <a:gd name="T27" fmla="*/ 2 h 24"/>
                      <a:gd name="T28" fmla="*/ 14 w 26"/>
                      <a:gd name="T29" fmla="*/ 6 h 24"/>
                      <a:gd name="T30" fmla="*/ 14 w 26"/>
                      <a:gd name="T31" fmla="*/ 6 h 24"/>
                      <a:gd name="T32" fmla="*/ 14 w 26"/>
                      <a:gd name="T33" fmla="*/ 6 h 24"/>
                      <a:gd name="T34" fmla="*/ 6 w 26"/>
                      <a:gd name="T35" fmla="*/ 12 h 24"/>
                      <a:gd name="T36" fmla="*/ 2 w 26"/>
                      <a:gd name="T37" fmla="*/ 18 h 24"/>
                      <a:gd name="T38" fmla="*/ 0 w 26"/>
                      <a:gd name="T39" fmla="*/ 22 h 24"/>
                      <a:gd name="T40" fmla="*/ 0 w 26"/>
                      <a:gd name="T41" fmla="*/ 22 h 24"/>
                      <a:gd name="T42" fmla="*/ 2 w 26"/>
                      <a:gd name="T43" fmla="*/ 24 h 24"/>
                      <a:gd name="T44" fmla="*/ 2 w 26"/>
                      <a:gd name="T4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6" h="24">
                        <a:moveTo>
                          <a:pt x="2" y="24"/>
                        </a:moveTo>
                        <a:lnTo>
                          <a:pt x="2" y="24"/>
                        </a:lnTo>
                        <a:lnTo>
                          <a:pt x="4" y="20"/>
                        </a:lnTo>
                        <a:lnTo>
                          <a:pt x="8" y="14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26" y="2"/>
                        </a:lnTo>
                        <a:lnTo>
                          <a:pt x="26" y="2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lnTo>
                          <a:pt x="22" y="2"/>
                        </a:lnTo>
                        <a:lnTo>
                          <a:pt x="22" y="2"/>
                        </a:lnTo>
                        <a:lnTo>
                          <a:pt x="22" y="2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14" y="6"/>
                        </a:lnTo>
                        <a:lnTo>
                          <a:pt x="6" y="12"/>
                        </a:lnTo>
                        <a:lnTo>
                          <a:pt x="2" y="18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24"/>
                        </a:lnTo>
                        <a:lnTo>
                          <a:pt x="2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b-NO" sz="1000" dirty="0"/>
                  </a:p>
                </p:txBody>
              </p:sp>
            </p:grpSp>
            <p:sp>
              <p:nvSpPr>
                <p:cNvPr id="92" name="Freeform 23"/>
                <p:cNvSpPr>
                  <a:spLocks/>
                </p:cNvSpPr>
                <p:nvPr/>
              </p:nvSpPr>
              <p:spPr bwMode="auto">
                <a:xfrm>
                  <a:off x="2244943" y="4062114"/>
                  <a:ext cx="1144960" cy="1158611"/>
                </a:xfrm>
                <a:custGeom>
                  <a:avLst/>
                  <a:gdLst>
                    <a:gd name="T0" fmla="*/ 1026 w 1060"/>
                    <a:gd name="T1" fmla="*/ 4 h 1100"/>
                    <a:gd name="T2" fmla="*/ 988 w 1060"/>
                    <a:gd name="T3" fmla="*/ 24 h 1100"/>
                    <a:gd name="T4" fmla="*/ 932 w 1060"/>
                    <a:gd name="T5" fmla="*/ 84 h 1100"/>
                    <a:gd name="T6" fmla="*/ 852 w 1060"/>
                    <a:gd name="T7" fmla="*/ 132 h 1100"/>
                    <a:gd name="T8" fmla="*/ 792 w 1060"/>
                    <a:gd name="T9" fmla="*/ 150 h 1100"/>
                    <a:gd name="T10" fmla="*/ 692 w 1060"/>
                    <a:gd name="T11" fmla="*/ 164 h 1100"/>
                    <a:gd name="T12" fmla="*/ 608 w 1060"/>
                    <a:gd name="T13" fmla="*/ 164 h 1100"/>
                    <a:gd name="T14" fmla="*/ 584 w 1060"/>
                    <a:gd name="T15" fmla="*/ 136 h 1100"/>
                    <a:gd name="T16" fmla="*/ 594 w 1060"/>
                    <a:gd name="T17" fmla="*/ 94 h 1100"/>
                    <a:gd name="T18" fmla="*/ 588 w 1060"/>
                    <a:gd name="T19" fmla="*/ 58 h 1100"/>
                    <a:gd name="T20" fmla="*/ 514 w 1060"/>
                    <a:gd name="T21" fmla="*/ 12 h 1100"/>
                    <a:gd name="T22" fmla="*/ 462 w 1060"/>
                    <a:gd name="T23" fmla="*/ 52 h 1100"/>
                    <a:gd name="T24" fmla="*/ 456 w 1060"/>
                    <a:gd name="T25" fmla="*/ 126 h 1100"/>
                    <a:gd name="T26" fmla="*/ 476 w 1060"/>
                    <a:gd name="T27" fmla="*/ 168 h 1100"/>
                    <a:gd name="T28" fmla="*/ 438 w 1060"/>
                    <a:gd name="T29" fmla="*/ 208 h 1100"/>
                    <a:gd name="T30" fmla="*/ 394 w 1060"/>
                    <a:gd name="T31" fmla="*/ 226 h 1100"/>
                    <a:gd name="T32" fmla="*/ 332 w 1060"/>
                    <a:gd name="T33" fmla="*/ 300 h 1100"/>
                    <a:gd name="T34" fmla="*/ 278 w 1060"/>
                    <a:gd name="T35" fmla="*/ 348 h 1100"/>
                    <a:gd name="T36" fmla="*/ 170 w 1060"/>
                    <a:gd name="T37" fmla="*/ 434 h 1100"/>
                    <a:gd name="T38" fmla="*/ 82 w 1060"/>
                    <a:gd name="T39" fmla="*/ 462 h 1100"/>
                    <a:gd name="T40" fmla="*/ 92 w 1060"/>
                    <a:gd name="T41" fmla="*/ 498 h 1100"/>
                    <a:gd name="T42" fmla="*/ 110 w 1060"/>
                    <a:gd name="T43" fmla="*/ 526 h 1100"/>
                    <a:gd name="T44" fmla="*/ 166 w 1060"/>
                    <a:gd name="T45" fmla="*/ 494 h 1100"/>
                    <a:gd name="T46" fmla="*/ 296 w 1060"/>
                    <a:gd name="T47" fmla="*/ 412 h 1100"/>
                    <a:gd name="T48" fmla="*/ 328 w 1060"/>
                    <a:gd name="T49" fmla="*/ 398 h 1100"/>
                    <a:gd name="T50" fmla="*/ 412 w 1060"/>
                    <a:gd name="T51" fmla="*/ 344 h 1100"/>
                    <a:gd name="T52" fmla="*/ 418 w 1060"/>
                    <a:gd name="T53" fmla="*/ 466 h 1100"/>
                    <a:gd name="T54" fmla="*/ 396 w 1060"/>
                    <a:gd name="T55" fmla="*/ 524 h 1100"/>
                    <a:gd name="T56" fmla="*/ 346 w 1060"/>
                    <a:gd name="T57" fmla="*/ 596 h 1100"/>
                    <a:gd name="T58" fmla="*/ 308 w 1060"/>
                    <a:gd name="T59" fmla="*/ 660 h 1100"/>
                    <a:gd name="T60" fmla="*/ 290 w 1060"/>
                    <a:gd name="T61" fmla="*/ 696 h 1100"/>
                    <a:gd name="T62" fmla="*/ 242 w 1060"/>
                    <a:gd name="T63" fmla="*/ 686 h 1100"/>
                    <a:gd name="T64" fmla="*/ 184 w 1060"/>
                    <a:gd name="T65" fmla="*/ 684 h 1100"/>
                    <a:gd name="T66" fmla="*/ 92 w 1060"/>
                    <a:gd name="T67" fmla="*/ 702 h 1100"/>
                    <a:gd name="T68" fmla="*/ 14 w 1060"/>
                    <a:gd name="T69" fmla="*/ 748 h 1100"/>
                    <a:gd name="T70" fmla="*/ 20 w 1060"/>
                    <a:gd name="T71" fmla="*/ 808 h 1100"/>
                    <a:gd name="T72" fmla="*/ 116 w 1060"/>
                    <a:gd name="T73" fmla="*/ 770 h 1100"/>
                    <a:gd name="T74" fmla="*/ 172 w 1060"/>
                    <a:gd name="T75" fmla="*/ 768 h 1100"/>
                    <a:gd name="T76" fmla="*/ 276 w 1060"/>
                    <a:gd name="T77" fmla="*/ 806 h 1100"/>
                    <a:gd name="T78" fmla="*/ 350 w 1060"/>
                    <a:gd name="T79" fmla="*/ 796 h 1100"/>
                    <a:gd name="T80" fmla="*/ 406 w 1060"/>
                    <a:gd name="T81" fmla="*/ 750 h 1100"/>
                    <a:gd name="T82" fmla="*/ 486 w 1060"/>
                    <a:gd name="T83" fmla="*/ 716 h 1100"/>
                    <a:gd name="T84" fmla="*/ 486 w 1060"/>
                    <a:gd name="T85" fmla="*/ 784 h 1100"/>
                    <a:gd name="T86" fmla="*/ 514 w 1060"/>
                    <a:gd name="T87" fmla="*/ 818 h 1100"/>
                    <a:gd name="T88" fmla="*/ 464 w 1060"/>
                    <a:gd name="T89" fmla="*/ 888 h 1100"/>
                    <a:gd name="T90" fmla="*/ 400 w 1060"/>
                    <a:gd name="T91" fmla="*/ 1024 h 1100"/>
                    <a:gd name="T92" fmla="*/ 364 w 1060"/>
                    <a:gd name="T93" fmla="*/ 1068 h 1100"/>
                    <a:gd name="T94" fmla="*/ 416 w 1060"/>
                    <a:gd name="T95" fmla="*/ 1096 h 1100"/>
                    <a:gd name="T96" fmla="*/ 510 w 1060"/>
                    <a:gd name="T97" fmla="*/ 1090 h 1100"/>
                    <a:gd name="T98" fmla="*/ 452 w 1060"/>
                    <a:gd name="T99" fmla="*/ 1050 h 1100"/>
                    <a:gd name="T100" fmla="*/ 582 w 1060"/>
                    <a:gd name="T101" fmla="*/ 864 h 1100"/>
                    <a:gd name="T102" fmla="*/ 624 w 1060"/>
                    <a:gd name="T103" fmla="*/ 792 h 1100"/>
                    <a:gd name="T104" fmla="*/ 664 w 1060"/>
                    <a:gd name="T105" fmla="*/ 716 h 1100"/>
                    <a:gd name="T106" fmla="*/ 628 w 1060"/>
                    <a:gd name="T107" fmla="*/ 536 h 1100"/>
                    <a:gd name="T108" fmla="*/ 698 w 1060"/>
                    <a:gd name="T109" fmla="*/ 404 h 1100"/>
                    <a:gd name="T110" fmla="*/ 714 w 1060"/>
                    <a:gd name="T111" fmla="*/ 272 h 1100"/>
                    <a:gd name="T112" fmla="*/ 816 w 1060"/>
                    <a:gd name="T113" fmla="*/ 218 h 1100"/>
                    <a:gd name="T114" fmla="*/ 858 w 1060"/>
                    <a:gd name="T115" fmla="*/ 202 h 1100"/>
                    <a:gd name="T116" fmla="*/ 940 w 1060"/>
                    <a:gd name="T117" fmla="*/ 170 h 1100"/>
                    <a:gd name="T118" fmla="*/ 1002 w 1060"/>
                    <a:gd name="T119" fmla="*/ 86 h 1100"/>
                    <a:gd name="T120" fmla="*/ 1040 w 1060"/>
                    <a:gd name="T121" fmla="*/ 56 h 1100"/>
                    <a:gd name="T122" fmla="*/ 1058 w 1060"/>
                    <a:gd name="T123" fmla="*/ 28 h 1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60" h="1100">
                      <a:moveTo>
                        <a:pt x="1058" y="4"/>
                      </a:moveTo>
                      <a:lnTo>
                        <a:pt x="1058" y="4"/>
                      </a:lnTo>
                      <a:lnTo>
                        <a:pt x="1050" y="2"/>
                      </a:lnTo>
                      <a:lnTo>
                        <a:pt x="1042" y="0"/>
                      </a:lnTo>
                      <a:lnTo>
                        <a:pt x="1042" y="0"/>
                      </a:lnTo>
                      <a:lnTo>
                        <a:pt x="1034" y="2"/>
                      </a:lnTo>
                      <a:lnTo>
                        <a:pt x="1026" y="4"/>
                      </a:lnTo>
                      <a:lnTo>
                        <a:pt x="1026" y="4"/>
                      </a:lnTo>
                      <a:lnTo>
                        <a:pt x="1020" y="4"/>
                      </a:lnTo>
                      <a:lnTo>
                        <a:pt x="1012" y="2"/>
                      </a:lnTo>
                      <a:lnTo>
                        <a:pt x="1006" y="2"/>
                      </a:lnTo>
                      <a:lnTo>
                        <a:pt x="1000" y="4"/>
                      </a:lnTo>
                      <a:lnTo>
                        <a:pt x="1000" y="4"/>
                      </a:lnTo>
                      <a:lnTo>
                        <a:pt x="996" y="8"/>
                      </a:lnTo>
                      <a:lnTo>
                        <a:pt x="992" y="12"/>
                      </a:lnTo>
                      <a:lnTo>
                        <a:pt x="988" y="24"/>
                      </a:lnTo>
                      <a:lnTo>
                        <a:pt x="984" y="46"/>
                      </a:lnTo>
                      <a:lnTo>
                        <a:pt x="984" y="46"/>
                      </a:lnTo>
                      <a:lnTo>
                        <a:pt x="984" y="54"/>
                      </a:lnTo>
                      <a:lnTo>
                        <a:pt x="980" y="60"/>
                      </a:lnTo>
                      <a:lnTo>
                        <a:pt x="976" y="64"/>
                      </a:lnTo>
                      <a:lnTo>
                        <a:pt x="970" y="68"/>
                      </a:lnTo>
                      <a:lnTo>
                        <a:pt x="970" y="68"/>
                      </a:lnTo>
                      <a:lnTo>
                        <a:pt x="932" y="84"/>
                      </a:lnTo>
                      <a:lnTo>
                        <a:pt x="896" y="100"/>
                      </a:lnTo>
                      <a:lnTo>
                        <a:pt x="896" y="100"/>
                      </a:lnTo>
                      <a:lnTo>
                        <a:pt x="880" y="110"/>
                      </a:lnTo>
                      <a:lnTo>
                        <a:pt x="872" y="116"/>
                      </a:lnTo>
                      <a:lnTo>
                        <a:pt x="864" y="122"/>
                      </a:lnTo>
                      <a:lnTo>
                        <a:pt x="864" y="122"/>
                      </a:lnTo>
                      <a:lnTo>
                        <a:pt x="858" y="128"/>
                      </a:lnTo>
                      <a:lnTo>
                        <a:pt x="852" y="132"/>
                      </a:lnTo>
                      <a:lnTo>
                        <a:pt x="852" y="132"/>
                      </a:lnTo>
                      <a:lnTo>
                        <a:pt x="850" y="128"/>
                      </a:lnTo>
                      <a:lnTo>
                        <a:pt x="850" y="128"/>
                      </a:lnTo>
                      <a:lnTo>
                        <a:pt x="836" y="134"/>
                      </a:lnTo>
                      <a:lnTo>
                        <a:pt x="820" y="138"/>
                      </a:lnTo>
                      <a:lnTo>
                        <a:pt x="820" y="138"/>
                      </a:lnTo>
                      <a:lnTo>
                        <a:pt x="806" y="144"/>
                      </a:lnTo>
                      <a:lnTo>
                        <a:pt x="792" y="150"/>
                      </a:lnTo>
                      <a:lnTo>
                        <a:pt x="778" y="156"/>
                      </a:lnTo>
                      <a:lnTo>
                        <a:pt x="764" y="160"/>
                      </a:lnTo>
                      <a:lnTo>
                        <a:pt x="764" y="160"/>
                      </a:lnTo>
                      <a:lnTo>
                        <a:pt x="746" y="162"/>
                      </a:lnTo>
                      <a:lnTo>
                        <a:pt x="728" y="162"/>
                      </a:lnTo>
                      <a:lnTo>
                        <a:pt x="710" y="162"/>
                      </a:lnTo>
                      <a:lnTo>
                        <a:pt x="692" y="164"/>
                      </a:lnTo>
                      <a:lnTo>
                        <a:pt x="692" y="164"/>
                      </a:lnTo>
                      <a:lnTo>
                        <a:pt x="682" y="162"/>
                      </a:lnTo>
                      <a:lnTo>
                        <a:pt x="670" y="162"/>
                      </a:lnTo>
                      <a:lnTo>
                        <a:pt x="650" y="164"/>
                      </a:lnTo>
                      <a:lnTo>
                        <a:pt x="650" y="164"/>
                      </a:lnTo>
                      <a:lnTo>
                        <a:pt x="632" y="166"/>
                      </a:lnTo>
                      <a:lnTo>
                        <a:pt x="614" y="166"/>
                      </a:lnTo>
                      <a:lnTo>
                        <a:pt x="614" y="166"/>
                      </a:lnTo>
                      <a:lnTo>
                        <a:pt x="608" y="164"/>
                      </a:lnTo>
                      <a:lnTo>
                        <a:pt x="602" y="160"/>
                      </a:lnTo>
                      <a:lnTo>
                        <a:pt x="596" y="158"/>
                      </a:lnTo>
                      <a:lnTo>
                        <a:pt x="590" y="154"/>
                      </a:lnTo>
                      <a:lnTo>
                        <a:pt x="590" y="154"/>
                      </a:lnTo>
                      <a:lnTo>
                        <a:pt x="586" y="146"/>
                      </a:lnTo>
                      <a:lnTo>
                        <a:pt x="584" y="140"/>
                      </a:lnTo>
                      <a:lnTo>
                        <a:pt x="584" y="140"/>
                      </a:lnTo>
                      <a:lnTo>
                        <a:pt x="584" y="136"/>
                      </a:lnTo>
                      <a:lnTo>
                        <a:pt x="586" y="134"/>
                      </a:lnTo>
                      <a:lnTo>
                        <a:pt x="590" y="132"/>
                      </a:lnTo>
                      <a:lnTo>
                        <a:pt x="592" y="130"/>
                      </a:lnTo>
                      <a:lnTo>
                        <a:pt x="592" y="130"/>
                      </a:lnTo>
                      <a:lnTo>
                        <a:pt x="594" y="118"/>
                      </a:lnTo>
                      <a:lnTo>
                        <a:pt x="596" y="106"/>
                      </a:lnTo>
                      <a:lnTo>
                        <a:pt x="596" y="96"/>
                      </a:lnTo>
                      <a:lnTo>
                        <a:pt x="594" y="94"/>
                      </a:lnTo>
                      <a:lnTo>
                        <a:pt x="590" y="92"/>
                      </a:lnTo>
                      <a:lnTo>
                        <a:pt x="590" y="92"/>
                      </a:lnTo>
                      <a:lnTo>
                        <a:pt x="590" y="92"/>
                      </a:lnTo>
                      <a:lnTo>
                        <a:pt x="590" y="90"/>
                      </a:lnTo>
                      <a:lnTo>
                        <a:pt x="590" y="84"/>
                      </a:lnTo>
                      <a:lnTo>
                        <a:pt x="590" y="72"/>
                      </a:lnTo>
                      <a:lnTo>
                        <a:pt x="590" y="72"/>
                      </a:lnTo>
                      <a:lnTo>
                        <a:pt x="588" y="58"/>
                      </a:lnTo>
                      <a:lnTo>
                        <a:pt x="582" y="44"/>
                      </a:lnTo>
                      <a:lnTo>
                        <a:pt x="574" y="32"/>
                      </a:lnTo>
                      <a:lnTo>
                        <a:pt x="562" y="24"/>
                      </a:lnTo>
                      <a:lnTo>
                        <a:pt x="562" y="24"/>
                      </a:lnTo>
                      <a:lnTo>
                        <a:pt x="556" y="20"/>
                      </a:lnTo>
                      <a:lnTo>
                        <a:pt x="548" y="16"/>
                      </a:lnTo>
                      <a:lnTo>
                        <a:pt x="532" y="12"/>
                      </a:lnTo>
                      <a:lnTo>
                        <a:pt x="514" y="12"/>
                      </a:lnTo>
                      <a:lnTo>
                        <a:pt x="498" y="16"/>
                      </a:lnTo>
                      <a:lnTo>
                        <a:pt x="498" y="16"/>
                      </a:lnTo>
                      <a:lnTo>
                        <a:pt x="490" y="20"/>
                      </a:lnTo>
                      <a:lnTo>
                        <a:pt x="482" y="26"/>
                      </a:lnTo>
                      <a:lnTo>
                        <a:pt x="474" y="32"/>
                      </a:lnTo>
                      <a:lnTo>
                        <a:pt x="468" y="40"/>
                      </a:lnTo>
                      <a:lnTo>
                        <a:pt x="468" y="40"/>
                      </a:lnTo>
                      <a:lnTo>
                        <a:pt x="462" y="52"/>
                      </a:lnTo>
                      <a:lnTo>
                        <a:pt x="456" y="66"/>
                      </a:lnTo>
                      <a:lnTo>
                        <a:pt x="456" y="66"/>
                      </a:lnTo>
                      <a:lnTo>
                        <a:pt x="454" y="74"/>
                      </a:lnTo>
                      <a:lnTo>
                        <a:pt x="454" y="84"/>
                      </a:lnTo>
                      <a:lnTo>
                        <a:pt x="454" y="102"/>
                      </a:lnTo>
                      <a:lnTo>
                        <a:pt x="454" y="102"/>
                      </a:lnTo>
                      <a:lnTo>
                        <a:pt x="454" y="114"/>
                      </a:lnTo>
                      <a:lnTo>
                        <a:pt x="456" y="126"/>
                      </a:lnTo>
                      <a:lnTo>
                        <a:pt x="456" y="126"/>
                      </a:lnTo>
                      <a:lnTo>
                        <a:pt x="462" y="134"/>
                      </a:lnTo>
                      <a:lnTo>
                        <a:pt x="468" y="144"/>
                      </a:lnTo>
                      <a:lnTo>
                        <a:pt x="468" y="144"/>
                      </a:lnTo>
                      <a:lnTo>
                        <a:pt x="470" y="154"/>
                      </a:lnTo>
                      <a:lnTo>
                        <a:pt x="470" y="154"/>
                      </a:lnTo>
                      <a:lnTo>
                        <a:pt x="472" y="160"/>
                      </a:lnTo>
                      <a:lnTo>
                        <a:pt x="476" y="168"/>
                      </a:lnTo>
                      <a:lnTo>
                        <a:pt x="476" y="168"/>
                      </a:lnTo>
                      <a:lnTo>
                        <a:pt x="482" y="178"/>
                      </a:lnTo>
                      <a:lnTo>
                        <a:pt x="482" y="178"/>
                      </a:lnTo>
                      <a:lnTo>
                        <a:pt x="472" y="184"/>
                      </a:lnTo>
                      <a:lnTo>
                        <a:pt x="462" y="194"/>
                      </a:lnTo>
                      <a:lnTo>
                        <a:pt x="462" y="194"/>
                      </a:lnTo>
                      <a:lnTo>
                        <a:pt x="450" y="204"/>
                      </a:lnTo>
                      <a:lnTo>
                        <a:pt x="438" y="208"/>
                      </a:lnTo>
                      <a:lnTo>
                        <a:pt x="438" y="208"/>
                      </a:lnTo>
                      <a:lnTo>
                        <a:pt x="432" y="210"/>
                      </a:lnTo>
                      <a:lnTo>
                        <a:pt x="432" y="210"/>
                      </a:lnTo>
                      <a:lnTo>
                        <a:pt x="412" y="212"/>
                      </a:lnTo>
                      <a:lnTo>
                        <a:pt x="404" y="216"/>
                      </a:lnTo>
                      <a:lnTo>
                        <a:pt x="396" y="220"/>
                      </a:lnTo>
                      <a:lnTo>
                        <a:pt x="396" y="220"/>
                      </a:lnTo>
                      <a:lnTo>
                        <a:pt x="394" y="226"/>
                      </a:lnTo>
                      <a:lnTo>
                        <a:pt x="392" y="234"/>
                      </a:lnTo>
                      <a:lnTo>
                        <a:pt x="392" y="234"/>
                      </a:lnTo>
                      <a:lnTo>
                        <a:pt x="378" y="246"/>
                      </a:lnTo>
                      <a:lnTo>
                        <a:pt x="366" y="262"/>
                      </a:lnTo>
                      <a:lnTo>
                        <a:pt x="366" y="262"/>
                      </a:lnTo>
                      <a:lnTo>
                        <a:pt x="350" y="284"/>
                      </a:lnTo>
                      <a:lnTo>
                        <a:pt x="342" y="292"/>
                      </a:lnTo>
                      <a:lnTo>
                        <a:pt x="332" y="300"/>
                      </a:lnTo>
                      <a:lnTo>
                        <a:pt x="332" y="300"/>
                      </a:lnTo>
                      <a:lnTo>
                        <a:pt x="304" y="316"/>
                      </a:lnTo>
                      <a:lnTo>
                        <a:pt x="288" y="324"/>
                      </a:lnTo>
                      <a:lnTo>
                        <a:pt x="284" y="328"/>
                      </a:lnTo>
                      <a:lnTo>
                        <a:pt x="280" y="334"/>
                      </a:lnTo>
                      <a:lnTo>
                        <a:pt x="278" y="342"/>
                      </a:lnTo>
                      <a:lnTo>
                        <a:pt x="278" y="342"/>
                      </a:lnTo>
                      <a:lnTo>
                        <a:pt x="278" y="348"/>
                      </a:lnTo>
                      <a:lnTo>
                        <a:pt x="278" y="348"/>
                      </a:lnTo>
                      <a:lnTo>
                        <a:pt x="254" y="362"/>
                      </a:lnTo>
                      <a:lnTo>
                        <a:pt x="230" y="378"/>
                      </a:lnTo>
                      <a:lnTo>
                        <a:pt x="210" y="394"/>
                      </a:lnTo>
                      <a:lnTo>
                        <a:pt x="198" y="408"/>
                      </a:lnTo>
                      <a:lnTo>
                        <a:pt x="198" y="408"/>
                      </a:lnTo>
                      <a:lnTo>
                        <a:pt x="186" y="420"/>
                      </a:lnTo>
                      <a:lnTo>
                        <a:pt x="170" y="434"/>
                      </a:lnTo>
                      <a:lnTo>
                        <a:pt x="150" y="450"/>
                      </a:lnTo>
                      <a:lnTo>
                        <a:pt x="150" y="450"/>
                      </a:lnTo>
                      <a:lnTo>
                        <a:pt x="134" y="450"/>
                      </a:lnTo>
                      <a:lnTo>
                        <a:pt x="114" y="452"/>
                      </a:lnTo>
                      <a:lnTo>
                        <a:pt x="96" y="454"/>
                      </a:lnTo>
                      <a:lnTo>
                        <a:pt x="88" y="458"/>
                      </a:lnTo>
                      <a:lnTo>
                        <a:pt x="82" y="462"/>
                      </a:lnTo>
                      <a:lnTo>
                        <a:pt x="82" y="462"/>
                      </a:lnTo>
                      <a:lnTo>
                        <a:pt x="80" y="468"/>
                      </a:lnTo>
                      <a:lnTo>
                        <a:pt x="78" y="474"/>
                      </a:lnTo>
                      <a:lnTo>
                        <a:pt x="80" y="482"/>
                      </a:lnTo>
                      <a:lnTo>
                        <a:pt x="82" y="488"/>
                      </a:lnTo>
                      <a:lnTo>
                        <a:pt x="82" y="488"/>
                      </a:lnTo>
                      <a:lnTo>
                        <a:pt x="88" y="494"/>
                      </a:lnTo>
                      <a:lnTo>
                        <a:pt x="92" y="498"/>
                      </a:lnTo>
                      <a:lnTo>
                        <a:pt x="92" y="498"/>
                      </a:lnTo>
                      <a:lnTo>
                        <a:pt x="92" y="502"/>
                      </a:lnTo>
                      <a:lnTo>
                        <a:pt x="90" y="506"/>
                      </a:lnTo>
                      <a:lnTo>
                        <a:pt x="88" y="514"/>
                      </a:lnTo>
                      <a:lnTo>
                        <a:pt x="88" y="514"/>
                      </a:lnTo>
                      <a:lnTo>
                        <a:pt x="90" y="520"/>
                      </a:lnTo>
                      <a:lnTo>
                        <a:pt x="96" y="524"/>
                      </a:lnTo>
                      <a:lnTo>
                        <a:pt x="102" y="524"/>
                      </a:lnTo>
                      <a:lnTo>
                        <a:pt x="110" y="526"/>
                      </a:lnTo>
                      <a:lnTo>
                        <a:pt x="110" y="526"/>
                      </a:lnTo>
                      <a:lnTo>
                        <a:pt x="120" y="524"/>
                      </a:lnTo>
                      <a:lnTo>
                        <a:pt x="130" y="524"/>
                      </a:lnTo>
                      <a:lnTo>
                        <a:pt x="138" y="520"/>
                      </a:lnTo>
                      <a:lnTo>
                        <a:pt x="146" y="516"/>
                      </a:lnTo>
                      <a:lnTo>
                        <a:pt x="146" y="516"/>
                      </a:lnTo>
                      <a:lnTo>
                        <a:pt x="156" y="506"/>
                      </a:lnTo>
                      <a:lnTo>
                        <a:pt x="166" y="494"/>
                      </a:lnTo>
                      <a:lnTo>
                        <a:pt x="176" y="482"/>
                      </a:lnTo>
                      <a:lnTo>
                        <a:pt x="188" y="474"/>
                      </a:lnTo>
                      <a:lnTo>
                        <a:pt x="188" y="474"/>
                      </a:lnTo>
                      <a:lnTo>
                        <a:pt x="230" y="446"/>
                      </a:lnTo>
                      <a:lnTo>
                        <a:pt x="274" y="422"/>
                      </a:lnTo>
                      <a:lnTo>
                        <a:pt x="274" y="422"/>
                      </a:lnTo>
                      <a:lnTo>
                        <a:pt x="286" y="416"/>
                      </a:lnTo>
                      <a:lnTo>
                        <a:pt x="296" y="412"/>
                      </a:lnTo>
                      <a:lnTo>
                        <a:pt x="308" y="406"/>
                      </a:lnTo>
                      <a:lnTo>
                        <a:pt x="318" y="400"/>
                      </a:lnTo>
                      <a:lnTo>
                        <a:pt x="318" y="400"/>
                      </a:lnTo>
                      <a:lnTo>
                        <a:pt x="320" y="398"/>
                      </a:lnTo>
                      <a:lnTo>
                        <a:pt x="320" y="398"/>
                      </a:lnTo>
                      <a:lnTo>
                        <a:pt x="324" y="398"/>
                      </a:lnTo>
                      <a:lnTo>
                        <a:pt x="328" y="398"/>
                      </a:lnTo>
                      <a:lnTo>
                        <a:pt x="328" y="398"/>
                      </a:lnTo>
                      <a:lnTo>
                        <a:pt x="336" y="394"/>
                      </a:lnTo>
                      <a:lnTo>
                        <a:pt x="344" y="386"/>
                      </a:lnTo>
                      <a:lnTo>
                        <a:pt x="352" y="376"/>
                      </a:lnTo>
                      <a:lnTo>
                        <a:pt x="360" y="370"/>
                      </a:lnTo>
                      <a:lnTo>
                        <a:pt x="360" y="370"/>
                      </a:lnTo>
                      <a:lnTo>
                        <a:pt x="372" y="362"/>
                      </a:lnTo>
                      <a:lnTo>
                        <a:pt x="386" y="356"/>
                      </a:lnTo>
                      <a:lnTo>
                        <a:pt x="412" y="344"/>
                      </a:lnTo>
                      <a:lnTo>
                        <a:pt x="412" y="344"/>
                      </a:lnTo>
                      <a:lnTo>
                        <a:pt x="418" y="368"/>
                      </a:lnTo>
                      <a:lnTo>
                        <a:pt x="418" y="368"/>
                      </a:lnTo>
                      <a:lnTo>
                        <a:pt x="420" y="394"/>
                      </a:lnTo>
                      <a:lnTo>
                        <a:pt x="420" y="420"/>
                      </a:lnTo>
                      <a:lnTo>
                        <a:pt x="420" y="420"/>
                      </a:lnTo>
                      <a:lnTo>
                        <a:pt x="420" y="442"/>
                      </a:lnTo>
                      <a:lnTo>
                        <a:pt x="418" y="466"/>
                      </a:lnTo>
                      <a:lnTo>
                        <a:pt x="418" y="466"/>
                      </a:lnTo>
                      <a:lnTo>
                        <a:pt x="416" y="474"/>
                      </a:lnTo>
                      <a:lnTo>
                        <a:pt x="414" y="482"/>
                      </a:lnTo>
                      <a:lnTo>
                        <a:pt x="408" y="498"/>
                      </a:lnTo>
                      <a:lnTo>
                        <a:pt x="408" y="498"/>
                      </a:lnTo>
                      <a:lnTo>
                        <a:pt x="404" y="504"/>
                      </a:lnTo>
                      <a:lnTo>
                        <a:pt x="402" y="510"/>
                      </a:lnTo>
                      <a:lnTo>
                        <a:pt x="396" y="524"/>
                      </a:lnTo>
                      <a:lnTo>
                        <a:pt x="396" y="524"/>
                      </a:lnTo>
                      <a:lnTo>
                        <a:pt x="390" y="534"/>
                      </a:lnTo>
                      <a:lnTo>
                        <a:pt x="382" y="544"/>
                      </a:lnTo>
                      <a:lnTo>
                        <a:pt x="374" y="554"/>
                      </a:lnTo>
                      <a:lnTo>
                        <a:pt x="368" y="562"/>
                      </a:lnTo>
                      <a:lnTo>
                        <a:pt x="368" y="562"/>
                      </a:lnTo>
                      <a:lnTo>
                        <a:pt x="352" y="584"/>
                      </a:lnTo>
                      <a:lnTo>
                        <a:pt x="346" y="596"/>
                      </a:lnTo>
                      <a:lnTo>
                        <a:pt x="342" y="608"/>
                      </a:lnTo>
                      <a:lnTo>
                        <a:pt x="342" y="608"/>
                      </a:lnTo>
                      <a:lnTo>
                        <a:pt x="338" y="624"/>
                      </a:lnTo>
                      <a:lnTo>
                        <a:pt x="336" y="630"/>
                      </a:lnTo>
                      <a:lnTo>
                        <a:pt x="328" y="636"/>
                      </a:lnTo>
                      <a:lnTo>
                        <a:pt x="328" y="636"/>
                      </a:lnTo>
                      <a:lnTo>
                        <a:pt x="316" y="646"/>
                      </a:lnTo>
                      <a:lnTo>
                        <a:pt x="308" y="660"/>
                      </a:lnTo>
                      <a:lnTo>
                        <a:pt x="304" y="674"/>
                      </a:lnTo>
                      <a:lnTo>
                        <a:pt x="302" y="690"/>
                      </a:lnTo>
                      <a:lnTo>
                        <a:pt x="302" y="690"/>
                      </a:lnTo>
                      <a:lnTo>
                        <a:pt x="300" y="690"/>
                      </a:lnTo>
                      <a:lnTo>
                        <a:pt x="300" y="690"/>
                      </a:lnTo>
                      <a:lnTo>
                        <a:pt x="296" y="694"/>
                      </a:lnTo>
                      <a:lnTo>
                        <a:pt x="290" y="696"/>
                      </a:lnTo>
                      <a:lnTo>
                        <a:pt x="290" y="696"/>
                      </a:lnTo>
                      <a:lnTo>
                        <a:pt x="284" y="696"/>
                      </a:lnTo>
                      <a:lnTo>
                        <a:pt x="284" y="694"/>
                      </a:lnTo>
                      <a:lnTo>
                        <a:pt x="280" y="692"/>
                      </a:lnTo>
                      <a:lnTo>
                        <a:pt x="280" y="692"/>
                      </a:lnTo>
                      <a:lnTo>
                        <a:pt x="272" y="688"/>
                      </a:lnTo>
                      <a:lnTo>
                        <a:pt x="262" y="686"/>
                      </a:lnTo>
                      <a:lnTo>
                        <a:pt x="252" y="684"/>
                      </a:lnTo>
                      <a:lnTo>
                        <a:pt x="242" y="686"/>
                      </a:lnTo>
                      <a:lnTo>
                        <a:pt x="222" y="690"/>
                      </a:lnTo>
                      <a:lnTo>
                        <a:pt x="204" y="694"/>
                      </a:lnTo>
                      <a:lnTo>
                        <a:pt x="204" y="694"/>
                      </a:lnTo>
                      <a:lnTo>
                        <a:pt x="192" y="698"/>
                      </a:lnTo>
                      <a:lnTo>
                        <a:pt x="192" y="698"/>
                      </a:lnTo>
                      <a:lnTo>
                        <a:pt x="192" y="692"/>
                      </a:lnTo>
                      <a:lnTo>
                        <a:pt x="188" y="688"/>
                      </a:lnTo>
                      <a:lnTo>
                        <a:pt x="184" y="684"/>
                      </a:lnTo>
                      <a:lnTo>
                        <a:pt x="178" y="682"/>
                      </a:lnTo>
                      <a:lnTo>
                        <a:pt x="162" y="678"/>
                      </a:lnTo>
                      <a:lnTo>
                        <a:pt x="148" y="680"/>
                      </a:lnTo>
                      <a:lnTo>
                        <a:pt x="148" y="680"/>
                      </a:lnTo>
                      <a:lnTo>
                        <a:pt x="134" y="684"/>
                      </a:lnTo>
                      <a:lnTo>
                        <a:pt x="120" y="690"/>
                      </a:lnTo>
                      <a:lnTo>
                        <a:pt x="106" y="696"/>
                      </a:lnTo>
                      <a:lnTo>
                        <a:pt x="92" y="702"/>
                      </a:lnTo>
                      <a:lnTo>
                        <a:pt x="92" y="702"/>
                      </a:lnTo>
                      <a:lnTo>
                        <a:pt x="76" y="706"/>
                      </a:lnTo>
                      <a:lnTo>
                        <a:pt x="62" y="712"/>
                      </a:lnTo>
                      <a:lnTo>
                        <a:pt x="48" y="718"/>
                      </a:lnTo>
                      <a:lnTo>
                        <a:pt x="34" y="728"/>
                      </a:lnTo>
                      <a:lnTo>
                        <a:pt x="34" y="728"/>
                      </a:lnTo>
                      <a:lnTo>
                        <a:pt x="24" y="736"/>
                      </a:lnTo>
                      <a:lnTo>
                        <a:pt x="14" y="748"/>
                      </a:lnTo>
                      <a:lnTo>
                        <a:pt x="8" y="762"/>
                      </a:lnTo>
                      <a:lnTo>
                        <a:pt x="2" y="776"/>
                      </a:lnTo>
                      <a:lnTo>
                        <a:pt x="0" y="788"/>
                      </a:lnTo>
                      <a:lnTo>
                        <a:pt x="2" y="794"/>
                      </a:lnTo>
                      <a:lnTo>
                        <a:pt x="4" y="798"/>
                      </a:lnTo>
                      <a:lnTo>
                        <a:pt x="8" y="804"/>
                      </a:lnTo>
                      <a:lnTo>
                        <a:pt x="12" y="806"/>
                      </a:lnTo>
                      <a:lnTo>
                        <a:pt x="20" y="808"/>
                      </a:lnTo>
                      <a:lnTo>
                        <a:pt x="28" y="808"/>
                      </a:lnTo>
                      <a:lnTo>
                        <a:pt x="28" y="808"/>
                      </a:lnTo>
                      <a:lnTo>
                        <a:pt x="40" y="808"/>
                      </a:lnTo>
                      <a:lnTo>
                        <a:pt x="48" y="804"/>
                      </a:lnTo>
                      <a:lnTo>
                        <a:pt x="68" y="794"/>
                      </a:lnTo>
                      <a:lnTo>
                        <a:pt x="68" y="794"/>
                      </a:lnTo>
                      <a:lnTo>
                        <a:pt x="116" y="770"/>
                      </a:lnTo>
                      <a:lnTo>
                        <a:pt x="116" y="770"/>
                      </a:lnTo>
                      <a:lnTo>
                        <a:pt x="116" y="770"/>
                      </a:lnTo>
                      <a:lnTo>
                        <a:pt x="118" y="770"/>
                      </a:lnTo>
                      <a:lnTo>
                        <a:pt x="118" y="770"/>
                      </a:lnTo>
                      <a:lnTo>
                        <a:pt x="130" y="770"/>
                      </a:lnTo>
                      <a:lnTo>
                        <a:pt x="144" y="768"/>
                      </a:lnTo>
                      <a:lnTo>
                        <a:pt x="158" y="768"/>
                      </a:lnTo>
                      <a:lnTo>
                        <a:pt x="172" y="768"/>
                      </a:lnTo>
                      <a:lnTo>
                        <a:pt x="172" y="768"/>
                      </a:lnTo>
                      <a:lnTo>
                        <a:pt x="182" y="772"/>
                      </a:lnTo>
                      <a:lnTo>
                        <a:pt x="192" y="778"/>
                      </a:lnTo>
                      <a:lnTo>
                        <a:pt x="202" y="784"/>
                      </a:lnTo>
                      <a:lnTo>
                        <a:pt x="214" y="788"/>
                      </a:lnTo>
                      <a:lnTo>
                        <a:pt x="214" y="788"/>
                      </a:lnTo>
                      <a:lnTo>
                        <a:pt x="234" y="794"/>
                      </a:lnTo>
                      <a:lnTo>
                        <a:pt x="256" y="802"/>
                      </a:lnTo>
                      <a:lnTo>
                        <a:pt x="276" y="806"/>
                      </a:lnTo>
                      <a:lnTo>
                        <a:pt x="288" y="808"/>
                      </a:lnTo>
                      <a:lnTo>
                        <a:pt x="298" y="808"/>
                      </a:lnTo>
                      <a:lnTo>
                        <a:pt x="298" y="808"/>
                      </a:lnTo>
                      <a:lnTo>
                        <a:pt x="312" y="808"/>
                      </a:lnTo>
                      <a:lnTo>
                        <a:pt x="312" y="808"/>
                      </a:lnTo>
                      <a:lnTo>
                        <a:pt x="322" y="808"/>
                      </a:lnTo>
                      <a:lnTo>
                        <a:pt x="332" y="804"/>
                      </a:lnTo>
                      <a:lnTo>
                        <a:pt x="350" y="796"/>
                      </a:lnTo>
                      <a:lnTo>
                        <a:pt x="368" y="782"/>
                      </a:lnTo>
                      <a:lnTo>
                        <a:pt x="376" y="776"/>
                      </a:lnTo>
                      <a:lnTo>
                        <a:pt x="382" y="768"/>
                      </a:lnTo>
                      <a:lnTo>
                        <a:pt x="382" y="768"/>
                      </a:lnTo>
                      <a:lnTo>
                        <a:pt x="388" y="762"/>
                      </a:lnTo>
                      <a:lnTo>
                        <a:pt x="394" y="758"/>
                      </a:lnTo>
                      <a:lnTo>
                        <a:pt x="400" y="756"/>
                      </a:lnTo>
                      <a:lnTo>
                        <a:pt x="406" y="750"/>
                      </a:lnTo>
                      <a:lnTo>
                        <a:pt x="406" y="750"/>
                      </a:lnTo>
                      <a:lnTo>
                        <a:pt x="432" y="724"/>
                      </a:lnTo>
                      <a:lnTo>
                        <a:pt x="462" y="694"/>
                      </a:lnTo>
                      <a:lnTo>
                        <a:pt x="462" y="694"/>
                      </a:lnTo>
                      <a:lnTo>
                        <a:pt x="470" y="698"/>
                      </a:lnTo>
                      <a:lnTo>
                        <a:pt x="478" y="704"/>
                      </a:lnTo>
                      <a:lnTo>
                        <a:pt x="482" y="710"/>
                      </a:lnTo>
                      <a:lnTo>
                        <a:pt x="486" y="716"/>
                      </a:lnTo>
                      <a:lnTo>
                        <a:pt x="486" y="716"/>
                      </a:lnTo>
                      <a:lnTo>
                        <a:pt x="488" y="724"/>
                      </a:lnTo>
                      <a:lnTo>
                        <a:pt x="488" y="734"/>
                      </a:lnTo>
                      <a:lnTo>
                        <a:pt x="488" y="752"/>
                      </a:lnTo>
                      <a:lnTo>
                        <a:pt x="488" y="752"/>
                      </a:lnTo>
                      <a:lnTo>
                        <a:pt x="486" y="768"/>
                      </a:lnTo>
                      <a:lnTo>
                        <a:pt x="484" y="776"/>
                      </a:lnTo>
                      <a:lnTo>
                        <a:pt x="486" y="784"/>
                      </a:lnTo>
                      <a:lnTo>
                        <a:pt x="486" y="784"/>
                      </a:lnTo>
                      <a:lnTo>
                        <a:pt x="490" y="790"/>
                      </a:lnTo>
                      <a:lnTo>
                        <a:pt x="500" y="794"/>
                      </a:lnTo>
                      <a:lnTo>
                        <a:pt x="510" y="796"/>
                      </a:lnTo>
                      <a:lnTo>
                        <a:pt x="522" y="798"/>
                      </a:lnTo>
                      <a:lnTo>
                        <a:pt x="522" y="798"/>
                      </a:lnTo>
                      <a:lnTo>
                        <a:pt x="520" y="808"/>
                      </a:lnTo>
                      <a:lnTo>
                        <a:pt x="514" y="818"/>
                      </a:lnTo>
                      <a:lnTo>
                        <a:pt x="514" y="818"/>
                      </a:lnTo>
                      <a:lnTo>
                        <a:pt x="504" y="832"/>
                      </a:lnTo>
                      <a:lnTo>
                        <a:pt x="490" y="844"/>
                      </a:lnTo>
                      <a:lnTo>
                        <a:pt x="478" y="856"/>
                      </a:lnTo>
                      <a:lnTo>
                        <a:pt x="468" y="870"/>
                      </a:lnTo>
                      <a:lnTo>
                        <a:pt x="468" y="870"/>
                      </a:lnTo>
                      <a:lnTo>
                        <a:pt x="466" y="880"/>
                      </a:lnTo>
                      <a:lnTo>
                        <a:pt x="464" y="888"/>
                      </a:lnTo>
                      <a:lnTo>
                        <a:pt x="462" y="906"/>
                      </a:lnTo>
                      <a:lnTo>
                        <a:pt x="462" y="906"/>
                      </a:lnTo>
                      <a:lnTo>
                        <a:pt x="460" y="918"/>
                      </a:lnTo>
                      <a:lnTo>
                        <a:pt x="456" y="928"/>
                      </a:lnTo>
                      <a:lnTo>
                        <a:pt x="444" y="948"/>
                      </a:lnTo>
                      <a:lnTo>
                        <a:pt x="444" y="948"/>
                      </a:lnTo>
                      <a:lnTo>
                        <a:pt x="400" y="1024"/>
                      </a:lnTo>
                      <a:lnTo>
                        <a:pt x="400" y="1024"/>
                      </a:lnTo>
                      <a:lnTo>
                        <a:pt x="396" y="1026"/>
                      </a:lnTo>
                      <a:lnTo>
                        <a:pt x="396" y="1026"/>
                      </a:lnTo>
                      <a:lnTo>
                        <a:pt x="390" y="1030"/>
                      </a:lnTo>
                      <a:lnTo>
                        <a:pt x="384" y="1034"/>
                      </a:lnTo>
                      <a:lnTo>
                        <a:pt x="378" y="1038"/>
                      </a:lnTo>
                      <a:lnTo>
                        <a:pt x="374" y="1044"/>
                      </a:lnTo>
                      <a:lnTo>
                        <a:pt x="374" y="1044"/>
                      </a:lnTo>
                      <a:lnTo>
                        <a:pt x="364" y="1068"/>
                      </a:lnTo>
                      <a:lnTo>
                        <a:pt x="356" y="1090"/>
                      </a:lnTo>
                      <a:lnTo>
                        <a:pt x="356" y="1090"/>
                      </a:lnTo>
                      <a:lnTo>
                        <a:pt x="362" y="1094"/>
                      </a:lnTo>
                      <a:lnTo>
                        <a:pt x="372" y="1094"/>
                      </a:lnTo>
                      <a:lnTo>
                        <a:pt x="388" y="1094"/>
                      </a:lnTo>
                      <a:lnTo>
                        <a:pt x="388" y="1094"/>
                      </a:lnTo>
                      <a:lnTo>
                        <a:pt x="402" y="1094"/>
                      </a:lnTo>
                      <a:lnTo>
                        <a:pt x="416" y="1096"/>
                      </a:lnTo>
                      <a:lnTo>
                        <a:pt x="430" y="1098"/>
                      </a:lnTo>
                      <a:lnTo>
                        <a:pt x="446" y="1100"/>
                      </a:lnTo>
                      <a:lnTo>
                        <a:pt x="446" y="1100"/>
                      </a:lnTo>
                      <a:lnTo>
                        <a:pt x="478" y="1100"/>
                      </a:lnTo>
                      <a:lnTo>
                        <a:pt x="512" y="1098"/>
                      </a:lnTo>
                      <a:lnTo>
                        <a:pt x="512" y="1098"/>
                      </a:lnTo>
                      <a:lnTo>
                        <a:pt x="512" y="1094"/>
                      </a:lnTo>
                      <a:lnTo>
                        <a:pt x="510" y="1090"/>
                      </a:lnTo>
                      <a:lnTo>
                        <a:pt x="506" y="1088"/>
                      </a:lnTo>
                      <a:lnTo>
                        <a:pt x="502" y="1084"/>
                      </a:lnTo>
                      <a:lnTo>
                        <a:pt x="482" y="1078"/>
                      </a:lnTo>
                      <a:lnTo>
                        <a:pt x="482" y="1078"/>
                      </a:lnTo>
                      <a:lnTo>
                        <a:pt x="472" y="1072"/>
                      </a:lnTo>
                      <a:lnTo>
                        <a:pt x="462" y="1066"/>
                      </a:lnTo>
                      <a:lnTo>
                        <a:pt x="456" y="1060"/>
                      </a:lnTo>
                      <a:lnTo>
                        <a:pt x="452" y="1050"/>
                      </a:lnTo>
                      <a:lnTo>
                        <a:pt x="452" y="1050"/>
                      </a:lnTo>
                      <a:lnTo>
                        <a:pt x="476" y="1022"/>
                      </a:lnTo>
                      <a:lnTo>
                        <a:pt x="498" y="996"/>
                      </a:lnTo>
                      <a:lnTo>
                        <a:pt x="516" y="972"/>
                      </a:lnTo>
                      <a:lnTo>
                        <a:pt x="530" y="948"/>
                      </a:lnTo>
                      <a:lnTo>
                        <a:pt x="530" y="948"/>
                      </a:lnTo>
                      <a:lnTo>
                        <a:pt x="564" y="892"/>
                      </a:lnTo>
                      <a:lnTo>
                        <a:pt x="582" y="864"/>
                      </a:lnTo>
                      <a:lnTo>
                        <a:pt x="602" y="838"/>
                      </a:lnTo>
                      <a:lnTo>
                        <a:pt x="602" y="838"/>
                      </a:lnTo>
                      <a:lnTo>
                        <a:pt x="608" y="830"/>
                      </a:lnTo>
                      <a:lnTo>
                        <a:pt x="612" y="824"/>
                      </a:lnTo>
                      <a:lnTo>
                        <a:pt x="616" y="808"/>
                      </a:lnTo>
                      <a:lnTo>
                        <a:pt x="616" y="808"/>
                      </a:lnTo>
                      <a:lnTo>
                        <a:pt x="620" y="800"/>
                      </a:lnTo>
                      <a:lnTo>
                        <a:pt x="624" y="792"/>
                      </a:lnTo>
                      <a:lnTo>
                        <a:pt x="636" y="778"/>
                      </a:lnTo>
                      <a:lnTo>
                        <a:pt x="636" y="778"/>
                      </a:lnTo>
                      <a:lnTo>
                        <a:pt x="642" y="772"/>
                      </a:lnTo>
                      <a:lnTo>
                        <a:pt x="648" y="764"/>
                      </a:lnTo>
                      <a:lnTo>
                        <a:pt x="648" y="764"/>
                      </a:lnTo>
                      <a:lnTo>
                        <a:pt x="656" y="750"/>
                      </a:lnTo>
                      <a:lnTo>
                        <a:pt x="662" y="734"/>
                      </a:lnTo>
                      <a:lnTo>
                        <a:pt x="664" y="716"/>
                      </a:lnTo>
                      <a:lnTo>
                        <a:pt x="666" y="700"/>
                      </a:lnTo>
                      <a:lnTo>
                        <a:pt x="666" y="700"/>
                      </a:lnTo>
                      <a:lnTo>
                        <a:pt x="666" y="682"/>
                      </a:lnTo>
                      <a:lnTo>
                        <a:pt x="664" y="658"/>
                      </a:lnTo>
                      <a:lnTo>
                        <a:pt x="658" y="624"/>
                      </a:lnTo>
                      <a:lnTo>
                        <a:pt x="658" y="624"/>
                      </a:lnTo>
                      <a:lnTo>
                        <a:pt x="648" y="590"/>
                      </a:lnTo>
                      <a:lnTo>
                        <a:pt x="628" y="536"/>
                      </a:lnTo>
                      <a:lnTo>
                        <a:pt x="628" y="536"/>
                      </a:lnTo>
                      <a:lnTo>
                        <a:pt x="634" y="526"/>
                      </a:lnTo>
                      <a:lnTo>
                        <a:pt x="642" y="516"/>
                      </a:lnTo>
                      <a:lnTo>
                        <a:pt x="642" y="516"/>
                      </a:lnTo>
                      <a:lnTo>
                        <a:pt x="664" y="478"/>
                      </a:lnTo>
                      <a:lnTo>
                        <a:pt x="684" y="438"/>
                      </a:lnTo>
                      <a:lnTo>
                        <a:pt x="684" y="438"/>
                      </a:lnTo>
                      <a:lnTo>
                        <a:pt x="698" y="404"/>
                      </a:lnTo>
                      <a:lnTo>
                        <a:pt x="708" y="370"/>
                      </a:lnTo>
                      <a:lnTo>
                        <a:pt x="712" y="352"/>
                      </a:lnTo>
                      <a:lnTo>
                        <a:pt x="716" y="334"/>
                      </a:lnTo>
                      <a:lnTo>
                        <a:pt x="716" y="314"/>
                      </a:lnTo>
                      <a:lnTo>
                        <a:pt x="716" y="296"/>
                      </a:lnTo>
                      <a:lnTo>
                        <a:pt x="716" y="296"/>
                      </a:lnTo>
                      <a:lnTo>
                        <a:pt x="714" y="272"/>
                      </a:lnTo>
                      <a:lnTo>
                        <a:pt x="714" y="272"/>
                      </a:lnTo>
                      <a:lnTo>
                        <a:pt x="728" y="266"/>
                      </a:lnTo>
                      <a:lnTo>
                        <a:pt x="742" y="262"/>
                      </a:lnTo>
                      <a:lnTo>
                        <a:pt x="742" y="262"/>
                      </a:lnTo>
                      <a:lnTo>
                        <a:pt x="760" y="250"/>
                      </a:lnTo>
                      <a:lnTo>
                        <a:pt x="778" y="236"/>
                      </a:lnTo>
                      <a:lnTo>
                        <a:pt x="798" y="226"/>
                      </a:lnTo>
                      <a:lnTo>
                        <a:pt x="808" y="222"/>
                      </a:lnTo>
                      <a:lnTo>
                        <a:pt x="816" y="218"/>
                      </a:lnTo>
                      <a:lnTo>
                        <a:pt x="816" y="218"/>
                      </a:lnTo>
                      <a:lnTo>
                        <a:pt x="830" y="216"/>
                      </a:lnTo>
                      <a:lnTo>
                        <a:pt x="842" y="216"/>
                      </a:lnTo>
                      <a:lnTo>
                        <a:pt x="848" y="214"/>
                      </a:lnTo>
                      <a:lnTo>
                        <a:pt x="852" y="212"/>
                      </a:lnTo>
                      <a:lnTo>
                        <a:pt x="856" y="208"/>
                      </a:lnTo>
                      <a:lnTo>
                        <a:pt x="858" y="202"/>
                      </a:lnTo>
                      <a:lnTo>
                        <a:pt x="858" y="202"/>
                      </a:lnTo>
                      <a:lnTo>
                        <a:pt x="870" y="196"/>
                      </a:lnTo>
                      <a:lnTo>
                        <a:pt x="870" y="196"/>
                      </a:lnTo>
                      <a:lnTo>
                        <a:pt x="890" y="190"/>
                      </a:lnTo>
                      <a:lnTo>
                        <a:pt x="910" y="186"/>
                      </a:lnTo>
                      <a:lnTo>
                        <a:pt x="910" y="186"/>
                      </a:lnTo>
                      <a:lnTo>
                        <a:pt x="920" y="182"/>
                      </a:lnTo>
                      <a:lnTo>
                        <a:pt x="930" y="176"/>
                      </a:lnTo>
                      <a:lnTo>
                        <a:pt x="940" y="170"/>
                      </a:lnTo>
                      <a:lnTo>
                        <a:pt x="948" y="162"/>
                      </a:lnTo>
                      <a:lnTo>
                        <a:pt x="948" y="162"/>
                      </a:lnTo>
                      <a:lnTo>
                        <a:pt x="962" y="146"/>
                      </a:lnTo>
                      <a:lnTo>
                        <a:pt x="972" y="130"/>
                      </a:lnTo>
                      <a:lnTo>
                        <a:pt x="972" y="130"/>
                      </a:lnTo>
                      <a:lnTo>
                        <a:pt x="996" y="94"/>
                      </a:lnTo>
                      <a:lnTo>
                        <a:pt x="996" y="94"/>
                      </a:lnTo>
                      <a:lnTo>
                        <a:pt x="1002" y="86"/>
                      </a:lnTo>
                      <a:lnTo>
                        <a:pt x="1008" y="82"/>
                      </a:lnTo>
                      <a:lnTo>
                        <a:pt x="1014" y="78"/>
                      </a:lnTo>
                      <a:lnTo>
                        <a:pt x="1022" y="76"/>
                      </a:lnTo>
                      <a:lnTo>
                        <a:pt x="1022" y="76"/>
                      </a:lnTo>
                      <a:lnTo>
                        <a:pt x="1030" y="72"/>
                      </a:lnTo>
                      <a:lnTo>
                        <a:pt x="1038" y="62"/>
                      </a:lnTo>
                      <a:lnTo>
                        <a:pt x="1038" y="62"/>
                      </a:lnTo>
                      <a:lnTo>
                        <a:pt x="1040" y="56"/>
                      </a:lnTo>
                      <a:lnTo>
                        <a:pt x="1044" y="50"/>
                      </a:lnTo>
                      <a:lnTo>
                        <a:pt x="1044" y="50"/>
                      </a:lnTo>
                      <a:lnTo>
                        <a:pt x="1048" y="50"/>
                      </a:lnTo>
                      <a:lnTo>
                        <a:pt x="1052" y="48"/>
                      </a:lnTo>
                      <a:lnTo>
                        <a:pt x="1052" y="48"/>
                      </a:lnTo>
                      <a:lnTo>
                        <a:pt x="1054" y="46"/>
                      </a:lnTo>
                      <a:lnTo>
                        <a:pt x="1058" y="40"/>
                      </a:lnTo>
                      <a:lnTo>
                        <a:pt x="1058" y="28"/>
                      </a:lnTo>
                      <a:lnTo>
                        <a:pt x="1058" y="28"/>
                      </a:lnTo>
                      <a:lnTo>
                        <a:pt x="1060" y="16"/>
                      </a:lnTo>
                      <a:lnTo>
                        <a:pt x="1060" y="8"/>
                      </a:lnTo>
                      <a:lnTo>
                        <a:pt x="1058" y="4"/>
                      </a:lnTo>
                      <a:lnTo>
                        <a:pt x="1058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sz="1000" dirty="0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758011" y="4150664"/>
              <a:ext cx="612775" cy="847453"/>
              <a:chOff x="2860543" y="3847874"/>
              <a:chExt cx="612775" cy="847453"/>
            </a:xfrm>
          </p:grpSpPr>
          <p:sp>
            <p:nvSpPr>
              <p:cNvPr id="83" name="Oval 82"/>
              <p:cNvSpPr/>
              <p:nvPr/>
            </p:nvSpPr>
            <p:spPr bwMode="ltGray">
              <a:xfrm>
                <a:off x="2860543" y="4082553"/>
                <a:ext cx="612775" cy="612774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000" dirty="0">
                  <a:solidFill>
                    <a:schemeClr val="tx1"/>
                  </a:solidFill>
                  <a:latin typeface="Georgia" pitchFamily="18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3078512" y="3847874"/>
                <a:ext cx="183931" cy="758167"/>
                <a:chOff x="1817688" y="465138"/>
                <a:chExt cx="298450" cy="1230217"/>
              </a:xfrm>
            </p:grpSpPr>
            <p:sp>
              <p:nvSpPr>
                <p:cNvPr id="85" name="Freeform 18"/>
                <p:cNvSpPr>
                  <a:spLocks/>
                </p:cNvSpPr>
                <p:nvPr/>
              </p:nvSpPr>
              <p:spPr bwMode="auto">
                <a:xfrm>
                  <a:off x="1903413" y="465138"/>
                  <a:ext cx="127000" cy="127000"/>
                </a:xfrm>
                <a:custGeom>
                  <a:avLst/>
                  <a:gdLst>
                    <a:gd name="T0" fmla="*/ 40 w 80"/>
                    <a:gd name="T1" fmla="*/ 80 h 80"/>
                    <a:gd name="T2" fmla="*/ 40 w 80"/>
                    <a:gd name="T3" fmla="*/ 80 h 80"/>
                    <a:gd name="T4" fmla="*/ 48 w 80"/>
                    <a:gd name="T5" fmla="*/ 78 h 80"/>
                    <a:gd name="T6" fmla="*/ 56 w 80"/>
                    <a:gd name="T7" fmla="*/ 76 h 80"/>
                    <a:gd name="T8" fmla="*/ 62 w 80"/>
                    <a:gd name="T9" fmla="*/ 72 h 80"/>
                    <a:gd name="T10" fmla="*/ 68 w 80"/>
                    <a:gd name="T11" fmla="*/ 68 h 80"/>
                    <a:gd name="T12" fmla="*/ 72 w 80"/>
                    <a:gd name="T13" fmla="*/ 62 h 80"/>
                    <a:gd name="T14" fmla="*/ 76 w 80"/>
                    <a:gd name="T15" fmla="*/ 56 h 80"/>
                    <a:gd name="T16" fmla="*/ 78 w 80"/>
                    <a:gd name="T17" fmla="*/ 48 h 80"/>
                    <a:gd name="T18" fmla="*/ 80 w 80"/>
                    <a:gd name="T19" fmla="*/ 40 h 80"/>
                    <a:gd name="T20" fmla="*/ 80 w 80"/>
                    <a:gd name="T21" fmla="*/ 40 h 80"/>
                    <a:gd name="T22" fmla="*/ 78 w 80"/>
                    <a:gd name="T23" fmla="*/ 32 h 80"/>
                    <a:gd name="T24" fmla="*/ 76 w 80"/>
                    <a:gd name="T25" fmla="*/ 24 h 80"/>
                    <a:gd name="T26" fmla="*/ 72 w 80"/>
                    <a:gd name="T27" fmla="*/ 18 h 80"/>
                    <a:gd name="T28" fmla="*/ 68 w 80"/>
                    <a:gd name="T29" fmla="*/ 12 h 80"/>
                    <a:gd name="T30" fmla="*/ 62 w 80"/>
                    <a:gd name="T31" fmla="*/ 6 h 80"/>
                    <a:gd name="T32" fmla="*/ 56 w 80"/>
                    <a:gd name="T33" fmla="*/ 2 h 80"/>
                    <a:gd name="T34" fmla="*/ 48 w 80"/>
                    <a:gd name="T35" fmla="*/ 0 h 80"/>
                    <a:gd name="T36" fmla="*/ 40 w 80"/>
                    <a:gd name="T37" fmla="*/ 0 h 80"/>
                    <a:gd name="T38" fmla="*/ 40 w 80"/>
                    <a:gd name="T39" fmla="*/ 0 h 80"/>
                    <a:gd name="T40" fmla="*/ 32 w 80"/>
                    <a:gd name="T41" fmla="*/ 0 h 80"/>
                    <a:gd name="T42" fmla="*/ 24 w 80"/>
                    <a:gd name="T43" fmla="*/ 2 h 80"/>
                    <a:gd name="T44" fmla="*/ 16 w 80"/>
                    <a:gd name="T45" fmla="*/ 6 h 80"/>
                    <a:gd name="T46" fmla="*/ 12 w 80"/>
                    <a:gd name="T47" fmla="*/ 12 h 80"/>
                    <a:gd name="T48" fmla="*/ 6 w 80"/>
                    <a:gd name="T49" fmla="*/ 18 h 80"/>
                    <a:gd name="T50" fmla="*/ 2 w 80"/>
                    <a:gd name="T51" fmla="*/ 24 h 80"/>
                    <a:gd name="T52" fmla="*/ 0 w 80"/>
                    <a:gd name="T53" fmla="*/ 32 h 80"/>
                    <a:gd name="T54" fmla="*/ 0 w 80"/>
                    <a:gd name="T55" fmla="*/ 40 h 80"/>
                    <a:gd name="T56" fmla="*/ 0 w 80"/>
                    <a:gd name="T57" fmla="*/ 40 h 80"/>
                    <a:gd name="T58" fmla="*/ 0 w 80"/>
                    <a:gd name="T59" fmla="*/ 48 h 80"/>
                    <a:gd name="T60" fmla="*/ 2 w 80"/>
                    <a:gd name="T61" fmla="*/ 56 h 80"/>
                    <a:gd name="T62" fmla="*/ 6 w 80"/>
                    <a:gd name="T63" fmla="*/ 62 h 80"/>
                    <a:gd name="T64" fmla="*/ 12 w 80"/>
                    <a:gd name="T65" fmla="*/ 68 h 80"/>
                    <a:gd name="T66" fmla="*/ 16 w 80"/>
                    <a:gd name="T67" fmla="*/ 72 h 80"/>
                    <a:gd name="T68" fmla="*/ 24 w 80"/>
                    <a:gd name="T69" fmla="*/ 76 h 80"/>
                    <a:gd name="T70" fmla="*/ 32 w 80"/>
                    <a:gd name="T71" fmla="*/ 78 h 80"/>
                    <a:gd name="T72" fmla="*/ 40 w 80"/>
                    <a:gd name="T73" fmla="*/ 80 h 80"/>
                    <a:gd name="T74" fmla="*/ 40 w 80"/>
                    <a:gd name="T7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80">
                      <a:moveTo>
                        <a:pt x="40" y="80"/>
                      </a:moveTo>
                      <a:lnTo>
                        <a:pt x="40" y="80"/>
                      </a:lnTo>
                      <a:lnTo>
                        <a:pt x="48" y="78"/>
                      </a:lnTo>
                      <a:lnTo>
                        <a:pt x="56" y="76"/>
                      </a:lnTo>
                      <a:lnTo>
                        <a:pt x="62" y="72"/>
                      </a:lnTo>
                      <a:lnTo>
                        <a:pt x="68" y="68"/>
                      </a:lnTo>
                      <a:lnTo>
                        <a:pt x="72" y="62"/>
                      </a:lnTo>
                      <a:lnTo>
                        <a:pt x="76" y="56"/>
                      </a:lnTo>
                      <a:lnTo>
                        <a:pt x="78" y="48"/>
                      </a:lnTo>
                      <a:lnTo>
                        <a:pt x="80" y="40"/>
                      </a:lnTo>
                      <a:lnTo>
                        <a:pt x="80" y="40"/>
                      </a:lnTo>
                      <a:lnTo>
                        <a:pt x="78" y="32"/>
                      </a:lnTo>
                      <a:lnTo>
                        <a:pt x="76" y="24"/>
                      </a:lnTo>
                      <a:lnTo>
                        <a:pt x="72" y="18"/>
                      </a:lnTo>
                      <a:lnTo>
                        <a:pt x="68" y="12"/>
                      </a:lnTo>
                      <a:lnTo>
                        <a:pt x="62" y="6"/>
                      </a:lnTo>
                      <a:lnTo>
                        <a:pt x="56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4" y="2"/>
                      </a:lnTo>
                      <a:lnTo>
                        <a:pt x="16" y="6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2" y="56"/>
                      </a:lnTo>
                      <a:lnTo>
                        <a:pt x="6" y="62"/>
                      </a:lnTo>
                      <a:lnTo>
                        <a:pt x="12" y="68"/>
                      </a:lnTo>
                      <a:lnTo>
                        <a:pt x="16" y="72"/>
                      </a:lnTo>
                      <a:lnTo>
                        <a:pt x="24" y="76"/>
                      </a:lnTo>
                      <a:lnTo>
                        <a:pt x="32" y="78"/>
                      </a:lnTo>
                      <a:lnTo>
                        <a:pt x="40" y="80"/>
                      </a:lnTo>
                      <a:lnTo>
                        <a:pt x="40" y="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sz="1000" dirty="0"/>
                </a:p>
              </p:txBody>
            </p:sp>
            <p:sp>
              <p:nvSpPr>
                <p:cNvPr id="86" name="Line 19"/>
                <p:cNvSpPr>
                  <a:spLocks noChangeShapeType="1"/>
                </p:cNvSpPr>
                <p:nvPr/>
              </p:nvSpPr>
              <p:spPr bwMode="auto">
                <a:xfrm>
                  <a:off x="1966913" y="528638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sz="1000" dirty="0"/>
                </a:p>
              </p:txBody>
            </p:sp>
            <p:sp>
              <p:nvSpPr>
                <p:cNvPr id="87" name="Line 20"/>
                <p:cNvSpPr>
                  <a:spLocks noChangeShapeType="1"/>
                </p:cNvSpPr>
                <p:nvPr/>
              </p:nvSpPr>
              <p:spPr bwMode="auto">
                <a:xfrm>
                  <a:off x="1966913" y="528638"/>
                  <a:ext cx="0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sz="1000" dirty="0"/>
                </a:p>
              </p:txBody>
            </p:sp>
            <p:sp>
              <p:nvSpPr>
                <p:cNvPr id="88" name="Freeform 21"/>
                <p:cNvSpPr>
                  <a:spLocks/>
                </p:cNvSpPr>
                <p:nvPr/>
              </p:nvSpPr>
              <p:spPr bwMode="auto">
                <a:xfrm>
                  <a:off x="1817688" y="1066703"/>
                  <a:ext cx="298450" cy="628652"/>
                </a:xfrm>
                <a:custGeom>
                  <a:avLst/>
                  <a:gdLst>
                    <a:gd name="T0" fmla="*/ 50 w 188"/>
                    <a:gd name="T1" fmla="*/ 0 h 396"/>
                    <a:gd name="T2" fmla="*/ 30 w 188"/>
                    <a:gd name="T3" fmla="*/ 4 h 396"/>
                    <a:gd name="T4" fmla="*/ 14 w 188"/>
                    <a:gd name="T5" fmla="*/ 16 h 396"/>
                    <a:gd name="T6" fmla="*/ 4 w 188"/>
                    <a:gd name="T7" fmla="*/ 32 h 396"/>
                    <a:gd name="T8" fmla="*/ 0 w 188"/>
                    <a:gd name="T9" fmla="*/ 52 h 396"/>
                    <a:gd name="T10" fmla="*/ 0 w 188"/>
                    <a:gd name="T11" fmla="*/ 176 h 396"/>
                    <a:gd name="T12" fmla="*/ 4 w 188"/>
                    <a:gd name="T13" fmla="*/ 190 h 396"/>
                    <a:gd name="T14" fmla="*/ 16 w 188"/>
                    <a:gd name="T15" fmla="*/ 194 h 396"/>
                    <a:gd name="T16" fmla="*/ 28 w 188"/>
                    <a:gd name="T17" fmla="*/ 190 h 396"/>
                    <a:gd name="T18" fmla="*/ 34 w 188"/>
                    <a:gd name="T19" fmla="*/ 176 h 396"/>
                    <a:gd name="T20" fmla="*/ 42 w 188"/>
                    <a:gd name="T21" fmla="*/ 64 h 396"/>
                    <a:gd name="T22" fmla="*/ 42 w 188"/>
                    <a:gd name="T23" fmla="*/ 372 h 396"/>
                    <a:gd name="T24" fmla="*/ 50 w 188"/>
                    <a:gd name="T25" fmla="*/ 390 h 396"/>
                    <a:gd name="T26" fmla="*/ 66 w 188"/>
                    <a:gd name="T27" fmla="*/ 396 h 396"/>
                    <a:gd name="T28" fmla="*/ 82 w 188"/>
                    <a:gd name="T29" fmla="*/ 388 h 396"/>
                    <a:gd name="T30" fmla="*/ 90 w 188"/>
                    <a:gd name="T31" fmla="*/ 372 h 396"/>
                    <a:gd name="T32" fmla="*/ 98 w 188"/>
                    <a:gd name="T33" fmla="*/ 192 h 396"/>
                    <a:gd name="T34" fmla="*/ 98 w 188"/>
                    <a:gd name="T35" fmla="*/ 372 h 396"/>
                    <a:gd name="T36" fmla="*/ 104 w 188"/>
                    <a:gd name="T37" fmla="*/ 388 h 396"/>
                    <a:gd name="T38" fmla="*/ 120 w 188"/>
                    <a:gd name="T39" fmla="*/ 396 h 396"/>
                    <a:gd name="T40" fmla="*/ 136 w 188"/>
                    <a:gd name="T41" fmla="*/ 390 h 396"/>
                    <a:gd name="T42" fmla="*/ 144 w 188"/>
                    <a:gd name="T43" fmla="*/ 372 h 396"/>
                    <a:gd name="T44" fmla="*/ 152 w 188"/>
                    <a:gd name="T45" fmla="*/ 64 h 396"/>
                    <a:gd name="T46" fmla="*/ 152 w 188"/>
                    <a:gd name="T47" fmla="*/ 176 h 396"/>
                    <a:gd name="T48" fmla="*/ 158 w 188"/>
                    <a:gd name="T49" fmla="*/ 190 h 396"/>
                    <a:gd name="T50" fmla="*/ 170 w 188"/>
                    <a:gd name="T51" fmla="*/ 194 h 396"/>
                    <a:gd name="T52" fmla="*/ 182 w 188"/>
                    <a:gd name="T53" fmla="*/ 190 h 396"/>
                    <a:gd name="T54" fmla="*/ 188 w 188"/>
                    <a:gd name="T55" fmla="*/ 176 h 396"/>
                    <a:gd name="T56" fmla="*/ 188 w 188"/>
                    <a:gd name="T57" fmla="*/ 54 h 396"/>
                    <a:gd name="T58" fmla="*/ 184 w 188"/>
                    <a:gd name="T59" fmla="*/ 34 h 396"/>
                    <a:gd name="T60" fmla="*/ 172 w 188"/>
                    <a:gd name="T61" fmla="*/ 18 h 396"/>
                    <a:gd name="T62" fmla="*/ 156 w 188"/>
                    <a:gd name="T63" fmla="*/ 6 h 396"/>
                    <a:gd name="T64" fmla="*/ 136 w 188"/>
                    <a:gd name="T65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8" h="396">
                      <a:moveTo>
                        <a:pt x="50" y="0"/>
                      </a:moveTo>
                      <a:lnTo>
                        <a:pt x="50" y="0"/>
                      </a:lnTo>
                      <a:lnTo>
                        <a:pt x="40" y="2"/>
                      </a:lnTo>
                      <a:lnTo>
                        <a:pt x="30" y="4"/>
                      </a:lnTo>
                      <a:lnTo>
                        <a:pt x="22" y="10"/>
                      </a:lnTo>
                      <a:lnTo>
                        <a:pt x="14" y="16"/>
                      </a:lnTo>
                      <a:lnTo>
                        <a:pt x="8" y="24"/>
                      </a:lnTo>
                      <a:lnTo>
                        <a:pt x="4" y="32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0" y="184"/>
                      </a:lnTo>
                      <a:lnTo>
                        <a:pt x="4" y="190"/>
                      </a:lnTo>
                      <a:lnTo>
                        <a:pt x="10" y="192"/>
                      </a:lnTo>
                      <a:lnTo>
                        <a:pt x="16" y="194"/>
                      </a:lnTo>
                      <a:lnTo>
                        <a:pt x="24" y="192"/>
                      </a:lnTo>
                      <a:lnTo>
                        <a:pt x="28" y="190"/>
                      </a:lnTo>
                      <a:lnTo>
                        <a:pt x="32" y="184"/>
                      </a:lnTo>
                      <a:lnTo>
                        <a:pt x="34" y="176"/>
                      </a:lnTo>
                      <a:lnTo>
                        <a:pt x="34" y="64"/>
                      </a:lnTo>
                      <a:lnTo>
                        <a:pt x="42" y="64"/>
                      </a:lnTo>
                      <a:lnTo>
                        <a:pt x="42" y="372"/>
                      </a:lnTo>
                      <a:lnTo>
                        <a:pt x="42" y="372"/>
                      </a:lnTo>
                      <a:lnTo>
                        <a:pt x="44" y="382"/>
                      </a:lnTo>
                      <a:lnTo>
                        <a:pt x="50" y="390"/>
                      </a:lnTo>
                      <a:lnTo>
                        <a:pt x="58" y="394"/>
                      </a:lnTo>
                      <a:lnTo>
                        <a:pt x="66" y="396"/>
                      </a:lnTo>
                      <a:lnTo>
                        <a:pt x="74" y="394"/>
                      </a:lnTo>
                      <a:lnTo>
                        <a:pt x="82" y="388"/>
                      </a:lnTo>
                      <a:lnTo>
                        <a:pt x="88" y="382"/>
                      </a:lnTo>
                      <a:lnTo>
                        <a:pt x="90" y="372"/>
                      </a:lnTo>
                      <a:lnTo>
                        <a:pt x="90" y="192"/>
                      </a:lnTo>
                      <a:lnTo>
                        <a:pt x="98" y="192"/>
                      </a:lnTo>
                      <a:lnTo>
                        <a:pt x="98" y="372"/>
                      </a:lnTo>
                      <a:lnTo>
                        <a:pt x="98" y="372"/>
                      </a:lnTo>
                      <a:lnTo>
                        <a:pt x="100" y="382"/>
                      </a:lnTo>
                      <a:lnTo>
                        <a:pt x="104" y="388"/>
                      </a:lnTo>
                      <a:lnTo>
                        <a:pt x="112" y="394"/>
                      </a:lnTo>
                      <a:lnTo>
                        <a:pt x="120" y="396"/>
                      </a:lnTo>
                      <a:lnTo>
                        <a:pt x="130" y="394"/>
                      </a:lnTo>
                      <a:lnTo>
                        <a:pt x="136" y="390"/>
                      </a:lnTo>
                      <a:lnTo>
                        <a:pt x="142" y="382"/>
                      </a:lnTo>
                      <a:lnTo>
                        <a:pt x="144" y="372"/>
                      </a:lnTo>
                      <a:lnTo>
                        <a:pt x="144" y="64"/>
                      </a:lnTo>
                      <a:lnTo>
                        <a:pt x="152" y="64"/>
                      </a:lnTo>
                      <a:lnTo>
                        <a:pt x="152" y="176"/>
                      </a:lnTo>
                      <a:lnTo>
                        <a:pt x="152" y="176"/>
                      </a:lnTo>
                      <a:lnTo>
                        <a:pt x="154" y="184"/>
                      </a:lnTo>
                      <a:lnTo>
                        <a:pt x="158" y="190"/>
                      </a:lnTo>
                      <a:lnTo>
                        <a:pt x="164" y="192"/>
                      </a:lnTo>
                      <a:lnTo>
                        <a:pt x="170" y="194"/>
                      </a:lnTo>
                      <a:lnTo>
                        <a:pt x="176" y="192"/>
                      </a:lnTo>
                      <a:lnTo>
                        <a:pt x="182" y="190"/>
                      </a:lnTo>
                      <a:lnTo>
                        <a:pt x="186" y="184"/>
                      </a:lnTo>
                      <a:lnTo>
                        <a:pt x="188" y="176"/>
                      </a:lnTo>
                      <a:lnTo>
                        <a:pt x="188" y="54"/>
                      </a:lnTo>
                      <a:lnTo>
                        <a:pt x="188" y="54"/>
                      </a:lnTo>
                      <a:lnTo>
                        <a:pt x="186" y="44"/>
                      </a:lnTo>
                      <a:lnTo>
                        <a:pt x="184" y="34"/>
                      </a:lnTo>
                      <a:lnTo>
                        <a:pt x="178" y="24"/>
                      </a:lnTo>
                      <a:lnTo>
                        <a:pt x="172" y="18"/>
                      </a:lnTo>
                      <a:lnTo>
                        <a:pt x="166" y="10"/>
                      </a:lnTo>
                      <a:lnTo>
                        <a:pt x="156" y="6"/>
                      </a:lnTo>
                      <a:lnTo>
                        <a:pt x="146" y="2"/>
                      </a:lnTo>
                      <a:lnTo>
                        <a:pt x="136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 sz="1000" dirty="0"/>
                </a:p>
              </p:txBody>
            </p:sp>
          </p:grpSp>
        </p:grpSp>
        <p:sp>
          <p:nvSpPr>
            <p:cNvPr id="80" name="Pentagon 79"/>
            <p:cNvSpPr/>
            <p:nvPr/>
          </p:nvSpPr>
          <p:spPr>
            <a:xfrm>
              <a:off x="932136" y="1776842"/>
              <a:ext cx="2448273" cy="844505"/>
            </a:xfrm>
            <a:prstGeom prst="homePlate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nb-NO" sz="700" dirty="0">
                  <a:latin typeface="+mj-lt"/>
                </a:rPr>
                <a:t>Innbyggeren har behov for tjenester fra kommunen</a:t>
              </a:r>
            </a:p>
          </p:txBody>
        </p:sp>
        <p:sp>
          <p:nvSpPr>
            <p:cNvPr id="81" name="Pentagon 80"/>
            <p:cNvSpPr/>
            <p:nvPr/>
          </p:nvSpPr>
          <p:spPr>
            <a:xfrm>
              <a:off x="3380409" y="1775215"/>
              <a:ext cx="2304256" cy="802300"/>
            </a:xfrm>
            <a:prstGeom prst="homePlate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nb-NO" sz="700" dirty="0">
                  <a:latin typeface="+mj-lt"/>
                </a:rPr>
                <a:t>Virksomhetene vurderer behovet hver for seg</a:t>
              </a:r>
            </a:p>
          </p:txBody>
        </p:sp>
        <p:sp>
          <p:nvSpPr>
            <p:cNvPr id="82" name="Pentagon 81"/>
            <p:cNvSpPr/>
            <p:nvPr/>
          </p:nvSpPr>
          <p:spPr>
            <a:xfrm>
              <a:off x="5693133" y="1775863"/>
              <a:ext cx="2151772" cy="785074"/>
            </a:xfrm>
            <a:prstGeom prst="homePlate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nb-NO" sz="700" dirty="0">
                  <a:latin typeface="+mj-lt"/>
                </a:rPr>
                <a:t>Virksomhetene iverksetter tiltak hver for seg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5208494" y="2351667"/>
            <a:ext cx="0" cy="34854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6" name="Bil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237" y="4113455"/>
            <a:ext cx="676162" cy="476086"/>
          </a:xfrm>
          <a:prstGeom prst="rect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32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4920133"/>
              </p:ext>
            </p:extLst>
          </p:nvPr>
        </p:nvGraphicFramePr>
        <p:xfrm>
          <a:off x="1229" y="1546"/>
          <a:ext cx="1228" cy="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29" y="1546"/>
                        <a:ext cx="1228" cy="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id" hidden="1"/>
          <p:cNvGrpSpPr/>
          <p:nvPr>
            <p:custDataLst>
              <p:tags r:id="rId3"/>
            </p:custDataLst>
          </p:nvPr>
        </p:nvGrpSpPr>
        <p:grpSpPr>
          <a:xfrm>
            <a:off x="1865056" y="667173"/>
            <a:ext cx="6963290" cy="6529373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771543">
                <a:defRPr/>
              </a:pPr>
              <a:endParaRPr lang="nb-NO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771543">
                <a:defRPr/>
              </a:pPr>
              <a:endParaRPr lang="nb-NO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677616">
                <a:buSzPct val="90000"/>
                <a:defRPr/>
              </a:pPr>
              <a:endParaRPr lang="nb-NO" sz="1200" dirty="0">
                <a:solidFill>
                  <a:schemeClr val="folHlink"/>
                </a:solidFill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771543">
                  <a:defRPr/>
                </a:pPr>
                <a:endParaRPr lang="nb-NO" dirty="0"/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8622" y="1618473"/>
            <a:ext cx="8262937" cy="733425"/>
          </a:xfrm>
        </p:spPr>
        <p:txBody>
          <a:bodyPr/>
          <a:lstStyle/>
          <a:p>
            <a:r>
              <a:rPr lang="nb-NO" sz="2400" dirty="0"/>
              <a:t>Bedre livskvalitet for innbyggerne og sparte kostnader i fremtiden for kommunen</a:t>
            </a:r>
          </a:p>
        </p:txBody>
      </p:sp>
      <p:sp>
        <p:nvSpPr>
          <p:cNvPr id="50" name="Section Header" hidden="1"/>
          <p:cNvSpPr txBox="1"/>
          <p:nvPr>
            <p:custDataLst>
              <p:tags r:id="rId4"/>
            </p:custDataLst>
          </p:nvPr>
        </p:nvSpPr>
        <p:spPr>
          <a:xfrm>
            <a:off x="1857978" y="827292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58344">
              <a:spcAft>
                <a:spcPts val="848"/>
              </a:spcAft>
            </a:pPr>
            <a:r>
              <a:rPr lang="nb-NO" sz="900" dirty="0">
                <a:ea typeface="Cambria Math" pitchFamily="18" charset="0"/>
              </a:rPr>
              <a:t>  – </a:t>
            </a:r>
          </a:p>
        </p:txBody>
      </p:sp>
      <p:sp>
        <p:nvSpPr>
          <p:cNvPr id="51" name="Section Footer"/>
          <p:cNvSpPr txBox="1"/>
          <p:nvPr>
            <p:custDataLst>
              <p:tags r:id="rId5"/>
            </p:custDataLst>
          </p:nvPr>
        </p:nvSpPr>
        <p:spPr>
          <a:xfrm>
            <a:off x="1866316" y="6901363"/>
            <a:ext cx="316913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58344">
              <a:spcAft>
                <a:spcPts val="848"/>
              </a:spcAft>
            </a:pPr>
            <a:r>
              <a:rPr lang="nb-NO" sz="900" dirty="0"/>
              <a:t>Asker kommune • Asker velferdslab og investeringstankegang</a:t>
            </a:r>
          </a:p>
        </p:txBody>
      </p:sp>
      <p:sp>
        <p:nvSpPr>
          <p:cNvPr id="52" name="Page Number"/>
          <p:cNvSpPr txBox="1"/>
          <p:nvPr>
            <p:custDataLst>
              <p:tags r:id="rId6"/>
            </p:custDataLst>
          </p:nvPr>
        </p:nvSpPr>
        <p:spPr>
          <a:xfrm>
            <a:off x="8825185" y="7066166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58344" algn="r">
              <a:spcAft>
                <a:spcPts val="848"/>
              </a:spcAft>
            </a:pPr>
            <a:endParaRPr lang="nb-NO" sz="900" dirty="0"/>
          </a:p>
        </p:txBody>
      </p:sp>
      <p:graphicFrame>
        <p:nvGraphicFramePr>
          <p:cNvPr id="64" name="Content Placeholder 6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52786431"/>
              </p:ext>
            </p:extLst>
          </p:nvPr>
        </p:nvGraphicFramePr>
        <p:xfrm>
          <a:off x="3340539" y="2351898"/>
          <a:ext cx="5487907" cy="232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5" name="Chart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179736"/>
              </p:ext>
            </p:extLst>
          </p:nvPr>
        </p:nvGraphicFramePr>
        <p:xfrm>
          <a:off x="3340536" y="4575671"/>
          <a:ext cx="5405498" cy="214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6" name="Pentagon 65"/>
          <p:cNvSpPr/>
          <p:nvPr/>
        </p:nvSpPr>
        <p:spPr>
          <a:xfrm>
            <a:off x="1844748" y="2578131"/>
            <a:ext cx="1489554" cy="1151573"/>
          </a:xfrm>
          <a:prstGeom prst="homePlate">
            <a:avLst>
              <a:gd name="adj" fmla="val 26660"/>
            </a:avLst>
          </a:prstGeom>
          <a:solidFill>
            <a:schemeClr val="accent2"/>
          </a:solidFill>
          <a:ln w="25400">
            <a:noFill/>
          </a:ln>
        </p:spPr>
        <p:txBody>
          <a:bodyPr vert="horz" wrap="square" lIns="77289" tIns="38644" rIns="77289" bIns="38644" rtlCol="0" anchor="ctr">
            <a:no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  <a:latin typeface="+mj-lt"/>
              </a:rPr>
              <a:t>Merkostnader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uten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investeringer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Pentagon 66"/>
          <p:cNvSpPr/>
          <p:nvPr/>
        </p:nvSpPr>
        <p:spPr>
          <a:xfrm>
            <a:off x="1885480" y="4738720"/>
            <a:ext cx="1489554" cy="1151573"/>
          </a:xfrm>
          <a:prstGeom prst="homePlate">
            <a:avLst>
              <a:gd name="adj" fmla="val 26660"/>
            </a:avLst>
          </a:prstGeom>
          <a:solidFill>
            <a:schemeClr val="accent2"/>
          </a:solidFill>
          <a:ln w="25400">
            <a:noFill/>
          </a:ln>
        </p:spPr>
        <p:txBody>
          <a:bodyPr vert="horz" wrap="square" lIns="77289" tIns="38644" rIns="77289" bIns="38644" rtlCol="0" anchor="ctr">
            <a:no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  <a:latin typeface="+mj-lt"/>
              </a:rPr>
              <a:t>Merkostnader</a:t>
            </a:r>
            <a:r>
              <a:rPr lang="en-GB" sz="1400" dirty="0">
                <a:solidFill>
                  <a:schemeClr val="bg1"/>
                </a:solidFill>
                <a:latin typeface="+mj-lt"/>
              </a:rPr>
              <a:t> med </a:t>
            </a:r>
            <a:r>
              <a:rPr lang="en-GB" sz="1400" dirty="0" err="1">
                <a:solidFill>
                  <a:schemeClr val="bg1"/>
                </a:solidFill>
                <a:latin typeface="+mj-lt"/>
              </a:rPr>
              <a:t>investeringer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755012" y="4680189"/>
            <a:ext cx="3009246" cy="117129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txBody>
          <a:bodyPr vert="horz" wrap="square" lIns="77289" tIns="38644" rIns="77289" bIns="38644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6084490" y="5102934"/>
            <a:ext cx="2433754" cy="584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31866"/>
            <a:r>
              <a:rPr lang="en-GB" sz="1900" dirty="0" err="1">
                <a:latin typeface="Georgia" pitchFamily="18" charset="0"/>
                <a:cs typeface="Arial" pitchFamily="34" charset="0"/>
              </a:rPr>
              <a:t>Besparelse</a:t>
            </a:r>
            <a:r>
              <a:rPr lang="en-GB" sz="1900" dirty="0">
                <a:latin typeface="Georgia" pitchFamily="18" charset="0"/>
                <a:cs typeface="Arial" pitchFamily="34" charset="0"/>
              </a:rPr>
              <a:t> for </a:t>
            </a:r>
            <a:r>
              <a:rPr lang="en-GB" sz="1900" dirty="0" err="1">
                <a:latin typeface="Georgia" pitchFamily="18" charset="0"/>
                <a:cs typeface="Arial" pitchFamily="34" charset="0"/>
              </a:rPr>
              <a:t>samfunnet</a:t>
            </a:r>
            <a:endParaRPr lang="en-GB" sz="1900" dirty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>
          <a:xfrm>
            <a:off x="10285744" y="7204910"/>
            <a:ext cx="128240" cy="138499"/>
          </a:xfrm>
        </p:spPr>
        <p:txBody>
          <a:bodyPr/>
          <a:lstStyle/>
          <a:p>
            <a:fld id="{0FB97BDA-2357-114C-BBFD-76B1A6CA5EC4}" type="slidenum">
              <a:rPr smtClean="0"/>
              <a:pPr/>
              <a:t>12</a:t>
            </a:fld>
            <a:endParaRPr/>
          </a:p>
        </p:txBody>
      </p:sp>
      <p:grpSp>
        <p:nvGrpSpPr>
          <p:cNvPr id="27" name="Gruppe 26"/>
          <p:cNvGrpSpPr/>
          <p:nvPr/>
        </p:nvGrpSpPr>
        <p:grpSpPr>
          <a:xfrm>
            <a:off x="2006590" y="954840"/>
            <a:ext cx="8476812" cy="4172043"/>
            <a:chOff x="1455827" y="116541"/>
            <a:chExt cx="8877211" cy="4258234"/>
          </a:xfrm>
        </p:grpSpPr>
        <p:sp>
          <p:nvSpPr>
            <p:cNvPr id="19" name="Bildeforklaring formet som en ellipse 18"/>
            <p:cNvSpPr/>
            <p:nvPr/>
          </p:nvSpPr>
          <p:spPr>
            <a:xfrm rot="10800000" flipH="1" flipV="1">
              <a:off x="1455827" y="116541"/>
              <a:ext cx="8877211" cy="4258234"/>
            </a:xfrm>
            <a:prstGeom prst="wedgeEllipseCallou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2840820" y="758494"/>
              <a:ext cx="6341450" cy="356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97316" indent="-297316">
                <a:buFont typeface="Wingdings" panose="05000000000000000000" pitchFamily="2" charset="2"/>
                <a:buChar char="q"/>
              </a:pPr>
              <a:r>
                <a:rPr lang="nb-NO" sz="1700" dirty="0">
                  <a:solidFill>
                    <a:prstClr val="white"/>
                  </a:solidFill>
                  <a:latin typeface="Comic Sans MS" panose="030F0702030302020204" pitchFamily="66" charset="0"/>
                </a:rPr>
                <a:t>Vi skal ta risikoen med tidlig investering for å få samfunnsøkonomiske gevinster på lang sikt. Samtidig skal vi skape bedre opplevelser for innbyggerne.</a:t>
              </a:r>
            </a:p>
            <a:p>
              <a:pPr marL="297316" indent="-297316">
                <a:buFont typeface="Wingdings" panose="05000000000000000000" pitchFamily="2" charset="2"/>
                <a:buChar char="q"/>
              </a:pPr>
              <a:endParaRPr lang="nb-NO" sz="1700" dirty="0">
                <a:solidFill>
                  <a:prstClr val="white"/>
                </a:solidFill>
                <a:latin typeface="Comic Sans MS" panose="030F0702030302020204" pitchFamily="66" charset="0"/>
              </a:endParaRPr>
            </a:p>
            <a:p>
              <a:pPr marL="297316" indent="-297316">
                <a:buFont typeface="Wingdings" panose="05000000000000000000" pitchFamily="2" charset="2"/>
                <a:buChar char="q"/>
              </a:pPr>
              <a:r>
                <a:rPr lang="nb-NO" sz="1700" dirty="0">
                  <a:solidFill>
                    <a:prstClr val="white"/>
                  </a:solidFill>
                  <a:latin typeface="Comic Sans MS" panose="030F0702030302020204" pitchFamily="66" charset="0"/>
                </a:rPr>
                <a:t>Vi ser på alle ressurser i offentlig og privat sektor samt sivilsamfunnet som mulige kilder til sosial avkastning.</a:t>
              </a:r>
            </a:p>
            <a:p>
              <a:pPr marL="297316" indent="-297316">
                <a:buFont typeface="Wingdings" panose="05000000000000000000" pitchFamily="2" charset="2"/>
                <a:buChar char="q"/>
              </a:pPr>
              <a:endParaRPr lang="nb-NO" sz="1700" dirty="0">
                <a:solidFill>
                  <a:prstClr val="white"/>
                </a:solidFill>
                <a:latin typeface="Comic Sans MS" panose="030F0702030302020204" pitchFamily="66" charset="0"/>
              </a:endParaRPr>
            </a:p>
            <a:p>
              <a:pPr marL="297316" indent="-297316">
                <a:buFont typeface="Wingdings" panose="05000000000000000000" pitchFamily="2" charset="2"/>
                <a:buChar char="q"/>
              </a:pPr>
              <a:r>
                <a:rPr lang="nb-NO" sz="1700" dirty="0">
                  <a:solidFill>
                    <a:prstClr val="white"/>
                  </a:solidFill>
                  <a:latin typeface="Comic Sans MS" panose="030F0702030302020204" pitchFamily="66" charset="0"/>
                </a:rPr>
                <a:t>Vi har rom til å planlegge langsiktige løp der kommunen koordinerer seg som én enhet. </a:t>
              </a:r>
            </a:p>
            <a:p>
              <a:pPr marL="297316" indent="-297316">
                <a:buFont typeface="Wingdings" panose="05000000000000000000" pitchFamily="2" charset="2"/>
                <a:buChar char="q"/>
              </a:pPr>
              <a:endParaRPr lang="nb-NO" sz="1700" dirty="0">
                <a:solidFill>
                  <a:prstClr val="white"/>
                </a:solidFill>
                <a:latin typeface="Comic Sans MS" panose="030F0702030302020204" pitchFamily="66" charset="0"/>
              </a:endParaRPr>
            </a:p>
            <a:p>
              <a:pPr marL="297316" indent="-297316">
                <a:buFont typeface="Wingdings" panose="05000000000000000000" pitchFamily="2" charset="2"/>
                <a:buChar char="q"/>
              </a:pPr>
              <a:r>
                <a:rPr lang="nb-NO" sz="1700" dirty="0">
                  <a:solidFill>
                    <a:prstClr val="white"/>
                  </a:solidFill>
                  <a:latin typeface="Comic Sans MS" panose="030F0702030302020204" pitchFamily="66" charset="0"/>
                </a:rPr>
                <a:t>Vi ser på innbyggerne som en «medinvestor», som bidrar aktivt til sin egen fremtid.</a:t>
              </a:r>
            </a:p>
          </p:txBody>
        </p:sp>
      </p:grpSp>
      <p:sp>
        <p:nvSpPr>
          <p:cNvPr id="7" name="TekstSylinder 6"/>
          <p:cNvSpPr txBox="1"/>
          <p:nvPr/>
        </p:nvSpPr>
        <p:spPr>
          <a:xfrm>
            <a:off x="752774" y="6963459"/>
            <a:ext cx="3301381" cy="549041"/>
          </a:xfrm>
          <a:prstGeom prst="rect">
            <a:avLst/>
          </a:prstGeom>
          <a:noFill/>
        </p:spPr>
        <p:txBody>
          <a:bodyPr wrap="square" lIns="95142" tIns="47570" rIns="95142" bIns="47570" rtlCol="0">
            <a:spAutoFit/>
          </a:bodyPr>
          <a:lstStyle/>
          <a:p>
            <a:r>
              <a:rPr lang="nb-NO" sz="2900" b="1" dirty="0">
                <a:solidFill>
                  <a:srgbClr val="FFFFFF"/>
                </a:solidFill>
              </a:rPr>
              <a:t>Investorene</a:t>
            </a:r>
          </a:p>
        </p:txBody>
      </p:sp>
      <p:grpSp>
        <p:nvGrpSpPr>
          <p:cNvPr id="26" name="Gruppe 25"/>
          <p:cNvGrpSpPr/>
          <p:nvPr/>
        </p:nvGrpSpPr>
        <p:grpSpPr>
          <a:xfrm>
            <a:off x="1198698" y="4669211"/>
            <a:ext cx="2834980" cy="2734054"/>
            <a:chOff x="407169" y="3989294"/>
            <a:chExt cx="2739443" cy="2605474"/>
          </a:xfrm>
        </p:grpSpPr>
        <p:pic>
          <p:nvPicPr>
            <p:cNvPr id="8" name="Bilde 7" descr="Forvalter og investor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5" r="-11603"/>
            <a:stretch/>
          </p:blipFill>
          <p:spPr>
            <a:xfrm>
              <a:off x="407169" y="3989294"/>
              <a:ext cx="994710" cy="2331564"/>
            </a:xfrm>
            <a:prstGeom prst="rect">
              <a:avLst/>
            </a:prstGeom>
          </p:spPr>
        </p:pic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856" y="4318088"/>
              <a:ext cx="1752047" cy="1961647"/>
            </a:xfrm>
            <a:prstGeom prst="rect">
              <a:avLst/>
            </a:prstGeom>
          </p:spPr>
        </p:pic>
        <p:pic>
          <p:nvPicPr>
            <p:cNvPr id="18" name="Bild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3261" y="4274862"/>
              <a:ext cx="993351" cy="2319906"/>
            </a:xfrm>
            <a:prstGeom prst="rect">
              <a:avLst/>
            </a:prstGeom>
          </p:spPr>
        </p:pic>
      </p:grpSp>
      <p:sp>
        <p:nvSpPr>
          <p:cNvPr id="28" name="TekstSylinder 27"/>
          <p:cNvSpPr txBox="1"/>
          <p:nvPr/>
        </p:nvSpPr>
        <p:spPr>
          <a:xfrm>
            <a:off x="1713397" y="264994"/>
            <a:ext cx="8078870" cy="549041"/>
          </a:xfrm>
          <a:prstGeom prst="rect">
            <a:avLst/>
          </a:prstGeom>
          <a:noFill/>
        </p:spPr>
        <p:txBody>
          <a:bodyPr wrap="square" lIns="95142" tIns="47570" rIns="95142" bIns="47570" rtlCol="0">
            <a:spAutoFit/>
          </a:bodyPr>
          <a:lstStyle/>
          <a:p>
            <a:pPr algn="ctr"/>
            <a:r>
              <a:rPr lang="nb-NO" sz="2900" dirty="0">
                <a:solidFill>
                  <a:prstClr val="white"/>
                </a:solidFill>
                <a:latin typeface="Just The Way You Are"/>
                <a:cs typeface="Just The Way You Are"/>
              </a:rPr>
              <a:t>Investeringstenkning </a:t>
            </a:r>
          </a:p>
        </p:txBody>
      </p:sp>
    </p:spTree>
    <p:extLst>
      <p:ext uri="{BB962C8B-B14F-4D97-AF65-F5344CB8AC3E}">
        <p14:creationId xmlns:p14="http://schemas.microsoft.com/office/powerpoint/2010/main" val="32840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8"/>
          </p:nvPr>
        </p:nvSpPr>
        <p:spPr>
          <a:xfrm>
            <a:off x="10285744" y="7204910"/>
            <a:ext cx="128240" cy="138499"/>
          </a:xfrm>
        </p:spPr>
        <p:txBody>
          <a:bodyPr/>
          <a:lstStyle/>
          <a:p>
            <a:fld id="{0FB97BDA-2357-114C-BBFD-76B1A6CA5EC4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5648"/>
          <a:stretch>
            <a:fillRect/>
          </a:stretch>
        </p:blipFill>
        <p:spPr bwMode="auto">
          <a:xfrm>
            <a:off x="2623506" y="3270070"/>
            <a:ext cx="5606094" cy="338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2"/>
          <p:cNvSpPr txBox="1">
            <a:spLocks/>
          </p:cNvSpPr>
          <p:nvPr/>
        </p:nvSpPr>
        <p:spPr>
          <a:xfrm>
            <a:off x="1376818" y="1904549"/>
            <a:ext cx="8262937" cy="733425"/>
          </a:xfrm>
          <a:prstGeom prst="rect">
            <a:avLst/>
          </a:prstGeom>
        </p:spPr>
        <p:txBody>
          <a:bodyPr lIns="91421" tIns="45710" rIns="91421" bIns="45710"/>
          <a:lstStyle>
            <a:lvl1pPr algn="l" defTabSz="52148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b-NO" smtClean="0"/>
              <a:t>Takk for meg</a:t>
            </a:r>
            <a:r>
              <a:rPr lang="nb-NO" smtClean="0">
                <a:sym typeface="Wingdings" panose="05000000000000000000" pitchFamily="2" charset="2"/>
              </a:rPr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168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375311" y="108489"/>
            <a:ext cx="5942787" cy="6025912"/>
          </a:xfrm>
          <a:prstGeom prst="ellipse">
            <a:avLst/>
          </a:prstGeom>
          <a:noFill/>
          <a:ln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132" tIns="47565" rIns="95132" bIns="47565" rtlCol="0" anchor="ctr"/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ln w="28575" cmpd="sng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3308001" y="810461"/>
            <a:ext cx="1103538" cy="387548"/>
          </a:xfrm>
          <a:prstGeom prst="rect">
            <a:avLst/>
          </a:prstGeom>
          <a:noFill/>
        </p:spPr>
        <p:txBody>
          <a:bodyPr wrap="square" lIns="95132" tIns="47565" rIns="95132" bIns="47565" rtlCol="0">
            <a:spAutoFit/>
          </a:bodyPr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Utenforskap hos ungdom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7055288" y="1733121"/>
            <a:ext cx="1103538" cy="511557"/>
          </a:xfrm>
          <a:prstGeom prst="rect">
            <a:avLst/>
          </a:prstGeom>
          <a:noFill/>
        </p:spPr>
        <p:txBody>
          <a:bodyPr wrap="square" lIns="95132" tIns="47565" rIns="95132" bIns="47565" rtlCol="0">
            <a:spAutoFit/>
          </a:bodyPr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Monokulturelt til flerkulturelt samfunn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4695729" y="374410"/>
            <a:ext cx="1633762" cy="387559"/>
          </a:xfrm>
          <a:prstGeom prst="rect">
            <a:avLst/>
          </a:prstGeom>
          <a:noFill/>
        </p:spPr>
        <p:txBody>
          <a:bodyPr wrap="square" lIns="95132" tIns="47565" rIns="95132" bIns="47565" rtlCol="0">
            <a:spAutoFit/>
          </a:bodyPr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Demografiske endringer</a:t>
            </a:r>
          </a:p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(blant annet eldrebølgen)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5787388" y="5450594"/>
            <a:ext cx="1103538" cy="242213"/>
          </a:xfrm>
          <a:prstGeom prst="rect">
            <a:avLst/>
          </a:prstGeom>
          <a:noFill/>
        </p:spPr>
        <p:txBody>
          <a:bodyPr wrap="square" lIns="95132" tIns="47565" rIns="95132" bIns="47565" rtlCol="0">
            <a:spAutoFit/>
          </a:bodyPr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Klimaendring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3761900" y="5347290"/>
            <a:ext cx="1103538" cy="387548"/>
          </a:xfrm>
          <a:prstGeom prst="rect">
            <a:avLst/>
          </a:prstGeom>
          <a:noFill/>
        </p:spPr>
        <p:txBody>
          <a:bodyPr wrap="square" lIns="95132" tIns="47565" rIns="95132" bIns="47565" rtlCol="0">
            <a:spAutoFit/>
          </a:bodyPr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Utfordringer i folkehelse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2420714" y="3828951"/>
            <a:ext cx="1103538" cy="511557"/>
          </a:xfrm>
          <a:prstGeom prst="rect">
            <a:avLst/>
          </a:prstGeom>
          <a:noFill/>
        </p:spPr>
        <p:txBody>
          <a:bodyPr wrap="square" lIns="95132" tIns="47565" rIns="95132" bIns="47565" rtlCol="0">
            <a:spAutoFit/>
          </a:bodyPr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Samfunns-økonomiske utfordringer </a:t>
            </a:r>
          </a:p>
        </p:txBody>
      </p:sp>
      <p:sp>
        <p:nvSpPr>
          <p:cNvPr id="32" name="TekstSylinder 31"/>
          <p:cNvSpPr txBox="1"/>
          <p:nvPr/>
        </p:nvSpPr>
        <p:spPr>
          <a:xfrm>
            <a:off x="2286695" y="2315046"/>
            <a:ext cx="1103538" cy="373058"/>
          </a:xfrm>
          <a:prstGeom prst="rect">
            <a:avLst/>
          </a:prstGeom>
          <a:noFill/>
        </p:spPr>
        <p:txBody>
          <a:bodyPr wrap="square" lIns="95132" tIns="47565" rIns="95132" bIns="47565" rtlCol="0">
            <a:spAutoFit/>
          </a:bodyPr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Nye forventninger</a:t>
            </a:r>
          </a:p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fra innbyggerne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7418631" y="3083837"/>
            <a:ext cx="1103538" cy="387548"/>
          </a:xfrm>
          <a:prstGeom prst="rect">
            <a:avLst/>
          </a:prstGeom>
          <a:noFill/>
        </p:spPr>
        <p:txBody>
          <a:bodyPr wrap="square" lIns="95132" tIns="47565" rIns="95132" bIns="47565" rtlCol="0">
            <a:spAutoFit/>
          </a:bodyPr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Arbeids-innvandring</a:t>
            </a:r>
          </a:p>
        </p:txBody>
      </p:sp>
      <p:sp>
        <p:nvSpPr>
          <p:cNvPr id="34" name="Pil ned 33"/>
          <p:cNvSpPr/>
          <p:nvPr/>
        </p:nvSpPr>
        <p:spPr>
          <a:xfrm rot="2888914">
            <a:off x="7078663" y="940949"/>
            <a:ext cx="404177" cy="519096"/>
          </a:xfrm>
          <a:prstGeom prst="downArrow">
            <a:avLst/>
          </a:prstGeom>
          <a:solidFill>
            <a:schemeClr val="tx2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132" tIns="47565" rIns="95132" bIns="47565" rtlCol="0" anchor="ctr"/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Pil ned 34"/>
          <p:cNvSpPr/>
          <p:nvPr/>
        </p:nvSpPr>
        <p:spPr>
          <a:xfrm rot="18453125">
            <a:off x="2951398" y="1236418"/>
            <a:ext cx="404177" cy="519096"/>
          </a:xfrm>
          <a:prstGeom prst="downArrow">
            <a:avLst/>
          </a:prstGeom>
          <a:solidFill>
            <a:schemeClr val="tx2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132" tIns="47565" rIns="95132" bIns="47565" rtlCol="0" anchor="ctr"/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Pil ned 35"/>
          <p:cNvSpPr/>
          <p:nvPr/>
        </p:nvSpPr>
        <p:spPr>
          <a:xfrm rot="13583828">
            <a:off x="3187798" y="4755699"/>
            <a:ext cx="404177" cy="519096"/>
          </a:xfrm>
          <a:prstGeom prst="downArrow">
            <a:avLst/>
          </a:prstGeom>
          <a:solidFill>
            <a:schemeClr val="tx2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132" tIns="47565" rIns="95132" bIns="47565" rtlCol="0" anchor="ctr"/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Pil ned 36"/>
          <p:cNvSpPr/>
          <p:nvPr/>
        </p:nvSpPr>
        <p:spPr>
          <a:xfrm rot="7878880">
            <a:off x="7276015" y="4549971"/>
            <a:ext cx="404177" cy="519096"/>
          </a:xfrm>
          <a:prstGeom prst="downArrow">
            <a:avLst/>
          </a:prstGeom>
          <a:solidFill>
            <a:schemeClr val="tx2">
              <a:alpha val="3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132" tIns="47565" rIns="95132" bIns="47565" rtlCol="0" anchor="ctr"/>
          <a:lstStyle/>
          <a:p>
            <a:pPr algn="ctr" defTabSz="52132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" name="TekstSylinder 37"/>
          <p:cNvSpPr txBox="1"/>
          <p:nvPr/>
        </p:nvSpPr>
        <p:spPr>
          <a:xfrm rot="18723238">
            <a:off x="6967988" y="4826589"/>
            <a:ext cx="2183052" cy="434613"/>
          </a:xfrm>
          <a:prstGeom prst="rect">
            <a:avLst/>
          </a:prstGeom>
          <a:noFill/>
        </p:spPr>
        <p:txBody>
          <a:bodyPr wrap="none" lIns="95132" tIns="47565" rIns="95132" bIns="47565" rtlCol="0">
            <a:spAutoFit/>
          </a:bodyPr>
          <a:lstStyle/>
          <a:p>
            <a:pPr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1100" dirty="0">
                <a:solidFill>
                  <a:srgbClr val="008FCB"/>
                </a:solidFill>
                <a:latin typeface="Univers LT Std 45 Light"/>
                <a:ea typeface="+mn-ea"/>
                <a:cs typeface="+mn-cs"/>
              </a:rPr>
              <a:t>Ytre krefter som påvirker</a:t>
            </a:r>
          </a:p>
          <a:p>
            <a:pPr defTabSz="521320" fontAlgn="auto">
              <a:spcBef>
                <a:spcPts val="0"/>
              </a:spcBef>
              <a:spcAft>
                <a:spcPts val="0"/>
              </a:spcAft>
            </a:pPr>
            <a:r>
              <a:rPr lang="nb-NO" sz="1100" dirty="0">
                <a:solidFill>
                  <a:srgbClr val="008FCB"/>
                </a:solidFill>
                <a:latin typeface="Univers LT Std 45 Light"/>
                <a:ea typeface="+mn-ea"/>
                <a:cs typeface="+mn-cs"/>
              </a:rPr>
              <a:t>tjenesteleveransen i kommunen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525720" y="6329131"/>
            <a:ext cx="9634948" cy="1517937"/>
          </a:xfrm>
        </p:spPr>
        <p:txBody>
          <a:bodyPr/>
          <a:lstStyle/>
          <a:p>
            <a:pPr algn="ctr"/>
            <a:r>
              <a:rPr lang="nb-NO" sz="1900" dirty="0"/>
              <a:t>Lokale og globale trender påvirker kommunens rammebetingelser for fremtidig tjenesteutvikling. Endrede forventinger fra innbyggerne samt krav om å få mer ut av hver investerte krone utfordrer kommunens rolle.</a:t>
            </a:r>
            <a:r>
              <a:rPr lang="nb-NO" sz="2100" dirty="0"/>
              <a:t/>
            </a:r>
            <a:br>
              <a:rPr lang="nb-NO" sz="2100" dirty="0"/>
            </a:br>
            <a:r>
              <a:rPr lang="nb-NO" sz="2100" dirty="0"/>
              <a:t/>
            </a:r>
            <a:br>
              <a:rPr lang="nb-NO" sz="2100" dirty="0"/>
            </a:br>
            <a:endParaRPr lang="nb-NO" sz="2100" dirty="0"/>
          </a:p>
        </p:txBody>
      </p:sp>
      <p:grpSp>
        <p:nvGrpSpPr>
          <p:cNvPr id="2" name="Gruppe 1"/>
          <p:cNvGrpSpPr/>
          <p:nvPr/>
        </p:nvGrpSpPr>
        <p:grpSpPr>
          <a:xfrm>
            <a:off x="3167850" y="912116"/>
            <a:ext cx="4357709" cy="4418658"/>
            <a:chOff x="3205118" y="1164256"/>
            <a:chExt cx="4210856" cy="4210852"/>
          </a:xfrm>
        </p:grpSpPr>
        <p:sp>
          <p:nvSpPr>
            <p:cNvPr id="6" name="Ellipse 5"/>
            <p:cNvSpPr/>
            <p:nvPr/>
          </p:nvSpPr>
          <p:spPr>
            <a:xfrm>
              <a:off x="3205118" y="1164256"/>
              <a:ext cx="4210856" cy="4210852"/>
            </a:xfrm>
            <a:prstGeom prst="ellipse">
              <a:avLst/>
            </a:prstGeom>
            <a:solidFill>
              <a:schemeClr val="tx2">
                <a:alpha val="2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9" name="TekstSylinder 28"/>
            <p:cNvSpPr txBox="1"/>
            <p:nvPr/>
          </p:nvSpPr>
          <p:spPr>
            <a:xfrm>
              <a:off x="3879574" y="1831176"/>
              <a:ext cx="988141" cy="48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Husbankens økonomiske virkemidler</a:t>
              </a:r>
            </a:p>
          </p:txBody>
        </p:sp>
        <p:sp>
          <p:nvSpPr>
            <p:cNvPr id="31" name="Ellipse 30"/>
            <p:cNvSpPr/>
            <p:nvPr/>
          </p:nvSpPr>
          <p:spPr>
            <a:xfrm>
              <a:off x="4789198" y="2748335"/>
              <a:ext cx="1042696" cy="1042694"/>
            </a:xfrm>
            <a:prstGeom prst="ellipse">
              <a:avLst/>
            </a:prstGeom>
            <a:solidFill>
              <a:schemeClr val="tx2">
                <a:alpha val="2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3798367" y="4466927"/>
              <a:ext cx="1295936" cy="219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Integreringsarbeid</a:t>
              </a: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4719214" y="4736335"/>
              <a:ext cx="1295936" cy="35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Oppfølging innen</a:t>
              </a:r>
            </a:p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rus og psykisk helse</a:t>
              </a: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3510335" y="4106887"/>
              <a:ext cx="1522524" cy="219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Arbeid og aktivitet</a:t>
              </a: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3393920" y="2550688"/>
              <a:ext cx="1295936" cy="35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Kommunalt disponerte utleieboliger</a:t>
              </a: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3423278" y="3202293"/>
              <a:ext cx="1295936" cy="219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Familietjenester/fritid</a:t>
              </a:r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3393920" y="3569163"/>
              <a:ext cx="1295936" cy="483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Økonomisk forvalting/gjeldsrådgivning</a:t>
              </a:r>
            </a:p>
          </p:txBody>
        </p:sp>
        <p:sp>
          <p:nvSpPr>
            <p:cNvPr id="16" name="TekstSylinder 15"/>
            <p:cNvSpPr txBox="1"/>
            <p:nvPr/>
          </p:nvSpPr>
          <p:spPr>
            <a:xfrm>
              <a:off x="5814591" y="3890863"/>
              <a:ext cx="1295936" cy="35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Oppvekst, skole, barnehage</a:t>
              </a:r>
            </a:p>
          </p:txBody>
        </p:sp>
        <p:sp>
          <p:nvSpPr>
            <p:cNvPr id="17" name="TekstSylinder 16"/>
            <p:cNvSpPr txBox="1"/>
            <p:nvPr/>
          </p:nvSpPr>
          <p:spPr>
            <a:xfrm>
              <a:off x="5814591" y="1946647"/>
              <a:ext cx="988141" cy="35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Lag og foreninger</a:t>
              </a:r>
            </a:p>
          </p:txBody>
        </p:sp>
        <p:sp>
          <p:nvSpPr>
            <p:cNvPr id="18" name="TekstSylinder 17"/>
            <p:cNvSpPr txBox="1"/>
            <p:nvPr/>
          </p:nvSpPr>
          <p:spPr>
            <a:xfrm>
              <a:off x="4878487" y="1658615"/>
              <a:ext cx="988141" cy="35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Familie og nettverk</a:t>
              </a:r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5985792" y="3202293"/>
              <a:ext cx="1295936" cy="35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Åndelige</a:t>
              </a:r>
            </a:p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samfunn</a:t>
              </a:r>
            </a:p>
          </p:txBody>
        </p:sp>
        <p:sp>
          <p:nvSpPr>
            <p:cNvPr id="20" name="TekstSylinder 19"/>
            <p:cNvSpPr txBox="1"/>
            <p:nvPr/>
          </p:nvSpPr>
          <p:spPr>
            <a:xfrm>
              <a:off x="5831894" y="2540900"/>
              <a:ext cx="1171603" cy="35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Sosialt entreprenørskap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5631501" y="4394919"/>
              <a:ext cx="1295936" cy="219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21320" fontAlgn="auto">
                <a:spcBef>
                  <a:spcPts val="0"/>
                </a:spcBef>
                <a:spcAft>
                  <a:spcPts val="0"/>
                </a:spcAft>
              </a:pPr>
              <a:r>
                <a:rPr lang="nb-NO" sz="900" dirty="0">
                  <a:solidFill>
                    <a:prstClr val="black"/>
                  </a:solidFill>
                  <a:latin typeface="Univers LT Std 45 Light"/>
                  <a:ea typeface="+mn-ea"/>
                  <a:cs typeface="+mn-cs"/>
                </a:rPr>
                <a:t>Brukerorganisasjoner</a:t>
              </a:r>
            </a:p>
          </p:txBody>
        </p:sp>
        <p:pic>
          <p:nvPicPr>
            <p:cNvPr id="23" name="Bilde 22" descr="Famili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345" y="2913578"/>
              <a:ext cx="634156" cy="749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7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ilde 52" descr="understandworkshop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36" y="1748396"/>
            <a:ext cx="1618952" cy="863997"/>
          </a:xfrm>
          <a:prstGeom prst="rect">
            <a:avLst/>
          </a:prstGeom>
        </p:spPr>
      </p:pic>
      <p:sp>
        <p:nvSpPr>
          <p:cNvPr id="36" name="TekstSylinder 35"/>
          <p:cNvSpPr txBox="1"/>
          <p:nvPr/>
        </p:nvSpPr>
        <p:spPr>
          <a:xfrm>
            <a:off x="837860" y="3087873"/>
            <a:ext cx="2064182" cy="3226157"/>
          </a:xfrm>
          <a:prstGeom prst="rect">
            <a:avLst/>
          </a:prstGeom>
          <a:noFill/>
        </p:spPr>
        <p:txBody>
          <a:bodyPr wrap="square" lIns="0" tIns="47570" rIns="95142" bIns="47570" rtlCol="0">
            <a:spAutoFit/>
          </a:bodyPr>
          <a:lstStyle/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200" b="1" dirty="0">
                <a:solidFill>
                  <a:srgbClr val="0EA86D"/>
                </a:solidFill>
                <a:latin typeface="Univers LT Std 45 Light"/>
                <a:ea typeface="+mn-ea"/>
                <a:cs typeface="+mn-cs"/>
              </a:rPr>
              <a:t>Innsikt</a:t>
            </a:r>
            <a:endParaRPr lang="nb-NO" sz="1200" b="1" dirty="0">
              <a:solidFill>
                <a:prstClr val="black"/>
              </a:solidFill>
              <a:latin typeface="Univers LT Std 45 Light"/>
              <a:ea typeface="+mn-ea"/>
              <a:cs typeface="+mn-cs"/>
            </a:endParaRP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200" b="1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Forstå situasjonen og kartlegge brukerbehov</a:t>
            </a:r>
            <a:endParaRPr lang="nb-NO" sz="1100" dirty="0">
              <a:solidFill>
                <a:prstClr val="black"/>
              </a:solidFill>
              <a:latin typeface="Univers LT Std 45 Light"/>
              <a:ea typeface="+mn-ea"/>
              <a:cs typeface="+mn-cs"/>
            </a:endParaRP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Intervjuer og observasjoner med brukere og ansatte i kommunen har skapt grunnlag for innsiktarbeidet.  I tillegg har førende dokumenter og innhenting av beste praksis vært retningsgivende. </a:t>
            </a: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Prosjektgruppen har deltatt i innsiktsworkshop der grunnlaget for hovedinnsikter ble lagt. </a:t>
            </a:r>
          </a:p>
        </p:txBody>
      </p:sp>
      <p:pic>
        <p:nvPicPr>
          <p:cNvPr id="37" name="Bilde 36" descr="shadowing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" y="1653058"/>
            <a:ext cx="1917880" cy="1023528"/>
          </a:xfrm>
          <a:prstGeom prst="rect">
            <a:avLst/>
          </a:prstGeom>
        </p:spPr>
      </p:pic>
      <p:cxnSp>
        <p:nvCxnSpPr>
          <p:cNvPr id="35" name="Rett pil 34"/>
          <p:cNvCxnSpPr/>
          <p:nvPr/>
        </p:nvCxnSpPr>
        <p:spPr>
          <a:xfrm>
            <a:off x="7805839" y="2879253"/>
            <a:ext cx="2204111" cy="0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ett pil 44"/>
          <p:cNvCxnSpPr/>
          <p:nvPr/>
        </p:nvCxnSpPr>
        <p:spPr>
          <a:xfrm>
            <a:off x="5483177" y="2879253"/>
            <a:ext cx="2079241" cy="0"/>
          </a:xfrm>
          <a:prstGeom prst="straightConnector1">
            <a:avLst/>
          </a:prstGeom>
          <a:ln w="38100" cmpd="sng">
            <a:solidFill>
              <a:schemeClr val="accent3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ett pil 46"/>
          <p:cNvCxnSpPr/>
          <p:nvPr/>
        </p:nvCxnSpPr>
        <p:spPr>
          <a:xfrm>
            <a:off x="837864" y="2879253"/>
            <a:ext cx="2079241" cy="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ett pil 48"/>
          <p:cNvCxnSpPr/>
          <p:nvPr/>
        </p:nvCxnSpPr>
        <p:spPr>
          <a:xfrm>
            <a:off x="3206968" y="2879253"/>
            <a:ext cx="2032792" cy="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Bilde 51" descr="designworkshop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69" y="1935412"/>
            <a:ext cx="1220693" cy="651455"/>
          </a:xfrm>
          <a:prstGeom prst="rect">
            <a:avLst/>
          </a:prstGeom>
        </p:spPr>
      </p:pic>
      <p:sp>
        <p:nvSpPr>
          <p:cNvPr id="59" name="TekstSylinder 58"/>
          <p:cNvSpPr txBox="1"/>
          <p:nvPr/>
        </p:nvSpPr>
        <p:spPr>
          <a:xfrm>
            <a:off x="3206968" y="3087876"/>
            <a:ext cx="2046088" cy="3583178"/>
          </a:xfrm>
          <a:prstGeom prst="rect">
            <a:avLst/>
          </a:prstGeom>
          <a:noFill/>
        </p:spPr>
        <p:txBody>
          <a:bodyPr wrap="square" lIns="0" tIns="47570" rIns="95142" bIns="47570" rtlCol="0">
            <a:spAutoFit/>
          </a:bodyPr>
          <a:lstStyle/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200" b="1" dirty="0">
                <a:solidFill>
                  <a:srgbClr val="0BA9AD"/>
                </a:solidFill>
                <a:latin typeface="Univers LT Std 45 Light"/>
                <a:ea typeface="+mn-ea"/>
                <a:cs typeface="+mn-cs"/>
              </a:rPr>
              <a:t>Idéer</a:t>
            </a:r>
            <a:endParaRPr lang="nb-NO" sz="1200" b="1" dirty="0">
              <a:solidFill>
                <a:prstClr val="black"/>
              </a:solidFill>
              <a:latin typeface="Univers LT Std 45 Light"/>
              <a:ea typeface="+mn-ea"/>
              <a:cs typeface="+mn-cs"/>
            </a:endParaRP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200" b="1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Idéutvikling og design av nye tjenesteleveranser</a:t>
            </a:r>
            <a:endParaRPr lang="nb-NO" sz="1200" dirty="0">
              <a:solidFill>
                <a:prstClr val="black"/>
              </a:solidFill>
              <a:latin typeface="Univers LT Std 45 Light"/>
              <a:ea typeface="+mn-ea"/>
              <a:cs typeface="+mn-cs"/>
            </a:endParaRP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Innsiktene har ledet til  en rekke nye idéer som prosjektgruppen og designteamet genererte sammen i workshops. </a:t>
            </a: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Denne fasen tillot kommunen å tenke vidt med brukeren i sentrum, samt å velge ut de idéene som hadde størst verdi.. </a:t>
            </a: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.</a:t>
            </a: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.</a:t>
            </a:r>
          </a:p>
        </p:txBody>
      </p:sp>
      <p:sp>
        <p:nvSpPr>
          <p:cNvPr id="64" name="TekstSylinder 63"/>
          <p:cNvSpPr txBox="1"/>
          <p:nvPr/>
        </p:nvSpPr>
        <p:spPr>
          <a:xfrm rot="16200000">
            <a:off x="2031898" y="1656025"/>
            <a:ext cx="1770407" cy="270723"/>
          </a:xfrm>
          <a:prstGeom prst="rect">
            <a:avLst/>
          </a:prstGeom>
          <a:noFill/>
        </p:spPr>
        <p:txBody>
          <a:bodyPr wrap="square" lIns="95142" tIns="47570" rIns="95142" bIns="47570" rtlCol="0">
            <a:spAutoFit/>
          </a:bodyPr>
          <a:lstStyle/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r>
              <a:rPr lang="nb-NO" sz="1100">
                <a:solidFill>
                  <a:srgbClr val="0EA86D"/>
                </a:solidFill>
                <a:latin typeface="Univers LT Std 45 Light"/>
                <a:ea typeface="+mn-ea"/>
                <a:cs typeface="+mn-cs"/>
              </a:rPr>
              <a:t>Innsiktsrapport</a:t>
            </a:r>
          </a:p>
        </p:txBody>
      </p:sp>
      <p:sp>
        <p:nvSpPr>
          <p:cNvPr id="77" name="TekstSylinder 76"/>
          <p:cNvSpPr txBox="1"/>
          <p:nvPr/>
        </p:nvSpPr>
        <p:spPr>
          <a:xfrm>
            <a:off x="5483181" y="3087874"/>
            <a:ext cx="2173619" cy="2635226"/>
          </a:xfrm>
          <a:prstGeom prst="rect">
            <a:avLst/>
          </a:prstGeom>
          <a:noFill/>
        </p:spPr>
        <p:txBody>
          <a:bodyPr wrap="square" lIns="0" tIns="47570" rIns="95142" bIns="47570" rtlCol="0">
            <a:spAutoFit/>
          </a:bodyPr>
          <a:lstStyle/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200" b="1" dirty="0">
                <a:solidFill>
                  <a:srgbClr val="006CA8"/>
                </a:solidFill>
                <a:latin typeface="Univers LT Std 45 Light"/>
                <a:ea typeface="+mn-ea"/>
                <a:cs typeface="+mn-cs"/>
              </a:rPr>
              <a:t>Utforming og utprøving*</a:t>
            </a: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200" b="1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Utforming og utprøving av tjenesteidéer med ansatte og brukere</a:t>
            </a:r>
            <a:endParaRPr lang="nb-NO" sz="1200" dirty="0">
              <a:solidFill>
                <a:prstClr val="black"/>
              </a:solidFill>
              <a:latin typeface="Univers LT Std 45 Light"/>
              <a:ea typeface="+mn-ea"/>
              <a:cs typeface="+mn-cs"/>
            </a:endParaRP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Idéer ble bearbeidet og utviklet som grunnlag for utprøving av det nye tjenestekonseptet.</a:t>
            </a: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Eksperimenter ble gjennomført med ansatte og brukere, og ga nye innsikter som ble sentrale for neste fase. </a:t>
            </a:r>
          </a:p>
        </p:txBody>
      </p:sp>
      <p:sp>
        <p:nvSpPr>
          <p:cNvPr id="78" name="TekstSylinder 77"/>
          <p:cNvSpPr txBox="1"/>
          <p:nvPr/>
        </p:nvSpPr>
        <p:spPr>
          <a:xfrm rot="16200000">
            <a:off x="4068415" y="1369882"/>
            <a:ext cx="2342692" cy="270723"/>
          </a:xfrm>
          <a:prstGeom prst="rect">
            <a:avLst/>
          </a:prstGeom>
          <a:noFill/>
        </p:spPr>
        <p:txBody>
          <a:bodyPr wrap="square" lIns="95142" tIns="47570" rIns="95142" bIns="47570" rtlCol="0">
            <a:spAutoFit/>
          </a:bodyPr>
          <a:lstStyle/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r>
              <a:rPr lang="nb-NO" sz="1100" dirty="0">
                <a:solidFill>
                  <a:srgbClr val="0BA9AD"/>
                </a:solidFill>
                <a:latin typeface="Univers LT Std 45 Light"/>
                <a:ea typeface="+mn-ea"/>
                <a:cs typeface="+mn-cs"/>
              </a:rPr>
              <a:t>Idéer til ny tjenesteleveranse</a:t>
            </a:r>
          </a:p>
        </p:txBody>
      </p:sp>
      <p:sp>
        <p:nvSpPr>
          <p:cNvPr id="81" name="TekstSylinder 80"/>
          <p:cNvSpPr txBox="1"/>
          <p:nvPr/>
        </p:nvSpPr>
        <p:spPr>
          <a:xfrm>
            <a:off x="7805836" y="3087873"/>
            <a:ext cx="2213952" cy="2819892"/>
          </a:xfrm>
          <a:prstGeom prst="rect">
            <a:avLst/>
          </a:prstGeom>
          <a:noFill/>
        </p:spPr>
        <p:txBody>
          <a:bodyPr wrap="square" lIns="0" tIns="47570" rIns="95142" bIns="47570" rtlCol="0">
            <a:spAutoFit/>
          </a:bodyPr>
          <a:lstStyle/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200" b="1" dirty="0">
                <a:solidFill>
                  <a:srgbClr val="6B3F8E"/>
                </a:solidFill>
                <a:latin typeface="Univers LT Std 45 Light"/>
                <a:ea typeface="+mn-ea"/>
                <a:cs typeface="+mn-cs"/>
              </a:rPr>
              <a:t>Leveranse av konsept</a:t>
            </a: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200" b="1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Beskrivelse av et helhetlig tjenestekonsept</a:t>
            </a: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Et helhetlig tjenestekonsept ble utviklet på bakgrunn av de foregående fasene. Dette skjedde i en </a:t>
            </a:r>
            <a:r>
              <a:rPr lang="nb-NO" sz="1100" dirty="0" err="1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samskapingsprosess</a:t>
            </a: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. </a:t>
            </a:r>
          </a:p>
          <a:p>
            <a:pPr defTabSz="521374" fontAlgn="auto">
              <a:lnSpc>
                <a:spcPct val="120000"/>
              </a:lnSpc>
              <a:spcBef>
                <a:spcPts val="0"/>
              </a:spcBef>
              <a:spcAft>
                <a:spcPts val="623"/>
              </a:spcAft>
            </a:pPr>
            <a:r>
              <a:rPr lang="nb-NO" sz="1100" dirty="0">
                <a:solidFill>
                  <a:prstClr val="black"/>
                </a:solidFill>
                <a:latin typeface="Univers LT Std 45 Light"/>
                <a:ea typeface="+mn-ea"/>
                <a:cs typeface="+mn-cs"/>
              </a:rPr>
              <a:t>Sluttleveransen i prosjektet er en beskrivelse av et nytt konsept for å levere helhetlige og brukerorienterte tjenester i det boligsosiale arbeidet i kommunen. </a:t>
            </a:r>
          </a:p>
        </p:txBody>
      </p:sp>
      <p:sp>
        <p:nvSpPr>
          <p:cNvPr id="91" name="TekstSylinder 90"/>
          <p:cNvSpPr txBox="1"/>
          <p:nvPr/>
        </p:nvSpPr>
        <p:spPr>
          <a:xfrm rot="16200000">
            <a:off x="6391077" y="1369882"/>
            <a:ext cx="2342692" cy="270723"/>
          </a:xfrm>
          <a:prstGeom prst="rect">
            <a:avLst/>
          </a:prstGeom>
          <a:noFill/>
        </p:spPr>
        <p:txBody>
          <a:bodyPr wrap="square" lIns="95142" tIns="47570" rIns="95142" bIns="47570" rtlCol="0">
            <a:spAutoFit/>
          </a:bodyPr>
          <a:lstStyle/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r>
              <a:rPr lang="nb-NO" sz="1100">
                <a:solidFill>
                  <a:srgbClr val="006CA8"/>
                </a:solidFill>
                <a:latin typeface="Univers LT Std 45 Light"/>
                <a:ea typeface="+mn-ea"/>
                <a:cs typeface="+mn-cs"/>
              </a:rPr>
              <a:t>Presentasjon av eksperiment</a:t>
            </a:r>
          </a:p>
        </p:txBody>
      </p:sp>
      <p:sp>
        <p:nvSpPr>
          <p:cNvPr id="92" name="TekstSylinder 91"/>
          <p:cNvSpPr txBox="1"/>
          <p:nvPr/>
        </p:nvSpPr>
        <p:spPr>
          <a:xfrm rot="16200000">
            <a:off x="8736965" y="1369882"/>
            <a:ext cx="2342692" cy="270723"/>
          </a:xfrm>
          <a:prstGeom prst="rect">
            <a:avLst/>
          </a:prstGeom>
          <a:noFill/>
        </p:spPr>
        <p:txBody>
          <a:bodyPr wrap="square" lIns="95142" tIns="47570" rIns="95142" bIns="47570" rtlCol="0">
            <a:spAutoFit/>
          </a:bodyPr>
          <a:lstStyle/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r>
              <a:rPr lang="nb-NO" sz="1100">
                <a:solidFill>
                  <a:srgbClr val="6B3F8E"/>
                </a:solidFill>
                <a:latin typeface="Univers LT Std 45 Light"/>
                <a:ea typeface="+mn-ea"/>
                <a:cs typeface="+mn-cs"/>
              </a:rPr>
              <a:t>Et nytt jenestekonsept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503573" y="6861545"/>
            <a:ext cx="4401231" cy="274510"/>
          </a:xfrm>
          <a:prstGeom prst="rect">
            <a:avLst/>
          </a:prstGeom>
          <a:noFill/>
        </p:spPr>
        <p:txBody>
          <a:bodyPr wrap="square" lIns="95142" tIns="47570" rIns="95142" bIns="47570" rtlCol="0">
            <a:spAutoFit/>
          </a:bodyPr>
          <a:lstStyle/>
          <a:p>
            <a:pPr defTabSz="521374" fontAlgn="auto">
              <a:spcBef>
                <a:spcPts val="0"/>
              </a:spcBef>
              <a:spcAft>
                <a:spcPts val="0"/>
              </a:spcAft>
            </a:pPr>
            <a:r>
              <a:rPr lang="nb-NO" sz="1100" i="1" dirty="0">
                <a:solidFill>
                  <a:prstClr val="black">
                    <a:lumMod val="65000"/>
                    <a:lumOff val="35000"/>
                  </a:prstClr>
                </a:solidFill>
                <a:latin typeface="Univers LT Std 45 Light"/>
                <a:ea typeface="+mn-ea"/>
                <a:cs typeface="+mn-cs"/>
              </a:rPr>
              <a:t>* refereres også til som </a:t>
            </a:r>
            <a:r>
              <a:rPr lang="nb-NO" sz="11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Univers LT Std 45 Light"/>
                <a:ea typeface="+mn-ea"/>
                <a:cs typeface="+mn-cs"/>
              </a:rPr>
              <a:t>prototyping</a:t>
            </a:r>
            <a:r>
              <a:rPr lang="nb-NO" sz="1100" i="1" dirty="0">
                <a:solidFill>
                  <a:prstClr val="black">
                    <a:lumMod val="65000"/>
                    <a:lumOff val="35000"/>
                  </a:prstClr>
                </a:solidFill>
                <a:latin typeface="Univers LT Std 45 Light"/>
                <a:ea typeface="+mn-ea"/>
                <a:cs typeface="+mn-cs"/>
              </a:rPr>
              <a:t>/pilotering/</a:t>
            </a:r>
            <a:r>
              <a:rPr lang="nb-NO" sz="11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Univers LT Std 45 Light"/>
                <a:ea typeface="+mn-ea"/>
                <a:cs typeface="+mn-cs"/>
              </a:rPr>
              <a:t>eksperimentering</a:t>
            </a:r>
            <a:endParaRPr lang="nb-NO" sz="1100" i="1" dirty="0">
              <a:solidFill>
                <a:prstClr val="black">
                  <a:lumMod val="65000"/>
                  <a:lumOff val="35000"/>
                </a:prstClr>
              </a:solidFill>
              <a:latin typeface="Univers LT Std 45 Light"/>
              <a:ea typeface="+mn-ea"/>
              <a:cs typeface="+mn-cs"/>
            </a:endParaRPr>
          </a:p>
        </p:txBody>
      </p:sp>
      <p:pic>
        <p:nvPicPr>
          <p:cNvPr id="20" name="Bilde 19" descr="imagineworkshop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21" y="1893053"/>
            <a:ext cx="1285122" cy="685839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>
          <a:xfrm>
            <a:off x="10349864" y="7204910"/>
            <a:ext cx="64120" cy="138499"/>
          </a:xfrm>
        </p:spPr>
        <p:txBody>
          <a:bodyPr/>
          <a:lstStyle/>
          <a:p>
            <a:fld id="{0FB97BDA-2357-114C-BBFD-76B1A6CA5EC4}" type="slidenum">
              <a:rPr smtClean="0">
                <a:solidFill>
                  <a:prstClr val="black">
                    <a:alpha val="40000"/>
                  </a:prstClr>
                </a:solidFill>
              </a:rPr>
              <a:pPr/>
              <a:t>3</a:t>
            </a:fld>
            <a:endParaRPr>
              <a:solidFill>
                <a:prstClr val="black">
                  <a:alpha val="40000"/>
                </a:prstClr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46298" y="449018"/>
            <a:ext cx="6379994" cy="52908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r>
              <a:rPr lang="nb-NO" sz="2800" dirty="0">
                <a:latin typeface="+mn-lt"/>
              </a:rPr>
              <a:t>Tjenestedesign – fire faser</a:t>
            </a:r>
          </a:p>
        </p:txBody>
      </p:sp>
    </p:spTree>
    <p:extLst>
      <p:ext uri="{BB962C8B-B14F-4D97-AF65-F5344CB8AC3E}">
        <p14:creationId xmlns:p14="http://schemas.microsoft.com/office/powerpoint/2010/main" val="11824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3"/>
          <p:cNvSpPr>
            <a:spLocks noGrp="1"/>
          </p:cNvSpPr>
          <p:nvPr>
            <p:ph type="body" sz="quarter" idx="19"/>
          </p:nvPr>
        </p:nvSpPr>
        <p:spPr>
          <a:xfrm>
            <a:off x="5800766" y="852916"/>
            <a:ext cx="3708777" cy="6565079"/>
          </a:xfrm>
        </p:spPr>
        <p:txBody>
          <a:bodyPr/>
          <a:lstStyle/>
          <a:p>
            <a:endParaRPr lang="nb-NO" sz="2200" dirty="0">
              <a:latin typeface="+mj-lt"/>
            </a:endParaRPr>
          </a:p>
          <a:p>
            <a:r>
              <a:rPr lang="nb-NO" sz="2200" dirty="0">
                <a:latin typeface="+mj-lt"/>
              </a:rPr>
              <a:t>Et godt og stabilt naboskap</a:t>
            </a:r>
          </a:p>
          <a:p>
            <a:endParaRPr lang="nb-NO" sz="2200" dirty="0">
              <a:latin typeface="+mj-lt"/>
            </a:endParaRPr>
          </a:p>
          <a:p>
            <a:pPr algn="r"/>
            <a:r>
              <a:rPr lang="nb-NO" sz="2200" dirty="0">
                <a:latin typeface="+mj-lt"/>
              </a:rPr>
              <a:t>Økt bo-kompetanse</a:t>
            </a:r>
          </a:p>
          <a:p>
            <a:endParaRPr lang="nb-NO" sz="2200" dirty="0">
              <a:latin typeface="+mj-lt"/>
            </a:endParaRPr>
          </a:p>
          <a:p>
            <a:r>
              <a:rPr lang="nb-NO" sz="2200" dirty="0">
                <a:latin typeface="+mj-lt"/>
              </a:rPr>
              <a:t>Samtidighet, ikke                     litt her og litt der</a:t>
            </a:r>
          </a:p>
          <a:p>
            <a:pPr algn="r"/>
            <a:endParaRPr lang="nb-NO" sz="2200" dirty="0"/>
          </a:p>
          <a:p>
            <a:pPr algn="r"/>
            <a:r>
              <a:rPr lang="nb-NO" sz="2200" dirty="0">
                <a:latin typeface="+mj-lt"/>
              </a:rPr>
              <a:t>Mange boliger er ikke           det samme som                   riktige boliger</a:t>
            </a:r>
          </a:p>
          <a:p>
            <a:endParaRPr lang="nb-NO" sz="2200" dirty="0">
              <a:latin typeface="+mj-lt"/>
            </a:endParaRPr>
          </a:p>
        </p:txBody>
      </p:sp>
      <p:sp>
        <p:nvSpPr>
          <p:cNvPr id="8" name="Plassholder for tekst 3"/>
          <p:cNvSpPr txBox="1">
            <a:spLocks/>
          </p:cNvSpPr>
          <p:nvPr/>
        </p:nvSpPr>
        <p:spPr>
          <a:xfrm>
            <a:off x="762582" y="852913"/>
            <a:ext cx="4226699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501091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200"/>
              </a:spcAft>
              <a:buFont typeface="Arial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501091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01091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  <a:buFont typeface="Arial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501091" rtl="0" eaLnBrk="1" latinLnBrk="0" hangingPunct="1">
              <a:lnSpc>
                <a:spcPct val="130000"/>
              </a:lnSpc>
              <a:spcBef>
                <a:spcPts val="400"/>
              </a:spcBef>
              <a:buFont typeface="Arial"/>
              <a:buNone/>
              <a:defRPr sz="13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501091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501091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501091" rtl="0" eaLnBrk="1" latinLnBrk="0" hangingPunct="1">
              <a:lnSpc>
                <a:spcPct val="130000"/>
              </a:lnSpc>
              <a:spcBef>
                <a:spcPts val="400"/>
              </a:spcBef>
              <a:buFont typeface="Arial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" indent="-126000" algn="l" defTabSz="501091" rtl="0" eaLnBrk="1" latinLnBrk="0" hangingPunct="1">
              <a:lnSpc>
                <a:spcPct val="130000"/>
              </a:lnSpc>
              <a:spcBef>
                <a:spcPts val="400"/>
              </a:spcBef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59275" indent="-250546" algn="l" defTabSz="501091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9" name="Plassholder for tekst 3"/>
          <p:cNvSpPr txBox="1">
            <a:spLocks/>
          </p:cNvSpPr>
          <p:nvPr/>
        </p:nvSpPr>
        <p:spPr>
          <a:xfrm>
            <a:off x="917209" y="970485"/>
            <a:ext cx="3198811" cy="576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501091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200"/>
              </a:spcAft>
              <a:buFont typeface="Arial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501091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501091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200"/>
              </a:spcAft>
              <a:buFont typeface="Arial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l" defTabSz="501091" rtl="0" eaLnBrk="1" latinLnBrk="0" hangingPunct="1">
              <a:lnSpc>
                <a:spcPct val="130000"/>
              </a:lnSpc>
              <a:spcBef>
                <a:spcPts val="400"/>
              </a:spcBef>
              <a:buFont typeface="Arial"/>
              <a:buNone/>
              <a:defRPr sz="13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501091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501091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501091" rtl="0" eaLnBrk="1" latinLnBrk="0" hangingPunct="1">
              <a:lnSpc>
                <a:spcPct val="130000"/>
              </a:lnSpc>
              <a:spcBef>
                <a:spcPts val="400"/>
              </a:spcBef>
              <a:buFont typeface="Arial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" indent="-126000" algn="l" defTabSz="501091" rtl="0" eaLnBrk="1" latinLnBrk="0" hangingPunct="1">
              <a:lnSpc>
                <a:spcPct val="130000"/>
              </a:lnSpc>
              <a:spcBef>
                <a:spcPts val="400"/>
              </a:spcBef>
              <a:buFont typeface="Wingdings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59275" indent="-250546" algn="l" defTabSz="501091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dirty="0">
                <a:latin typeface="+mj-lt"/>
              </a:rPr>
              <a:t>Jeg trenger at noen ser de lange linjene</a:t>
            </a:r>
          </a:p>
          <a:p>
            <a:endParaRPr lang="nb-NO" sz="2200" dirty="0">
              <a:latin typeface="+mj-lt"/>
            </a:endParaRPr>
          </a:p>
          <a:p>
            <a:r>
              <a:rPr lang="nb-NO" sz="2200" dirty="0">
                <a:latin typeface="+mj-lt"/>
              </a:rPr>
              <a:t>Jeg vet hva en god bosituasjon er for meg</a:t>
            </a:r>
          </a:p>
          <a:p>
            <a:endParaRPr lang="nb-NO" sz="2200" dirty="0">
              <a:latin typeface="+mj-lt"/>
            </a:endParaRPr>
          </a:p>
          <a:p>
            <a:pPr algn="r"/>
            <a:r>
              <a:rPr lang="nb-NO" sz="2200" dirty="0">
                <a:latin typeface="+mj-lt"/>
              </a:rPr>
              <a:t>Hjelp til å forstå og navigere systemet</a:t>
            </a:r>
          </a:p>
          <a:p>
            <a:endParaRPr lang="nb-NO" sz="2200" dirty="0">
              <a:latin typeface="+mj-lt"/>
            </a:endParaRPr>
          </a:p>
          <a:p>
            <a:r>
              <a:rPr lang="nb-NO" sz="2200" dirty="0">
                <a:latin typeface="+mj-lt"/>
              </a:rPr>
              <a:t>Jeg trenger hjelp til å forbli i en stabil situasjon</a:t>
            </a:r>
          </a:p>
        </p:txBody>
      </p:sp>
      <p:pic>
        <p:nvPicPr>
          <p:cNvPr id="10" name="Plassholder for bilde 7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>
            <a:alphaModFix amt="81000"/>
          </a:blip>
          <a:srcRect l="-22494" r="-2554"/>
          <a:stretch/>
        </p:blipFill>
        <p:spPr>
          <a:xfrm flipH="1">
            <a:off x="3126800" y="1530277"/>
            <a:ext cx="1468816" cy="551290"/>
          </a:xfrm>
        </p:spPr>
      </p:pic>
      <p:pic>
        <p:nvPicPr>
          <p:cNvPr id="11" name="Plassholder for bilde 7"/>
          <p:cNvPicPr>
            <a:picLocks noChangeAspect="1"/>
          </p:cNvPicPr>
          <p:nvPr/>
        </p:nvPicPr>
        <p:blipFill>
          <a:blip r:embed="rId4">
            <a:alphaModFix amt="81000"/>
          </a:blip>
          <a:srcRect t="-26040" b="-26040"/>
          <a:stretch>
            <a:fillRect/>
          </a:stretch>
        </p:blipFill>
        <p:spPr>
          <a:xfrm>
            <a:off x="4116017" y="2440084"/>
            <a:ext cx="873260" cy="1267323"/>
          </a:xfrm>
          <a:prstGeom prst="rect">
            <a:avLst/>
          </a:prstGeom>
        </p:spPr>
      </p:pic>
      <p:pic>
        <p:nvPicPr>
          <p:cNvPr id="12" name="Plassholder for bilde 10"/>
          <p:cNvPicPr>
            <a:picLocks noChangeAspect="1"/>
          </p:cNvPicPr>
          <p:nvPr/>
        </p:nvPicPr>
        <p:blipFill>
          <a:blip r:embed="rId5">
            <a:alphaModFix amt="81000"/>
          </a:blip>
          <a:srcRect t="-10541" b="-10541"/>
          <a:stretch>
            <a:fillRect/>
          </a:stretch>
        </p:blipFill>
        <p:spPr>
          <a:xfrm>
            <a:off x="762578" y="4211939"/>
            <a:ext cx="631284" cy="91615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6">
            <a:alphaModFix amt="81000"/>
          </a:blip>
          <a:srcRect t="12166"/>
          <a:stretch/>
        </p:blipFill>
        <p:spPr>
          <a:xfrm>
            <a:off x="3446921" y="6134872"/>
            <a:ext cx="1338192" cy="946230"/>
          </a:xfrm>
          <a:prstGeom prst="rect">
            <a:avLst/>
          </a:prstGeom>
        </p:spPr>
      </p:pic>
      <p:pic>
        <p:nvPicPr>
          <p:cNvPr id="14" name="Plassholder for bilde 11"/>
          <p:cNvPicPr>
            <a:picLocks noChangeAspect="1"/>
          </p:cNvPicPr>
          <p:nvPr/>
        </p:nvPicPr>
        <p:blipFill rotWithShape="1">
          <a:blip r:embed="rId7">
            <a:alphaModFix amt="81000"/>
          </a:blip>
          <a:srcRect l="-5273" t="-12132" r="-5273" b="1"/>
          <a:stretch/>
        </p:blipFill>
        <p:spPr>
          <a:xfrm>
            <a:off x="8026652" y="682948"/>
            <a:ext cx="1721247" cy="720041"/>
          </a:xfrm>
          <a:prstGeom prst="rect">
            <a:avLst/>
          </a:prstGeom>
        </p:spPr>
      </p:pic>
      <p:pic>
        <p:nvPicPr>
          <p:cNvPr id="15" name="Plassholder for bilde 10"/>
          <p:cNvPicPr>
            <a:picLocks noChangeAspect="1"/>
          </p:cNvPicPr>
          <p:nvPr/>
        </p:nvPicPr>
        <p:blipFill>
          <a:blip r:embed="rId8">
            <a:alphaModFix amt="81000"/>
          </a:blip>
          <a:srcRect l="-18490" r="-18490"/>
          <a:stretch>
            <a:fillRect/>
          </a:stretch>
        </p:blipFill>
        <p:spPr>
          <a:xfrm>
            <a:off x="6193758" y="2440084"/>
            <a:ext cx="560503" cy="813433"/>
          </a:xfrm>
          <a:prstGeom prst="rect">
            <a:avLst/>
          </a:prstGeom>
        </p:spPr>
      </p:pic>
      <p:pic>
        <p:nvPicPr>
          <p:cNvPr id="16" name="Plassholder for bilde 10"/>
          <p:cNvPicPr>
            <a:picLocks noChangeAspect="1"/>
          </p:cNvPicPr>
          <p:nvPr/>
        </p:nvPicPr>
        <p:blipFill>
          <a:blip r:embed="rId9">
            <a:alphaModFix amt="81000"/>
          </a:blip>
          <a:srcRect l="-20087" r="-20087"/>
          <a:stretch>
            <a:fillRect/>
          </a:stretch>
        </p:blipFill>
        <p:spPr>
          <a:xfrm>
            <a:off x="8190938" y="3948347"/>
            <a:ext cx="1628535" cy="527191"/>
          </a:xfrm>
          <a:prstGeom prst="rect">
            <a:avLst/>
          </a:prstGeom>
        </p:spPr>
      </p:pic>
      <p:pic>
        <p:nvPicPr>
          <p:cNvPr id="17" name="Plassholder for bilde 14"/>
          <p:cNvPicPr>
            <a:picLocks noChangeAspect="1"/>
          </p:cNvPicPr>
          <p:nvPr/>
        </p:nvPicPr>
        <p:blipFill>
          <a:blip r:embed="rId10">
            <a:alphaModFix amt="81000"/>
          </a:blip>
          <a:srcRect t="-41367" b="-41367"/>
          <a:stretch>
            <a:fillRect/>
          </a:stretch>
        </p:blipFill>
        <p:spPr>
          <a:xfrm flipH="1">
            <a:off x="5912120" y="5549595"/>
            <a:ext cx="842140" cy="122215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>
          <a:xfrm>
            <a:off x="10349864" y="7204910"/>
            <a:ext cx="64120" cy="138499"/>
          </a:xfrm>
        </p:spPr>
        <p:txBody>
          <a:bodyPr/>
          <a:lstStyle/>
          <a:p>
            <a:fld id="{0FB97BDA-2357-114C-BBFD-76B1A6CA5EC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5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4996" y="688487"/>
            <a:ext cx="9261378" cy="290669"/>
          </a:xfrm>
        </p:spPr>
        <p:txBody>
          <a:bodyPr/>
          <a:lstStyle/>
          <a:p>
            <a:r>
              <a:rPr lang="nb-NO" sz="1900" dirty="0">
                <a:latin typeface="+mn-lt"/>
              </a:rPr>
              <a:t>UTVALGTE HOVEDINNSIKTER FRA ANSATTE</a:t>
            </a:r>
            <a:endParaRPr lang="nb-NO" sz="600" dirty="0">
              <a:latin typeface="+mn-lt"/>
            </a:endParaRP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714996" y="6146522"/>
            <a:ext cx="9261378" cy="9043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501091" rtl="0" eaLnBrk="1" latinLnBrk="0" hangingPunct="1">
              <a:spcBef>
                <a:spcPct val="0"/>
              </a:spcBef>
              <a:buNone/>
              <a:defRPr sz="5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900" dirty="0"/>
              <a:t>”Vi er jo ikke bare driftspersonell, vi er</a:t>
            </a:r>
          </a:p>
          <a:p>
            <a:r>
              <a:rPr lang="nb-NO" sz="2900" dirty="0"/>
              <a:t>like mye sosialarbeidere.”</a:t>
            </a:r>
            <a:endParaRPr lang="nb-NO" sz="900" dirty="0">
              <a:latin typeface="+mn-lt"/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714996" y="1661951"/>
            <a:ext cx="9261378" cy="9043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501091" rtl="0" eaLnBrk="1" latinLnBrk="0" hangingPunct="1">
              <a:spcBef>
                <a:spcPct val="0"/>
              </a:spcBef>
              <a:buNone/>
              <a:defRPr sz="5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900" dirty="0"/>
              <a:t>”Vi opplever helt klart at vi ikke disponerer</a:t>
            </a:r>
          </a:p>
          <a:p>
            <a:r>
              <a:rPr lang="nb-NO" sz="2900" dirty="0"/>
              <a:t>ressursene riktigst mulig for brukerne.”</a:t>
            </a:r>
            <a:endParaRPr lang="nb-NO" sz="900" dirty="0">
              <a:latin typeface="+mn-lt"/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714996" y="4087749"/>
            <a:ext cx="9261378" cy="13564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501091" rtl="0" eaLnBrk="1" latinLnBrk="0" hangingPunct="1">
              <a:spcBef>
                <a:spcPct val="0"/>
              </a:spcBef>
              <a:buNone/>
              <a:defRPr sz="5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900" dirty="0"/>
              <a:t>”Vi som jobber tett på brukerne vet ofte hva som</a:t>
            </a:r>
          </a:p>
          <a:p>
            <a:r>
              <a:rPr lang="nb-NO" sz="2900" dirty="0"/>
              <a:t>kommer til å trengs i tiden fremover. Det burde jo</a:t>
            </a:r>
          </a:p>
          <a:p>
            <a:r>
              <a:rPr lang="nb-NO" sz="2900" dirty="0"/>
              <a:t>danne grunnlaget for kommunens planlegging.”  </a:t>
            </a:r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714996" y="3195544"/>
            <a:ext cx="9261378" cy="4521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501091" rtl="0" eaLnBrk="1" latinLnBrk="0" hangingPunct="1">
              <a:spcBef>
                <a:spcPct val="0"/>
              </a:spcBef>
              <a:buNone/>
              <a:defRPr sz="5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900" dirty="0"/>
              <a:t>”Det er ikke et godt nok samarbeid på tvers.”</a:t>
            </a:r>
            <a:endParaRPr lang="nb-NO" sz="900" dirty="0">
              <a:latin typeface="+mn-lt"/>
            </a:endParaRPr>
          </a:p>
        </p:txBody>
      </p:sp>
      <p:sp>
        <p:nvSpPr>
          <p:cNvPr id="7" name="Plassholder for lysbildenummer 2"/>
          <p:cNvSpPr txBox="1">
            <a:spLocks/>
          </p:cNvSpPr>
          <p:nvPr/>
        </p:nvSpPr>
        <p:spPr>
          <a:xfrm>
            <a:off x="10268000" y="7201493"/>
            <a:ext cx="145984" cy="145334"/>
          </a:xfrm>
          <a:prstGeom prst="rect">
            <a:avLst/>
          </a:prstGeom>
        </p:spPr>
        <p:txBody>
          <a:bodyPr lIns="95142" tIns="47570" rIns="95142" bIns="47570"/>
          <a:lstStyle>
            <a:defPPr>
              <a:defRPr lang="nb-NO"/>
            </a:defPPr>
            <a:lvl1pPr marL="0" algn="l" defTabSz="5010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091" algn="l" defTabSz="5010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182" algn="l" defTabSz="5010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3274" algn="l" defTabSz="5010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4365" algn="l" defTabSz="5010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5456" algn="l" defTabSz="5010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6547" algn="l" defTabSz="5010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7638" algn="l" defTabSz="5010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08730" algn="l" defTabSz="50109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B97BDA-2357-114C-BBFD-76B1A6CA5EC4}" type="slidenum">
              <a:rPr lang="nb-NO" sz="900"/>
              <a:pPr/>
              <a:t>5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7174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78" y="870174"/>
            <a:ext cx="9453415" cy="560720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606759" y="3795221"/>
            <a:ext cx="6058283" cy="2486834"/>
          </a:xfrm>
          <a:prstGeom prst="rect">
            <a:avLst/>
          </a:prstGeom>
          <a:noFill/>
        </p:spPr>
        <p:txBody>
          <a:bodyPr wrap="square" lIns="95161" tIns="47580" rIns="95161" bIns="47580" rtlCol="0">
            <a:spAutoFit/>
          </a:bodyPr>
          <a:lstStyle/>
          <a:p>
            <a:pPr algn="ctr" defTabSz="521482" fontAlgn="auto">
              <a:spcBef>
                <a:spcPts val="0"/>
              </a:spcBef>
              <a:spcAft>
                <a:spcPts val="0"/>
              </a:spcAft>
            </a:pPr>
            <a:r>
              <a:rPr lang="nb-NO" sz="2900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Just The Way You Are"/>
              </a:rPr>
              <a:t>Hva om kommunen tenker som en investor som</a:t>
            </a:r>
            <a:r>
              <a:rPr lang="nb-NO" sz="2900" b="1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Just The Way You Are"/>
              </a:rPr>
              <a:t> investerer </a:t>
            </a:r>
            <a:r>
              <a:rPr lang="nb-NO" sz="2900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Just The Way You Are"/>
              </a:rPr>
              <a:t>i mennesker, og ikke bare er en </a:t>
            </a:r>
            <a:r>
              <a:rPr lang="nb-NO" sz="2900" b="1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Just The Way You Are"/>
              </a:rPr>
              <a:t>forvalter</a:t>
            </a:r>
            <a:r>
              <a:rPr lang="nb-NO" sz="2900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Just The Way You Are"/>
              </a:rPr>
              <a:t> av saker.</a:t>
            </a:r>
            <a:r>
              <a:rPr lang="nb-NO" sz="3700" dirty="0">
                <a:solidFill>
                  <a:prstClr val="white"/>
                </a:solidFill>
                <a:latin typeface="Just The Way You Are"/>
                <a:ea typeface="+mn-ea"/>
                <a:cs typeface="Just The Way You Are"/>
              </a:rPr>
              <a:t/>
            </a:r>
            <a:br>
              <a:rPr lang="nb-NO" sz="3700" dirty="0">
                <a:solidFill>
                  <a:prstClr val="white"/>
                </a:solidFill>
                <a:latin typeface="Just The Way You Are"/>
                <a:ea typeface="+mn-ea"/>
                <a:cs typeface="Just The Way You Are"/>
              </a:rPr>
            </a:br>
            <a:endParaRPr lang="nb-NO" sz="3700" dirty="0">
              <a:solidFill>
                <a:prstClr val="white"/>
              </a:solidFill>
              <a:latin typeface="Just The Way You Are"/>
              <a:ea typeface="+mn-ea"/>
              <a:cs typeface="Just The Way You Are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373801" y="321134"/>
            <a:ext cx="8078870" cy="549041"/>
          </a:xfrm>
          <a:prstGeom prst="rect">
            <a:avLst/>
          </a:prstGeom>
          <a:noFill/>
        </p:spPr>
        <p:txBody>
          <a:bodyPr wrap="square" lIns="95161" tIns="47580" rIns="95161" bIns="47580" rtlCol="0">
            <a:spAutoFit/>
          </a:bodyPr>
          <a:lstStyle/>
          <a:p>
            <a:pPr algn="ctr" defTabSz="521482" fontAlgn="auto">
              <a:spcBef>
                <a:spcPts val="0"/>
              </a:spcBef>
              <a:spcAft>
                <a:spcPts val="0"/>
              </a:spcAft>
            </a:pPr>
            <a:r>
              <a:rPr lang="nb-NO" sz="2900" dirty="0">
                <a:solidFill>
                  <a:prstClr val="white"/>
                </a:solidFill>
                <a:latin typeface="Egyptienne F LT Std 55 Roman"/>
                <a:ea typeface="+mn-ea"/>
                <a:cs typeface="Just The Way You Are"/>
              </a:rPr>
              <a:t>Investeringstenkning</a:t>
            </a:r>
            <a:r>
              <a:rPr lang="nb-NO" sz="2900" dirty="0">
                <a:solidFill>
                  <a:prstClr val="white"/>
                </a:solidFill>
                <a:latin typeface="Just The Way You Are"/>
                <a:ea typeface="+mn-ea"/>
                <a:cs typeface="Just The Way You Ar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660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285" y="449018"/>
            <a:ext cx="6379994" cy="52908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r>
              <a:rPr lang="nb-NO" sz="2800" dirty="0">
                <a:latin typeface="+mn-lt"/>
              </a:rPr>
              <a:t>Asker velferdslab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4977" y="1601788"/>
            <a:ext cx="9218613" cy="4991100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Familier/innbyggere skal få bedre levekår og økt livskvalitet</a:t>
            </a:r>
          </a:p>
          <a:p>
            <a:pPr marL="0" indent="0">
              <a:buNone/>
            </a:pPr>
            <a:r>
              <a:rPr lang="nb-NO" sz="2000" b="1" dirty="0"/>
              <a:t>Kommunen skal oppnå økt kvalitet og bedre ressursbruk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For å få til dette skal vi jobbe på en ny måte:</a:t>
            </a:r>
          </a:p>
          <a:p>
            <a:r>
              <a:rPr lang="nb-NO" sz="2000" dirty="0"/>
              <a:t>Bryte ned siloene </a:t>
            </a:r>
          </a:p>
          <a:p>
            <a:r>
              <a:rPr lang="nb-NO" sz="2000" dirty="0"/>
              <a:t>Sette innbyggeren/familien i sentrum</a:t>
            </a:r>
          </a:p>
          <a:p>
            <a:r>
              <a:rPr lang="nb-NO" sz="2000" dirty="0"/>
              <a:t>Levere tjenester på en mer koordinert måte</a:t>
            </a:r>
          </a:p>
          <a:p>
            <a:r>
              <a:rPr lang="nb-NO" sz="2000" dirty="0"/>
              <a:t>Samarbeide med andre offentlige aktører, frivillighet, næringsliv og lokalmiljø </a:t>
            </a:r>
          </a:p>
          <a:p>
            <a:r>
              <a:rPr lang="nb-NO" sz="2000" dirty="0"/>
              <a:t>Følge tiltakskostnader per person/familie og måle effekt av de tiltakene som settes i gang.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5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historie</a:t>
            </a:r>
            <a:endParaRPr lang="nb-N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4" y="2558142"/>
            <a:ext cx="5991341" cy="43175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iblichf1\AppData\Local\Microsoft\Windows\Temporary Internet Files\Content.Outlook\LK71PHBF\IMG_43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34" y="1262289"/>
            <a:ext cx="3227613" cy="24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 bwMode="auto">
          <a:xfrm>
            <a:off x="0" y="3"/>
            <a:ext cx="10822898" cy="75612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pPr defTabSz="1042665"/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/>
          <a:stretch/>
        </p:blipFill>
        <p:spPr>
          <a:xfrm>
            <a:off x="364502" y="0"/>
            <a:ext cx="10093894" cy="686917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531525" y="538446"/>
            <a:ext cx="2146763" cy="630914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000" b="1" dirty="0">
                <a:latin typeface="Verdana" charset="0"/>
                <a:ea typeface="Verdana" charset="0"/>
                <a:cs typeface="Verdana" charset="0"/>
              </a:rPr>
              <a:t>Kjerneteamet</a:t>
            </a:r>
          </a:p>
          <a:p>
            <a:r>
              <a:rPr lang="nb-NO" sz="1000" dirty="0">
                <a:latin typeface="Verdana" charset="0"/>
                <a:ea typeface="Verdana" charset="0"/>
                <a:cs typeface="Verdana" charset="0"/>
              </a:rPr>
              <a:t>består av fire spesialtrente investeringsledere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792794" y="6499229"/>
            <a:ext cx="3050095" cy="938690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000" b="1" dirty="0">
                <a:latin typeface="Verdana" charset="0"/>
                <a:ea typeface="Verdana" charset="0"/>
                <a:cs typeface="Verdana" charset="0"/>
              </a:rPr>
              <a:t>Ressursgruppe </a:t>
            </a:r>
          </a:p>
          <a:p>
            <a:r>
              <a:rPr lang="nb-NO" sz="1000" dirty="0">
                <a:latin typeface="Verdana" charset="0"/>
                <a:ea typeface="Verdana" charset="0"/>
                <a:cs typeface="Verdana" charset="0"/>
              </a:rPr>
              <a:t>Består av ca. 50 ansatte fra virksomhetene i Asker og Askersamfunnet forøvrig. Disse har grunntrening i investeringstenkning og vil hentes inn ved behov.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900370" y="1665105"/>
            <a:ext cx="2644025" cy="784802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000" b="1" dirty="0">
                <a:latin typeface="Verdana" charset="0"/>
                <a:ea typeface="Verdana" charset="0"/>
                <a:cs typeface="Verdana" charset="0"/>
              </a:rPr>
              <a:t>Investeringsteamene</a:t>
            </a:r>
          </a:p>
          <a:p>
            <a:r>
              <a:rPr lang="nb-NO" sz="1000" dirty="0">
                <a:latin typeface="Verdana" charset="0"/>
                <a:ea typeface="Verdana" charset="0"/>
                <a:cs typeface="Verdana" charset="0"/>
              </a:rPr>
              <a:t>settes sammen av en planeier fra kjerneteamet + fagpersoner fra ressursgruppen 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495716" y="4032581"/>
            <a:ext cx="2469217" cy="1349059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000" b="1" dirty="0">
                <a:latin typeface="Verdana" charset="0"/>
                <a:ea typeface="Verdana" charset="0"/>
                <a:cs typeface="Verdana" charset="0"/>
              </a:rPr>
              <a:t>Innbyggere og familier</a:t>
            </a:r>
          </a:p>
          <a:p>
            <a:pPr>
              <a:spcAft>
                <a:spcPts val="800"/>
              </a:spcAft>
            </a:pPr>
            <a:r>
              <a:rPr lang="nb-NO" sz="1000" dirty="0">
                <a:latin typeface="Verdana" charset="0"/>
                <a:ea typeface="Verdana" charset="0"/>
                <a:cs typeface="Verdana" charset="0"/>
              </a:rPr>
              <a:t>som trenger hjelp til en stabil situasjon. Målgruppene i piloten er:</a:t>
            </a:r>
          </a:p>
          <a:p>
            <a:pPr marL="171397" indent="-171397">
              <a:buFont typeface="Arial" charset="0"/>
              <a:buChar char="•"/>
            </a:pPr>
            <a:r>
              <a:rPr lang="nb-NO" sz="1000" dirty="0">
                <a:latin typeface="Verdana" charset="0"/>
                <a:ea typeface="Verdana" charset="0"/>
                <a:cs typeface="Verdana" charset="0"/>
              </a:rPr>
              <a:t>Levekårsutsatte barnefamilier</a:t>
            </a:r>
          </a:p>
          <a:p>
            <a:pPr marL="171397" indent="-171397">
              <a:buFont typeface="Arial" charset="0"/>
              <a:buChar char="•"/>
            </a:pPr>
            <a:r>
              <a:rPr lang="nb-NO" sz="1000" dirty="0">
                <a:latin typeface="Verdana" charset="0"/>
                <a:ea typeface="Verdana" charset="0"/>
                <a:cs typeface="Verdana" charset="0"/>
              </a:rPr>
              <a:t>Utsatte unge 16-25 år</a:t>
            </a:r>
          </a:p>
          <a:p>
            <a:pPr marL="171397" indent="-171397">
              <a:buFont typeface="Arial" charset="0"/>
              <a:buChar char="•"/>
            </a:pPr>
            <a:r>
              <a:rPr lang="nb-NO" sz="1000" dirty="0">
                <a:latin typeface="Verdana" charset="0"/>
                <a:ea typeface="Verdana" charset="0"/>
                <a:cs typeface="Verdana" charset="0"/>
              </a:rPr>
              <a:t>Familier med barn med  funksjonsnedsettelser</a:t>
            </a:r>
          </a:p>
        </p:txBody>
      </p:sp>
      <p:sp>
        <p:nvSpPr>
          <p:cNvPr id="9" name="TekstSylinder 8"/>
          <p:cNvSpPr txBox="1"/>
          <p:nvPr/>
        </p:nvSpPr>
        <p:spPr>
          <a:xfrm rot="5400000">
            <a:off x="9665320" y="3229434"/>
            <a:ext cx="1155271" cy="410307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accent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STABIL HVERDAG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495713" y="1041856"/>
            <a:ext cx="1504990" cy="1246467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000" b="1" dirty="0">
                <a:latin typeface="Verdana" charset="0"/>
                <a:ea typeface="Verdana" charset="0"/>
                <a:cs typeface="Verdana" charset="0"/>
              </a:rPr>
              <a:t>Tillitsperson</a:t>
            </a:r>
          </a:p>
          <a:p>
            <a:r>
              <a:rPr lang="nb-NO" sz="1000" dirty="0">
                <a:latin typeface="Verdana" charset="0"/>
                <a:ea typeface="Verdana" charset="0"/>
                <a:cs typeface="Verdana" charset="0"/>
              </a:rPr>
              <a:t>som innbyggere eller familie ønsker å ha med. Det kan være nabo, kollega, fotballtrener etc.</a:t>
            </a:r>
          </a:p>
          <a:p>
            <a:pPr marL="171397" indent="-171397">
              <a:buFont typeface="Arial" charset="0"/>
              <a:buChar char="•"/>
            </a:pPr>
            <a:endParaRPr lang="nb-NO" sz="10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207389" y="5926778"/>
            <a:ext cx="2952328" cy="1092579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000" b="1" dirty="0">
                <a:latin typeface="Verdana" charset="0"/>
                <a:ea typeface="Verdana" charset="0"/>
                <a:cs typeface="Verdana" charset="0"/>
              </a:rPr>
              <a:t>Fra tjenestene og Askersamfunnet</a:t>
            </a:r>
          </a:p>
          <a:p>
            <a:r>
              <a:rPr lang="nb-NO" sz="1000" dirty="0">
                <a:latin typeface="Verdana" charset="0"/>
                <a:ea typeface="Verdana" charset="0"/>
                <a:cs typeface="Verdana" charset="0"/>
              </a:rPr>
              <a:t>Ekstra personer som kommer inn om nødvendig for å styrke Investeringsteamet. Kan være fra barnevernet, NAV, frivilligheten, næringslivet, religiøst samfunn osv.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543506" y="330697"/>
            <a:ext cx="2023291" cy="415488"/>
          </a:xfrm>
          <a:prstGeom prst="rect">
            <a:avLst/>
          </a:prstGeom>
          <a:noFill/>
        </p:spPr>
        <p:txBody>
          <a:bodyPr wrap="none" lIns="91411" tIns="45706" rIns="91411" bIns="45706" rtlCol="0">
            <a:spAutoFit/>
          </a:bodyPr>
          <a:lstStyle/>
          <a:p>
            <a:r>
              <a:rPr lang="nb-NO" dirty="0" smtClean="0"/>
              <a:t>I piloten skal vi: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78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heme/theme1.xml><?xml version="1.0" encoding="utf-8"?>
<a:theme xmlns:a="http://schemas.openxmlformats.org/drawingml/2006/main" name="Askermal_grønn">
  <a:themeElements>
    <a:clrScheme name="Askermal_grøn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1C1C7"/>
      </a:accent1>
      <a:accent2>
        <a:srgbClr val="3F8BA0"/>
      </a:accent2>
      <a:accent3>
        <a:srgbClr val="FFFFFF"/>
      </a:accent3>
      <a:accent4>
        <a:srgbClr val="000000"/>
      </a:accent4>
      <a:accent5>
        <a:srgbClr val="C1DDE0"/>
      </a:accent5>
      <a:accent6>
        <a:srgbClr val="387D91"/>
      </a:accent6>
      <a:hlink>
        <a:srgbClr val="125C5D"/>
      </a:hlink>
      <a:folHlink>
        <a:srgbClr val="519893"/>
      </a:folHlink>
    </a:clrScheme>
    <a:fontScheme name="Askermal_grøn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skermal_grøn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ABE00"/>
        </a:accent1>
        <a:accent2>
          <a:srgbClr val="519893"/>
        </a:accent2>
        <a:accent3>
          <a:srgbClr val="FFFFFF"/>
        </a:accent3>
        <a:accent4>
          <a:srgbClr val="000000"/>
        </a:accent4>
        <a:accent5>
          <a:srgbClr val="EADBAA"/>
        </a:accent5>
        <a:accent6>
          <a:srgbClr val="498985"/>
        </a:accent6>
        <a:hlink>
          <a:srgbClr val="69C0B9"/>
        </a:hlink>
        <a:folHlink>
          <a:srgbClr val="8788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kermal_grøn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9C0B9"/>
        </a:accent1>
        <a:accent2>
          <a:srgbClr val="78242C"/>
        </a:accent2>
        <a:accent3>
          <a:srgbClr val="FFFFFF"/>
        </a:accent3>
        <a:accent4>
          <a:srgbClr val="000000"/>
        </a:accent4>
        <a:accent5>
          <a:srgbClr val="B9DCD9"/>
        </a:accent5>
        <a:accent6>
          <a:srgbClr val="6C2027"/>
        </a:accent6>
        <a:hlink>
          <a:srgbClr val="415560"/>
        </a:hlink>
        <a:folHlink>
          <a:srgbClr val="5198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kermal_grøn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B4B4D"/>
        </a:accent1>
        <a:accent2>
          <a:srgbClr val="778E85"/>
        </a:accent2>
        <a:accent3>
          <a:srgbClr val="FFFFFF"/>
        </a:accent3>
        <a:accent4>
          <a:srgbClr val="000000"/>
        </a:accent4>
        <a:accent5>
          <a:srgbClr val="B1B1B2"/>
        </a:accent5>
        <a:accent6>
          <a:srgbClr val="6B8078"/>
        </a:accent6>
        <a:hlink>
          <a:srgbClr val="415560"/>
        </a:hlink>
        <a:folHlink>
          <a:srgbClr val="8788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kermal_grøn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819A"/>
        </a:accent1>
        <a:accent2>
          <a:srgbClr val="81B7C7"/>
        </a:accent2>
        <a:accent3>
          <a:srgbClr val="FFFFFF"/>
        </a:accent3>
        <a:accent4>
          <a:srgbClr val="000000"/>
        </a:accent4>
        <a:accent5>
          <a:srgbClr val="B7C1CA"/>
        </a:accent5>
        <a:accent6>
          <a:srgbClr val="74A6B4"/>
        </a:accent6>
        <a:hlink>
          <a:srgbClr val="3F8BA0"/>
        </a:hlink>
        <a:folHlink>
          <a:srgbClr val="8788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kermal_grøn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1C1C7"/>
        </a:accent1>
        <a:accent2>
          <a:srgbClr val="3F8BA0"/>
        </a:accent2>
        <a:accent3>
          <a:srgbClr val="FFFFFF"/>
        </a:accent3>
        <a:accent4>
          <a:srgbClr val="000000"/>
        </a:accent4>
        <a:accent5>
          <a:srgbClr val="C1DDE0"/>
        </a:accent5>
        <a:accent6>
          <a:srgbClr val="387D91"/>
        </a:accent6>
        <a:hlink>
          <a:srgbClr val="125C5D"/>
        </a:hlink>
        <a:folHlink>
          <a:srgbClr val="5198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posal">
  <a:themeElements>
    <a:clrScheme name="Livework Colours">
      <a:dk1>
        <a:sysClr val="windowText" lastClr="000000"/>
      </a:dk1>
      <a:lt1>
        <a:sysClr val="window" lastClr="FFFFFF"/>
      </a:lt1>
      <a:dk2>
        <a:srgbClr val="008FCB"/>
      </a:dk2>
      <a:lt2>
        <a:srgbClr val="D3CFCD"/>
      </a:lt2>
      <a:accent1>
        <a:srgbClr val="0EA86D"/>
      </a:accent1>
      <a:accent2>
        <a:srgbClr val="0BA9AD"/>
      </a:accent2>
      <a:accent3>
        <a:srgbClr val="006CA8"/>
      </a:accent3>
      <a:accent4>
        <a:srgbClr val="6B3F8E"/>
      </a:accent4>
      <a:accent5>
        <a:srgbClr val="087C5B"/>
      </a:accent5>
      <a:accent6>
        <a:srgbClr val="DD1F3F"/>
      </a:accent6>
      <a:hlink>
        <a:srgbClr val="F7931E"/>
      </a:hlink>
      <a:folHlink>
        <a:srgbClr val="FFCE00"/>
      </a:folHlink>
    </a:clrScheme>
    <a:fontScheme name="Livework PDF">
      <a:majorFont>
        <a:latin typeface="Egyptienne F LT Std 55 Roman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Univers LT Std 45 Ligh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and Images">
  <a:themeElements>
    <a:clrScheme name="Livework Colours">
      <a:dk1>
        <a:sysClr val="windowText" lastClr="000000"/>
      </a:dk1>
      <a:lt1>
        <a:sysClr val="window" lastClr="FFFFFF"/>
      </a:lt1>
      <a:dk2>
        <a:srgbClr val="008FCB"/>
      </a:dk2>
      <a:lt2>
        <a:srgbClr val="D3CFCD"/>
      </a:lt2>
      <a:accent1>
        <a:srgbClr val="0EA86D"/>
      </a:accent1>
      <a:accent2>
        <a:srgbClr val="0BA9AD"/>
      </a:accent2>
      <a:accent3>
        <a:srgbClr val="006CA8"/>
      </a:accent3>
      <a:accent4>
        <a:srgbClr val="6B3F8E"/>
      </a:accent4>
      <a:accent5>
        <a:srgbClr val="087C5B"/>
      </a:accent5>
      <a:accent6>
        <a:srgbClr val="DD1F3F"/>
      </a:accent6>
      <a:hlink>
        <a:srgbClr val="F7931E"/>
      </a:hlink>
      <a:folHlink>
        <a:srgbClr val="FFCE00"/>
      </a:folHlink>
    </a:clrScheme>
    <a:fontScheme name="Livework PDF">
      <a:majorFont>
        <a:latin typeface="Egyptienne F LT Std 55 Roman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Univers LT Std 45 Ligh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roposal">
  <a:themeElements>
    <a:clrScheme name="Livework Colours">
      <a:dk1>
        <a:sysClr val="windowText" lastClr="000000"/>
      </a:dk1>
      <a:lt1>
        <a:sysClr val="window" lastClr="FFFFFF"/>
      </a:lt1>
      <a:dk2>
        <a:srgbClr val="008FCB"/>
      </a:dk2>
      <a:lt2>
        <a:srgbClr val="D3CFCD"/>
      </a:lt2>
      <a:accent1>
        <a:srgbClr val="0EA86D"/>
      </a:accent1>
      <a:accent2>
        <a:srgbClr val="0BA9AD"/>
      </a:accent2>
      <a:accent3>
        <a:srgbClr val="006CA8"/>
      </a:accent3>
      <a:accent4>
        <a:srgbClr val="6B3F8E"/>
      </a:accent4>
      <a:accent5>
        <a:srgbClr val="087C5B"/>
      </a:accent5>
      <a:accent6>
        <a:srgbClr val="DD1F3F"/>
      </a:accent6>
      <a:hlink>
        <a:srgbClr val="F7931E"/>
      </a:hlink>
      <a:folHlink>
        <a:srgbClr val="FFCE00"/>
      </a:folHlink>
    </a:clrScheme>
    <a:fontScheme name="Livework PDF">
      <a:majorFont>
        <a:latin typeface="Egyptienne F LT Std 55 Roman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Univers LT Std 45 Ligh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ext and Images">
  <a:themeElements>
    <a:clrScheme name="Livework Colours">
      <a:dk1>
        <a:sysClr val="windowText" lastClr="000000"/>
      </a:dk1>
      <a:lt1>
        <a:sysClr val="window" lastClr="FFFFFF"/>
      </a:lt1>
      <a:dk2>
        <a:srgbClr val="008FCB"/>
      </a:dk2>
      <a:lt2>
        <a:srgbClr val="D3CFCD"/>
      </a:lt2>
      <a:accent1>
        <a:srgbClr val="0EA86D"/>
      </a:accent1>
      <a:accent2>
        <a:srgbClr val="0BA9AD"/>
      </a:accent2>
      <a:accent3>
        <a:srgbClr val="006CA8"/>
      </a:accent3>
      <a:accent4>
        <a:srgbClr val="6B3F8E"/>
      </a:accent4>
      <a:accent5>
        <a:srgbClr val="087C5B"/>
      </a:accent5>
      <a:accent6>
        <a:srgbClr val="DD1F3F"/>
      </a:accent6>
      <a:hlink>
        <a:srgbClr val="F7931E"/>
      </a:hlink>
      <a:folHlink>
        <a:srgbClr val="FFCE00"/>
      </a:folHlink>
    </a:clrScheme>
    <a:fontScheme name="Livework PDF">
      <a:majorFont>
        <a:latin typeface="Egyptienne F LT Std 55 Roman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Univers LT Std 45 Ligh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Text and Images">
  <a:themeElements>
    <a:clrScheme name="Livework Colours">
      <a:dk1>
        <a:sysClr val="windowText" lastClr="000000"/>
      </a:dk1>
      <a:lt1>
        <a:sysClr val="window" lastClr="FFFFFF"/>
      </a:lt1>
      <a:dk2>
        <a:srgbClr val="008FCB"/>
      </a:dk2>
      <a:lt2>
        <a:srgbClr val="D3CFCD"/>
      </a:lt2>
      <a:accent1>
        <a:srgbClr val="0EA86D"/>
      </a:accent1>
      <a:accent2>
        <a:srgbClr val="0BA9AD"/>
      </a:accent2>
      <a:accent3>
        <a:srgbClr val="006CA8"/>
      </a:accent3>
      <a:accent4>
        <a:srgbClr val="6B3F8E"/>
      </a:accent4>
      <a:accent5>
        <a:srgbClr val="087C5B"/>
      </a:accent5>
      <a:accent6>
        <a:srgbClr val="DD1F3F"/>
      </a:accent6>
      <a:hlink>
        <a:srgbClr val="F7931E"/>
      </a:hlink>
      <a:folHlink>
        <a:srgbClr val="FFCE00"/>
      </a:folHlink>
    </a:clrScheme>
    <a:fontScheme name="Livework PDF">
      <a:majorFont>
        <a:latin typeface="Egyptienne F LT Std 55 Roman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Univers LT Std 45 Ligh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ivework Colours">
    <a:dk1>
      <a:sysClr val="windowText" lastClr="000000"/>
    </a:dk1>
    <a:lt1>
      <a:sysClr val="window" lastClr="FFFFFF"/>
    </a:lt1>
    <a:dk2>
      <a:srgbClr val="008FCB"/>
    </a:dk2>
    <a:lt2>
      <a:srgbClr val="D3CFCD"/>
    </a:lt2>
    <a:accent1>
      <a:srgbClr val="0EA86D"/>
    </a:accent1>
    <a:accent2>
      <a:srgbClr val="0BA9AD"/>
    </a:accent2>
    <a:accent3>
      <a:srgbClr val="006CA8"/>
    </a:accent3>
    <a:accent4>
      <a:srgbClr val="6B3F8E"/>
    </a:accent4>
    <a:accent5>
      <a:srgbClr val="087C5B"/>
    </a:accent5>
    <a:accent6>
      <a:srgbClr val="DD1F3F"/>
    </a:accent6>
    <a:hlink>
      <a:srgbClr val="F7931E"/>
    </a:hlink>
    <a:folHlink>
      <a:srgbClr val="FFCE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rt_x0020_Description xmlns="74c2c2ce-c2e7-46e5-82c0-9628b1ba591f">Inneholder begreper, beskrivelser av aktører og piloten. Inneholder innledende tanker om  investeringstankegangen.</Short_x0020_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hared Document" ma:contentTypeID="0x0101007AD35B90D8E6433A821E00BE0D23D1F800EF46F1C04049ED479BD87E173FFFFB15" ma:contentTypeVersion="0" ma:contentTypeDescription="PwC Custom Shared Documents Content Type" ma:contentTypeScope="" ma:versionID="e66f62aacde4b255f82f2cc0e4c126ad">
  <xsd:schema xmlns:xsd="http://www.w3.org/2001/XMLSchema" xmlns:xs="http://www.w3.org/2001/XMLSchema" xmlns:p="http://schemas.microsoft.com/office/2006/metadata/properties" xmlns:ns2="74c2c2ce-c2e7-46e5-82c0-9628b1ba591f" targetNamespace="http://schemas.microsoft.com/office/2006/metadata/properties" ma:root="true" ma:fieldsID="9af3376955ccf6cea84ae3b5d3e6e646" ns2:_="">
    <xsd:import namespace="74c2c2ce-c2e7-46e5-82c0-9628b1ba591f"/>
    <xsd:element name="properties">
      <xsd:complexType>
        <xsd:sequence>
          <xsd:element name="documentManagement">
            <xsd:complexType>
              <xsd:all>
                <xsd:element ref="ns2:Short_x0020_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2c2ce-c2e7-46e5-82c0-9628b1ba591f" elementFormDefault="qualified">
    <xsd:import namespace="http://schemas.microsoft.com/office/2006/documentManagement/types"/>
    <xsd:import namespace="http://schemas.microsoft.com/office/infopath/2007/PartnerControls"/>
    <xsd:element name="Short_x0020_Description" ma:index="2" nillable="true" ma:displayName="Short Description" ma:description="Enter a short description about the document." ma:internalName="Short_x0020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EE109-4A50-4588-BF3C-5F63A6DD5E86}">
  <ds:schemaRefs>
    <ds:schemaRef ds:uri="http://purl.org/dc/terms/"/>
    <ds:schemaRef ds:uri="http://schemas.openxmlformats.org/package/2006/metadata/core-properties"/>
    <ds:schemaRef ds:uri="74c2c2ce-c2e7-46e5-82c0-9628b1ba591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193C01-580B-481E-9AD9-6ACC4E007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c2c2ce-c2e7-46e5-82c0-9628b1ba5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28688C-BC6A-4AF0-B4EA-F665BC54E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1656</Words>
  <Application>Microsoft Office PowerPoint</Application>
  <PresentationFormat>Egendefinert</PresentationFormat>
  <Paragraphs>222</Paragraphs>
  <Slides>13</Slides>
  <Notes>11</Notes>
  <HiddenSlides>0</HiddenSlides>
  <MMClips>0</MMClips>
  <ScaleCrop>false</ScaleCrop>
  <HeadingPairs>
    <vt:vector size="8" baseType="variant">
      <vt:variant>
        <vt:lpstr>Brukte skrifter</vt:lpstr>
      </vt:variant>
      <vt:variant>
        <vt:i4>11</vt:i4>
      </vt:variant>
      <vt:variant>
        <vt:lpstr>Tema</vt:lpstr>
      </vt:variant>
      <vt:variant>
        <vt:i4>6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Egyptienne F LT Std 55 Roman</vt:lpstr>
      <vt:lpstr>Georgia</vt:lpstr>
      <vt:lpstr>Just The Way You Are</vt:lpstr>
      <vt:lpstr>Univers LT Std 45 Light</vt:lpstr>
      <vt:lpstr>Verdana</vt:lpstr>
      <vt:lpstr>Wingdings</vt:lpstr>
      <vt:lpstr>ヒラギノ角ゴ Pro W3</vt:lpstr>
      <vt:lpstr>Askermal_grønn</vt:lpstr>
      <vt:lpstr>Proposal</vt:lpstr>
      <vt:lpstr>Text and Images</vt:lpstr>
      <vt:lpstr>1_Proposal</vt:lpstr>
      <vt:lpstr>1_Text and Images</vt:lpstr>
      <vt:lpstr>2_Text and Images</vt:lpstr>
      <vt:lpstr>think-cell Slide</vt:lpstr>
      <vt:lpstr>Asker velferdslab      SAFO konferansen  28. januar 2017  Prosjektleder Ingrid Blichfeldt</vt:lpstr>
      <vt:lpstr>Lokale og globale trender påvirker kommunens rammebetingelser for fremtidig tjenesteutvikling. Endrede forventinger fra innbyggerne samt krav om å få mer ut av hver investerte krone utfordrer kommunens rolle.  </vt:lpstr>
      <vt:lpstr>PowerPoint-presentasjon</vt:lpstr>
      <vt:lpstr>PowerPoint-presentasjon</vt:lpstr>
      <vt:lpstr>UTVALGTE HOVEDINNSIKTER FRA ANSATTE</vt:lpstr>
      <vt:lpstr>PowerPoint-presentasjon</vt:lpstr>
      <vt:lpstr>PowerPoint-presentasjon</vt:lpstr>
      <vt:lpstr>En historie</vt:lpstr>
      <vt:lpstr>PowerPoint-presentasjon</vt:lpstr>
      <vt:lpstr>PowerPoint-presentasjon</vt:lpstr>
      <vt:lpstr>Bedre livskvalitet for innbyggerne og sparte kostnader i fremtiden for kommunen</vt:lpstr>
      <vt:lpstr>PowerPoint-presentasjon</vt:lpstr>
      <vt:lpstr>PowerPoint-presentasjon</vt:lpstr>
    </vt:vector>
  </TitlesOfParts>
  <Company>Asker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Styringsgruppemøe 24. juni 2016</dc:title>
  <dc:creator>Geir Graff</dc:creator>
  <cp:lastModifiedBy>Vigdis Endal</cp:lastModifiedBy>
  <cp:revision>137</cp:revision>
  <dcterms:created xsi:type="dcterms:W3CDTF">2009-09-28T06:05:45Z</dcterms:created>
  <dcterms:modified xsi:type="dcterms:W3CDTF">2017-01-27T11:52:49Z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0x0101007AD35B90D8E6433A821E00BE0D23D1F800EF46F1C04049ED479BD87E173FFFFB15</vt:lpwstr>
  </property>
</Properties>
</file>