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01" r:id="rId2"/>
  </p:sldMasterIdLst>
  <p:notesMasterIdLst>
    <p:notesMasterId r:id="rId12"/>
  </p:notesMasterIdLst>
  <p:handoutMasterIdLst>
    <p:handoutMasterId r:id="rId13"/>
  </p:handoutMasterIdLst>
  <p:sldIdLst>
    <p:sldId id="312" r:id="rId3"/>
    <p:sldId id="313" r:id="rId4"/>
    <p:sldId id="328" r:id="rId5"/>
    <p:sldId id="329" r:id="rId6"/>
    <p:sldId id="330" r:id="rId7"/>
    <p:sldId id="332" r:id="rId8"/>
    <p:sldId id="333" r:id="rId9"/>
    <p:sldId id="334" r:id="rId10"/>
    <p:sldId id="337" r:id="rId11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A6"/>
    <a:srgbClr val="168C94"/>
    <a:srgbClr val="298A94"/>
    <a:srgbClr val="0B2968"/>
    <a:srgbClr val="655443"/>
    <a:srgbClr val="97CE51"/>
    <a:srgbClr val="A2A4A4"/>
    <a:srgbClr val="1593D6"/>
    <a:srgbClr val="FFD12C"/>
    <a:srgbClr val="DB5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24" autoAdjust="0"/>
    <p:restoredTop sz="94660"/>
  </p:normalViewPr>
  <p:slideViewPr>
    <p:cSldViewPr showGuides="1">
      <p:cViewPr varScale="1">
        <p:scale>
          <a:sx n="72" d="100"/>
          <a:sy n="72" d="100"/>
        </p:scale>
        <p:origin x="798" y="90"/>
      </p:cViewPr>
      <p:guideLst>
        <p:guide orient="horz" pos="363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-261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662F6-6DD5-4B74-8A51-855D9D5BF01C}" type="datetimeFigureOut">
              <a:rPr lang="nb-NO" smtClean="0"/>
              <a:pPr/>
              <a:t>28.01.2016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4AA97-AA0C-456D-B2E3-8360BEA6ED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2398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28.01.2016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349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859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Tittel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D_form_hvit_PPT.png"/>
          <p:cNvPicPr>
            <a:picLocks noChangeAspect="1"/>
          </p:cNvPicPr>
          <p:nvPr userDrawn="1"/>
        </p:nvPicPr>
        <p:blipFill rotWithShape="1"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16" name="Picture 24" descr="BLD_livshjul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</a:t>
            </a:r>
            <a:endParaRPr lang="nb-NO" sz="120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baseline="0" dirty="0" smtClean="0"/>
              <a:t>Velg BLD MAL–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24" name="Picture 23" descr="BLD2CX00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40" y="458814"/>
            <a:ext cx="2664296" cy="98463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 og dato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0" y="-277812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Diagram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 hasCustomPrompt="1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Klikk på ikonet for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F0D3-EAF4-4881-BEF1-2A42A1A3193D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ma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pPr lvl="0"/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C645F-B4CB-45F8-9012-5595004A5DEB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B2C8-A7D3-4F1A-8056-06DB1B87D5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luttside &amp; krediter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D_form_hvit_PPT.png"/>
          <p:cNvPicPr>
            <a:picLocks noChangeAspect="1"/>
          </p:cNvPicPr>
          <p:nvPr userDrawn="1"/>
        </p:nvPicPr>
        <p:blipFill rotWithShape="1"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16" name="Picture 24" descr="BLD_livshjul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&amp; kreditering</a:t>
            </a:r>
            <a:endParaRPr lang="nb-NO" sz="1200" dirty="0"/>
          </a:p>
        </p:txBody>
      </p:sp>
      <p:pic>
        <p:nvPicPr>
          <p:cNvPr id="24" name="Picture 23" descr="BLD2CX00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40" y="458814"/>
            <a:ext cx="2664296" cy="984631"/>
          </a:xfrm>
          <a:prstGeom prst="rect">
            <a:avLst/>
          </a:prstGeom>
        </p:spPr>
      </p:pic>
      <p:sp>
        <p:nvSpPr>
          <p:cNvPr id="10" name="Undertittel 2"/>
          <p:cNvSpPr txBox="1">
            <a:spLocks/>
          </p:cNvSpPr>
          <p:nvPr userDrawn="1"/>
        </p:nvSpPr>
        <p:spPr bwMode="auto">
          <a:xfrm>
            <a:off x="719138" y="3886200"/>
            <a:ext cx="7632700" cy="22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b-NO" sz="2000" smtClean="0"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Bildekreditering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Slide nr x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Fotograf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Bildebyr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å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>
                <a:solidFill>
                  <a:schemeClr val="tx1"/>
                </a:solidFill>
              </a:rPr>
              <a:t>Tips bildekreditering:</a:t>
            </a:r>
          </a:p>
          <a:p>
            <a:pPr>
              <a:defRPr/>
            </a:pPr>
            <a:r>
              <a:rPr lang="nb-NO" sz="1200" dirty="0">
                <a:solidFill>
                  <a:schemeClr val="tx1"/>
                </a:solidFill>
              </a:rPr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>
                <a:solidFill>
                  <a:schemeClr val="tx1"/>
                </a:solidFill>
              </a:rPr>
              <a:t>Slide nr. X: Fotograf, Bildebyrå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kapittelside_fot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tockvault-shadows-of-the-band112318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Norsk mal: Kapittelside</a:t>
            </a:r>
            <a:endParaRPr lang="nb-NO" sz="120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mal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8" name="Picture 17" descr="BLD2CX00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40" y="458814"/>
            <a:ext cx="2664296" cy="98463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3573016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Kapittelside/Presentasjonsdeler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5398368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088740" y="3392996"/>
            <a:ext cx="18367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0" dirty="0" smtClean="0"/>
              <a:t>Denne</a:t>
            </a:r>
            <a:r>
              <a:rPr lang="nb-NO" sz="1200" b="0" baseline="0" dirty="0" smtClean="0"/>
              <a:t> siden kan brukes til </a:t>
            </a:r>
            <a:r>
              <a:rPr lang="nb-NO" sz="1200" dirty="0" smtClean="0"/>
              <a:t>å</a:t>
            </a:r>
            <a:r>
              <a:rPr lang="nb-NO" sz="1200" b="0" baseline="0" dirty="0" smtClean="0"/>
              <a:t> dele opp presentasjonen, markere tema osv..</a:t>
            </a:r>
            <a:endParaRPr lang="nb-NO" sz="1200" b="0" dirty="0"/>
          </a:p>
        </p:txBody>
      </p:sp>
    </p:spTree>
    <p:extLst>
      <p:ext uri="{BB962C8B-B14F-4D97-AF65-F5344CB8AC3E}">
        <p14:creationId xmlns:p14="http://schemas.microsoft.com/office/powerpoint/2010/main" val="110326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Kapittelside_fo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vault-close-to-you12419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8764"/>
            <a:ext cx="9144000" cy="6876764"/>
          </a:xfrm>
          <a:prstGeom prst="rect">
            <a:avLst/>
          </a:prstGeom>
        </p:spPr>
      </p:pic>
      <p:pic>
        <p:nvPicPr>
          <p:cNvPr id="16" name="Picture 15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Norsk mal: Kapittelside</a:t>
            </a:r>
            <a:endParaRPr lang="nb-NO" sz="1200" dirty="0"/>
          </a:p>
        </p:txBody>
      </p:sp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pic>
        <p:nvPicPr>
          <p:cNvPr id="18" name="Picture 17" descr="BLD2CX00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40" y="458814"/>
            <a:ext cx="2664296" cy="984631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3573016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Kapittelside/Presentasjonsdeler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5398368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mal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088740" y="3392996"/>
            <a:ext cx="18367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0" dirty="0" smtClean="0"/>
              <a:t>Denne</a:t>
            </a:r>
            <a:r>
              <a:rPr lang="nb-NO" sz="1200" b="0" baseline="0" dirty="0" smtClean="0"/>
              <a:t> siden kan brukes til </a:t>
            </a:r>
            <a:r>
              <a:rPr lang="nb-NO" sz="1200" dirty="0" smtClean="0"/>
              <a:t>å</a:t>
            </a:r>
            <a:r>
              <a:rPr lang="nb-NO" sz="1200" b="0" baseline="0" dirty="0" smtClean="0"/>
              <a:t> dele opp presentasjonen, markere tema osv..</a:t>
            </a:r>
            <a:endParaRPr lang="nb-NO" sz="1200" b="0" dirty="0"/>
          </a:p>
        </p:txBody>
      </p:sp>
    </p:spTree>
    <p:extLst>
      <p:ext uri="{BB962C8B-B14F-4D97-AF65-F5344CB8AC3E}">
        <p14:creationId xmlns:p14="http://schemas.microsoft.com/office/powerpoint/2010/main" val="2652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Kapittelside_fot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ockvault-finger-art-broken-heart141111_forlenge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96"/>
            <a:ext cx="9144000" cy="6852804"/>
          </a:xfrm>
          <a:prstGeom prst="rect">
            <a:avLst/>
          </a:prstGeom>
        </p:spPr>
      </p:pic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Kapittelside</a:t>
            </a:r>
            <a:endParaRPr lang="nb-NO" sz="1200" dirty="0"/>
          </a:p>
        </p:txBody>
      </p:sp>
      <p:pic>
        <p:nvPicPr>
          <p:cNvPr id="18" name="Picture 17" descr="BLD2CX00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40" y="458814"/>
            <a:ext cx="2664296" cy="98463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3708846" cy="1470025"/>
          </a:xfrm>
        </p:spPr>
        <p:txBody>
          <a:bodyPr/>
          <a:lstStyle>
            <a:lvl1pPr algn="l">
              <a:defRPr baseline="0">
                <a:solidFill>
                  <a:srgbClr val="0B2968"/>
                </a:solidFill>
              </a:defRPr>
            </a:lvl1pPr>
          </a:lstStyle>
          <a:p>
            <a:r>
              <a:rPr lang="en-US" dirty="0" err="1" smtClean="0"/>
              <a:t>Kapittelside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2844750" cy="191906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rgbClr val="0B29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088740" y="3392996"/>
            <a:ext cx="18367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0" dirty="0" smtClean="0"/>
              <a:t>Denne</a:t>
            </a:r>
            <a:r>
              <a:rPr lang="nb-NO" sz="1200" b="0" baseline="0" dirty="0" smtClean="0"/>
              <a:t> siden kan brukes til </a:t>
            </a:r>
            <a:r>
              <a:rPr lang="nb-NO" sz="1200" dirty="0" smtClean="0"/>
              <a:t>å</a:t>
            </a:r>
            <a:r>
              <a:rPr lang="nb-NO" sz="1200" b="0" baseline="0" dirty="0" smtClean="0"/>
              <a:t> dele opp presentasjonen, markere tema osv..</a:t>
            </a:r>
            <a:endParaRPr lang="nb-NO" sz="1200" b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124744" y="5373216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mal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52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K MAL Tittel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D_form_hvit_PPT.png"/>
          <p:cNvPicPr>
            <a:picLocks noChangeAspect="1"/>
          </p:cNvPicPr>
          <p:nvPr userDrawn="1"/>
        </p:nvPicPr>
        <p:blipFill rotWithShape="1"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16" name="Picture 24" descr="BLD_livshjul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 </a:t>
            </a:r>
            <a:r>
              <a:rPr lang="nb-NO" sz="1200" dirty="0" err="1" smtClean="0"/>
              <a:t>azur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 og dato</a:t>
            </a:r>
            <a:endParaRPr lang="nb-NO" dirty="0" smtClean="0"/>
          </a:p>
        </p:txBody>
      </p:sp>
      <p:pic>
        <p:nvPicPr>
          <p:cNvPr id="10" name="Picture 13" descr="BLD2CE80.png"/>
          <p:cNvPicPr>
            <a:picLocks noChangeAspect="1"/>
          </p:cNvPicPr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15" y="442875"/>
            <a:ext cx="3199547" cy="1016508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-2124744" y="5373216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mal 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ELSK ma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</a:t>
            </a:r>
            <a:r>
              <a:rPr lang="nb-NO" sz="1200" dirty="0" smtClean="0"/>
              <a:t>: Tekst </a:t>
            </a:r>
            <a:r>
              <a:rPr lang="nb-NO" sz="1200" dirty="0"/>
              <a:t>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868652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657E-E8DC-444F-A412-9FB38E9CFF6E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ELSK mal 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Tekst </a:t>
            </a:r>
            <a:r>
              <a:rPr lang="nb-NO" sz="1200" dirty="0" smtClean="0"/>
              <a:t>uten</a:t>
            </a:r>
            <a:r>
              <a:rPr lang="nb-NO" sz="1200" baseline="0" dirty="0" smtClean="0"/>
              <a:t> </a:t>
            </a:r>
            <a:r>
              <a:rPr lang="nb-NO" sz="1200" dirty="0" err="1" smtClean="0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</a:t>
            </a:r>
            <a:r>
              <a:rPr lang="nb-NO" noProof="0" dirty="0" smtClean="0"/>
              <a:t>å</a:t>
            </a:r>
            <a:r>
              <a:rPr lang="nb-NO" dirty="0" smtClean="0"/>
              <a:t> redigere tekststiler i malen</a:t>
            </a:r>
          </a:p>
          <a:p>
            <a:pPr lvl="1"/>
            <a:r>
              <a:rPr lang="nb-NO" dirty="0" smtClean="0"/>
              <a:t>Andre </a:t>
            </a:r>
            <a:r>
              <a:rPr lang="nb-NO" dirty="0" err="1" smtClean="0"/>
              <a:t>niv</a:t>
            </a:r>
            <a:r>
              <a:rPr lang="nb-NO" noProof="0" dirty="0" smtClean="0"/>
              <a:t>å</a:t>
            </a:r>
            <a:endParaRPr lang="nb-NO" dirty="0" smtClean="0"/>
          </a:p>
          <a:p>
            <a:pPr lvl="2"/>
            <a:r>
              <a:rPr lang="nb-NO" dirty="0" smtClean="0"/>
              <a:t>Tredje </a:t>
            </a:r>
            <a:r>
              <a:rPr lang="nb-NO" dirty="0" err="1" smtClean="0"/>
              <a:t>niv</a:t>
            </a:r>
            <a:r>
              <a:rPr lang="nb-NO" noProof="0" dirty="0" smtClean="0"/>
              <a:t>å</a:t>
            </a:r>
            <a:endParaRPr lang="nb-NO" dirty="0" smtClean="0"/>
          </a:p>
          <a:p>
            <a:pPr lvl="3"/>
            <a:r>
              <a:rPr lang="nb-NO" dirty="0" smtClean="0"/>
              <a:t>Fjerde </a:t>
            </a:r>
            <a:r>
              <a:rPr lang="nb-NO" dirty="0" err="1" smtClean="0"/>
              <a:t>niv</a:t>
            </a:r>
            <a:r>
              <a:rPr lang="nb-NO" noProof="0" dirty="0" smtClean="0"/>
              <a:t>å</a:t>
            </a:r>
            <a:r>
              <a:rPr lang="nb-NO" dirty="0" smtClean="0"/>
              <a:t> </a:t>
            </a:r>
          </a:p>
          <a:p>
            <a:pPr lvl="4"/>
            <a:r>
              <a:rPr lang="nb-NO" dirty="0" smtClean="0"/>
              <a:t>Femte </a:t>
            </a:r>
            <a:r>
              <a:rPr lang="nb-NO" dirty="0" err="1" smtClean="0"/>
              <a:t>niv</a:t>
            </a:r>
            <a:r>
              <a:rPr lang="nb-NO" noProof="0" dirty="0" smtClean="0"/>
              <a:t>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EF80-A2FE-48FD-811A-7462BB30A899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C69-1E23-4468-AC94-010B558DD3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9" name="Vinkel 8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 smtClean="0"/>
              <a:t>jpgformat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4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7711-5E92-4AB0-B000-A8224153088A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4EF-F7C9-43A3-9EA4-30EF3F17D6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</a:t>
            </a:r>
            <a:r>
              <a:rPr lang="nb-NO" sz="1200" dirty="0" smtClean="0"/>
              <a:t>: Tekst </a:t>
            </a:r>
            <a:r>
              <a:rPr lang="nb-NO" sz="1200" dirty="0"/>
              <a:t>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7632266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79AE-07E9-41AD-A35A-7CBC1DB92E46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32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26400"/>
            <a:ext cx="1944000" cy="212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3671-57A1-4862-9D29-9C9E86685B06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 smtClean="0"/>
              <a:t>jpgformal</a:t>
            </a:r>
            <a:r>
              <a:rPr lang="nb-NO" sz="1200" dirty="0"/>
              <a:t>.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8829-4287-463D-8135-48F3F70EB3A2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59200"/>
            <a:ext cx="1944000" cy="158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 smtClean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 smtClean="0"/>
              <a:t>jpgformal</a:t>
            </a:r>
            <a:r>
              <a:rPr lang="nb-NO" sz="1200" dirty="0"/>
              <a:t>.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9799"/>
            <a:ext cx="9144000" cy="2916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 bilde til plassholder eller klikk på ikonet for å sette inn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EA5B-2BE9-4FA7-BF51-0DE6E8ABE0AB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9BD6-8050-4090-948C-D1B40D632E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5652200" cy="1800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mal:1 </a:t>
            </a:r>
            <a:r>
              <a:rPr lang="nb-NO" sz="1200" dirty="0"/>
              <a:t>utfallende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40733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 bilde til plassholder eller klikk på ikonet for å sette inn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90B5-A0BD-4616-B017-1ACB4E892874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4965-D8C5-4DEE-A36A-C39BF9BEA4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</a:t>
            </a:r>
            <a:r>
              <a:rPr lang="nb-NO" sz="1200" dirty="0" smtClean="0"/>
              <a:t>Tabell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 hasCustomPrompt="1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Klikk på ikonet for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1401-C73B-4912-A441-E8CA6CAF67C2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0" y="-277812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</a:t>
            </a:r>
            <a:r>
              <a:rPr lang="nb-NO" sz="1200" dirty="0" smtClean="0"/>
              <a:t>Diagram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 hasCustomPrompt="1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Klikk på ikonet for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6E3A-7778-4322-ACF8-C9AFD593DFA9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GELSK ma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pPr lvl="0"/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0EAB-1B84-4C55-BCC3-ACE10BA2F31D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B2C8-A7D3-4F1A-8056-06DB1B87D5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K MAL sluttside &amp; krediter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D_form_hvit_PPT.png"/>
          <p:cNvPicPr>
            <a:picLocks noChangeAspect="1"/>
          </p:cNvPicPr>
          <p:nvPr userDrawn="1"/>
        </p:nvPicPr>
        <p:blipFill rotWithShape="1"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16" name="Picture 24" descr="BLD_livshjul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</a:t>
            </a:r>
            <a:r>
              <a:rPr lang="nb-NO" sz="1200" baseline="0" dirty="0" smtClean="0"/>
              <a:t> mal</a:t>
            </a:r>
            <a:r>
              <a:rPr lang="nb-NO" sz="1200" dirty="0" smtClean="0"/>
              <a:t> </a:t>
            </a:r>
            <a:r>
              <a:rPr lang="nb-NO" sz="1200" dirty="0"/>
              <a:t>mal: </a:t>
            </a:r>
            <a:r>
              <a:rPr lang="nb-NO" sz="1200" dirty="0" err="1" smtClean="0"/>
              <a:t>Sluttiside</a:t>
            </a:r>
            <a:r>
              <a:rPr lang="nb-NO" sz="1200" dirty="0" smtClean="0"/>
              <a:t> </a:t>
            </a:r>
            <a:r>
              <a:rPr lang="nb-NO" sz="1200" dirty="0" err="1" smtClean="0"/>
              <a:t>azur</a:t>
            </a:r>
            <a:endParaRPr lang="nb-NO" sz="1200" dirty="0"/>
          </a:p>
        </p:txBody>
      </p:sp>
      <p:pic>
        <p:nvPicPr>
          <p:cNvPr id="10" name="Picture 13" descr="BLD2CE80.png"/>
          <p:cNvPicPr>
            <a:picLocks noChangeAspect="1"/>
          </p:cNvPicPr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15" y="442875"/>
            <a:ext cx="3199547" cy="1016508"/>
          </a:xfrm>
          <a:prstGeom prst="rect">
            <a:avLst/>
          </a:prstGeom>
        </p:spPr>
      </p:pic>
      <p:sp>
        <p:nvSpPr>
          <p:cNvPr id="11" name="Undertittel 2"/>
          <p:cNvSpPr txBox="1">
            <a:spLocks/>
          </p:cNvSpPr>
          <p:nvPr userDrawn="1"/>
        </p:nvSpPr>
        <p:spPr bwMode="auto">
          <a:xfrm>
            <a:off x="719138" y="3886200"/>
            <a:ext cx="7632700" cy="22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b-NO" sz="2000" smtClean="0"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Bildekreditering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Slide nr x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Fotograf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Bildebyr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å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>
                <a:solidFill>
                  <a:schemeClr val="tx1"/>
                </a:solidFill>
              </a:rPr>
              <a:t>Tips bildekreditering:</a:t>
            </a:r>
          </a:p>
          <a:p>
            <a:pPr>
              <a:defRPr/>
            </a:pPr>
            <a:r>
              <a:rPr lang="nb-NO" sz="1200" dirty="0">
                <a:solidFill>
                  <a:schemeClr val="tx1"/>
                </a:solidFill>
              </a:rPr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>
                <a:solidFill>
                  <a:schemeClr val="tx1"/>
                </a:solidFill>
              </a:rPr>
              <a:t>Slide nr. X: Fotograf, Bildebyrå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K mal kapittelside_fot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tockvault-shadows-of-the-band112318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Kapittelside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3573016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Kapittelside/Presentasjonsdeler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5398368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pic>
        <p:nvPicPr>
          <p:cNvPr id="10" name="Picture 13" descr="BLD2CE80.png"/>
          <p:cNvPicPr>
            <a:picLocks noChangeAspect="1"/>
          </p:cNvPicPr>
          <p:nvPr userDrawn="1"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15" y="442875"/>
            <a:ext cx="3199547" cy="1016508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NORSK MAL under oppsett</a:t>
            </a:r>
            <a:endParaRPr lang="nb-NO" sz="1200"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-2088740" y="3392996"/>
            <a:ext cx="18367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0" dirty="0" smtClean="0"/>
              <a:t>Denne</a:t>
            </a:r>
            <a:r>
              <a:rPr lang="nb-NO" sz="1200" b="0" baseline="0" dirty="0" smtClean="0"/>
              <a:t> siden kan brukes til </a:t>
            </a:r>
            <a:r>
              <a:rPr lang="nb-NO" sz="1200" dirty="0" smtClean="0"/>
              <a:t>å</a:t>
            </a:r>
            <a:r>
              <a:rPr lang="nb-NO" sz="1200" b="0" baseline="0" dirty="0" smtClean="0"/>
              <a:t> dele opp presentasjonen, markere tema osv..</a:t>
            </a:r>
            <a:endParaRPr lang="nb-NO" sz="1200" b="0" dirty="0"/>
          </a:p>
        </p:txBody>
      </p:sp>
    </p:spTree>
    <p:extLst>
      <p:ext uri="{BB962C8B-B14F-4D97-AF65-F5344CB8AC3E}">
        <p14:creationId xmlns:p14="http://schemas.microsoft.com/office/powerpoint/2010/main" val="110326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K mal Kapittelside_fo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vault-close-to-you12419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8764"/>
            <a:ext cx="9144000" cy="6876764"/>
          </a:xfrm>
          <a:prstGeom prst="rect">
            <a:avLst/>
          </a:prstGeom>
        </p:spPr>
      </p:pic>
      <p:pic>
        <p:nvPicPr>
          <p:cNvPr id="16" name="Picture 15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Kapittelside</a:t>
            </a:r>
            <a:endParaRPr lang="nb-NO" sz="120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NORSK MAL under oppsett</a:t>
            </a:r>
            <a:endParaRPr lang="nb-NO" sz="1200" dirty="0"/>
          </a:p>
        </p:txBody>
      </p:sp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3573016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Kapittelside/Presentasjonsdeler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5398368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pic>
        <p:nvPicPr>
          <p:cNvPr id="10" name="Picture 13" descr="BLD2CE80.png"/>
          <p:cNvPicPr>
            <a:picLocks noChangeAspect="1"/>
          </p:cNvPicPr>
          <p:nvPr userDrawn="1"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15" y="442875"/>
            <a:ext cx="3199547" cy="1016508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2088740" y="3392996"/>
            <a:ext cx="18367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0" dirty="0" smtClean="0"/>
              <a:t>Denne</a:t>
            </a:r>
            <a:r>
              <a:rPr lang="nb-NO" sz="1200" b="0" baseline="0" dirty="0" smtClean="0"/>
              <a:t> siden kan brukes til </a:t>
            </a:r>
            <a:r>
              <a:rPr lang="nb-NO" sz="1200" dirty="0" smtClean="0"/>
              <a:t>å</a:t>
            </a:r>
            <a:r>
              <a:rPr lang="nb-NO" sz="1200" b="0" baseline="0" dirty="0" smtClean="0"/>
              <a:t> dele opp presentasjonen, markere tema osv..</a:t>
            </a:r>
            <a:r>
              <a:rPr lang="nb-NO" sz="1200" b="0" dirty="0" smtClean="0"/>
              <a:t>.</a:t>
            </a:r>
            <a:endParaRPr lang="nb-NO" sz="1200" b="0" dirty="0"/>
          </a:p>
        </p:txBody>
      </p:sp>
    </p:spTree>
    <p:extLst>
      <p:ext uri="{BB962C8B-B14F-4D97-AF65-F5344CB8AC3E}">
        <p14:creationId xmlns:p14="http://schemas.microsoft.com/office/powerpoint/2010/main" val="2652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</a:t>
            </a:r>
            <a:r>
              <a:rPr lang="nb-NO" sz="1200" dirty="0" smtClean="0"/>
              <a:t>uten</a:t>
            </a:r>
            <a:r>
              <a:rPr lang="nb-NO" sz="1200" baseline="0" dirty="0" smtClean="0"/>
              <a:t> </a:t>
            </a:r>
            <a:r>
              <a:rPr lang="nb-NO" sz="1200" dirty="0" err="1" smtClean="0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178BA-00D2-4E4A-9EF0-1BF8091D1AC4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C69-1E23-4468-AC94-010B558DD3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9" name="Vinkel 8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K mal Kapittelside_fot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ockvault-finger-art-broken-heart141111_forlenge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96"/>
            <a:ext cx="9144000" cy="6852804"/>
          </a:xfrm>
          <a:prstGeom prst="rect">
            <a:avLst/>
          </a:prstGeom>
        </p:spPr>
      </p:pic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Kapittelside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3708846" cy="1470025"/>
          </a:xfrm>
        </p:spPr>
        <p:txBody>
          <a:bodyPr/>
          <a:lstStyle>
            <a:lvl1pPr algn="l">
              <a:defRPr baseline="0">
                <a:solidFill>
                  <a:srgbClr val="0B2968"/>
                </a:solidFill>
              </a:defRPr>
            </a:lvl1pPr>
          </a:lstStyle>
          <a:p>
            <a:r>
              <a:rPr lang="en-US" dirty="0" err="1" smtClean="0"/>
              <a:t>Kapittelside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2844750" cy="191906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rgbClr val="0B29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pic>
        <p:nvPicPr>
          <p:cNvPr id="11" name="Picture 13" descr="BLD2CE80.png"/>
          <p:cNvPicPr>
            <a:picLocks noChangeAspect="1"/>
          </p:cNvPicPr>
          <p:nvPr userDrawn="1"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15" y="442875"/>
            <a:ext cx="3199547" cy="1016508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NORSK MAL under oppsett</a:t>
            </a:r>
            <a:endParaRPr lang="nb-NO" sz="120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088740" y="3392996"/>
            <a:ext cx="18367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0" dirty="0" smtClean="0"/>
              <a:t>Denne</a:t>
            </a:r>
            <a:r>
              <a:rPr lang="nb-NO" sz="1200" b="0" baseline="0" dirty="0" smtClean="0"/>
              <a:t> siden kan brukes til </a:t>
            </a:r>
            <a:r>
              <a:rPr lang="nb-NO" sz="1200" dirty="0" smtClean="0"/>
              <a:t>å</a:t>
            </a:r>
            <a:r>
              <a:rPr lang="nb-NO" sz="1200" b="0" baseline="0" dirty="0" smtClean="0"/>
              <a:t> dele opp presentasjonen, markere tema osv..</a:t>
            </a:r>
            <a:r>
              <a:rPr lang="nb-NO" sz="1200" b="0" dirty="0" smtClean="0"/>
              <a:t>.</a:t>
            </a:r>
            <a:endParaRPr lang="nb-NO" sz="1200" b="0" dirty="0"/>
          </a:p>
        </p:txBody>
      </p:sp>
    </p:spTree>
    <p:extLst>
      <p:ext uri="{BB962C8B-B14F-4D97-AF65-F5344CB8AC3E}">
        <p14:creationId xmlns:p14="http://schemas.microsoft.com/office/powerpoint/2010/main" val="2652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 smtClean="0"/>
              <a:t>jpgformat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4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AD56-A4E3-4A23-A413-6202B496C066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4EF-F7C9-43A3-9EA4-30EF3F17D6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32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26400"/>
            <a:ext cx="1944000" cy="212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BE12-C2EF-43E3-AC48-5A0E481EEAEF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 smtClean="0"/>
              <a:t>jpgformat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FB41-72A7-4AF0-AD3E-9010881B337A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59200"/>
            <a:ext cx="1944000" cy="158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 smtClean="0"/>
              <a:t>jpg-formal</a:t>
            </a:r>
            <a:r>
              <a:rPr lang="nb-NO" sz="1200" dirty="0"/>
              <a:t>.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9799"/>
            <a:ext cx="9144000" cy="2916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 bilde til plassholder eller klikk på ikonet for å sette inn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AE14-2319-4C03-A38D-41BECD6FA293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9BD6-8050-4090-948C-D1B40D632E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5652200" cy="1800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40733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 bilde til plassholder eller klikk på ikonet for å sette inn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8EFA-135F-400E-A430-6573A13B2041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4965-D8C5-4DEE-A36A-C39BF9BEA4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smtClean="0"/>
              <a:t>mal</a:t>
            </a:r>
            <a:r>
              <a:rPr lang="nb-NO" sz="1200" baseline="0" dirty="0" smtClean="0"/>
              <a:t>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 hasCustomPrompt="1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Klikk på ikonet for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B5F6-A747-409F-A816-2A525D4FA4D4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>
            <a:spLocks noChangeAspect="1"/>
          </p:cNvSpPr>
          <p:nvPr/>
        </p:nvSpPr>
        <p:spPr>
          <a:xfrm>
            <a:off x="0" y="6345384"/>
            <a:ext cx="9144000" cy="540000"/>
          </a:xfrm>
          <a:prstGeom prst="rect">
            <a:avLst/>
          </a:prstGeom>
          <a:solidFill>
            <a:srgbClr val="0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0" name="Picture 24" descr="BLD_livshjul_hvit_PPT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28416" y="-2778"/>
            <a:ext cx="3416092" cy="2279650"/>
          </a:xfrm>
          <a:prstGeom prst="rect">
            <a:avLst/>
          </a:prstGeom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62605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9EDF7D3-52E6-4C98-9CE1-AB245995C7E3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62605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62605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443663" y="6417332"/>
            <a:ext cx="2341562" cy="40011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nb-NO" sz="1000" noProof="0" dirty="0" smtClean="0">
                <a:solidFill>
                  <a:schemeClr val="bg1"/>
                </a:solidFill>
                <a:latin typeface="Verdana" pitchFamily="34" charset="0"/>
              </a:rPr>
              <a:t>Barne-, likestillings- </a:t>
            </a:r>
            <a:br>
              <a:rPr lang="nb-NO" sz="1000" noProof="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nb-NO" sz="1000" noProof="0" dirty="0" smtClean="0">
                <a:solidFill>
                  <a:schemeClr val="bg1"/>
                </a:solidFill>
                <a:latin typeface="Verdana" pitchFamily="34" charset="0"/>
              </a:rPr>
              <a:t> og inkluderingsdepartementet</a:t>
            </a:r>
            <a:endParaRPr lang="nb-NO" sz="10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3962" r:id="rId2"/>
    <p:sldLayoutId id="2147483963" r:id="rId3"/>
    <p:sldLayoutId id="2147483964" r:id="rId4"/>
    <p:sldLayoutId id="2147483965" r:id="rId5"/>
    <p:sldLayoutId id="2147483983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4018" r:id="rId12"/>
    <p:sldLayoutId id="2147483998" r:id="rId13"/>
    <p:sldLayoutId id="2147483999" r:id="rId14"/>
    <p:sldLayoutId id="2147484000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>
            <a:spLocks noChangeAspect="1"/>
          </p:cNvSpPr>
          <p:nvPr/>
        </p:nvSpPr>
        <p:spPr>
          <a:xfrm>
            <a:off x="0" y="6345384"/>
            <a:ext cx="9144000" cy="540000"/>
          </a:xfrm>
          <a:prstGeom prst="rect">
            <a:avLst/>
          </a:prstGeom>
          <a:solidFill>
            <a:srgbClr val="0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5437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62605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33E4401-B6E0-4680-B4CA-2103AB07CF57}" type="datetime1">
              <a:rPr lang="nb-NO" smtClean="0"/>
              <a:pPr>
                <a:defRPr/>
              </a:pPr>
              <a:t>28.01.2016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62605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smtClean="0"/>
              <a:t>Veien videre for barnevernet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62605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443663" y="6417332"/>
            <a:ext cx="2341562" cy="40011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</a:rPr>
              <a:t>Norwegian</a:t>
            </a: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</a:rPr>
              <a:t>Ministry</a:t>
            </a: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bg1"/>
                </a:solidFill>
                <a:latin typeface="Verdana" pitchFamily="34" charset="0"/>
              </a:rPr>
              <a:t>Children</a:t>
            </a: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nb-NO" sz="1000" dirty="0" err="1" smtClean="0">
                <a:solidFill>
                  <a:schemeClr val="bg1"/>
                </a:solidFill>
                <a:latin typeface="Verdana" pitchFamily="34" charset="0"/>
              </a:rPr>
              <a:t>Equality</a:t>
            </a: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 and Social </a:t>
            </a:r>
            <a:r>
              <a:rPr lang="nb-NO" sz="1000" dirty="0" err="1" smtClean="0">
                <a:solidFill>
                  <a:schemeClr val="bg1"/>
                </a:solidFill>
                <a:latin typeface="Verdana" pitchFamily="34" charset="0"/>
              </a:rPr>
              <a:t>Inclusion</a:t>
            </a:r>
            <a:endParaRPr lang="nb-NO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1" name="Picture 24" descr="BLD_livshjul_hvit_PPT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28416" y="-2778"/>
            <a:ext cx="3416092" cy="2279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20" r:id="rId12"/>
    <p:sldLayoutId id="2147484014" r:id="rId13"/>
    <p:sldLayoutId id="2147484015" r:id="rId14"/>
    <p:sldLayoutId id="2147484016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632700" cy="1368151"/>
          </a:xfrm>
        </p:spPr>
        <p:txBody>
          <a:bodyPr/>
          <a:lstStyle/>
          <a:p>
            <a:r>
              <a:rPr lang="nb-NO" sz="3600" b="1" dirty="0" smtClean="0"/>
              <a:t>SAFO konferansen 2016</a:t>
            </a: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632700" cy="370892"/>
          </a:xfrm>
        </p:spPr>
        <p:txBody>
          <a:bodyPr/>
          <a:lstStyle/>
          <a:p>
            <a:r>
              <a:rPr lang="nb-NO" sz="2400" dirty="0" smtClean="0"/>
              <a:t>Statssekretær Kai-Morten Terning</a:t>
            </a:r>
            <a:endParaRPr lang="nb-NO" sz="24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683568" y="5157192"/>
            <a:ext cx="7632700" cy="360040"/>
          </a:xfrm>
        </p:spPr>
        <p:txBody>
          <a:bodyPr/>
          <a:lstStyle/>
          <a:p>
            <a:r>
              <a:rPr lang="nb-NO" sz="1600" dirty="0" smtClean="0"/>
              <a:t>Gardermoen 30.januar 2016</a:t>
            </a:r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Politisk plattform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988840"/>
            <a:ext cx="3924870" cy="4137323"/>
          </a:xfrm>
        </p:spPr>
        <p:txBody>
          <a:bodyPr/>
          <a:lstStyle/>
          <a:p>
            <a:pPr marL="57150" indent="0">
              <a:spcBef>
                <a:spcPts val="2400"/>
              </a:spcBef>
              <a:buNone/>
            </a:pPr>
            <a:r>
              <a:rPr lang="nb-NO" sz="2000" dirty="0" smtClean="0"/>
              <a:t>Et samfunn der alle kan delta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nb-NO" sz="2000" dirty="0" smtClean="0"/>
              <a:t>Alle skal leve frie og selvstendige liv 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nb-NO" sz="2000" dirty="0" smtClean="0"/>
              <a:t>Fortsette arbeidet med et universelt utformet samfunn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30.01.2016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/>
              <a:t>SAFO konferansen 2016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9" name="Tekstboks 2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932040" y="2000989"/>
            <a:ext cx="3203774" cy="41251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b-NO" sz="1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Politisk plattform </a:t>
            </a:r>
            <a:endParaRPr lang="nb-NO" sz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en regjering utgått av Høyre og Fremskrittspartiet</a:t>
            </a:r>
            <a:endParaRPr lang="nb-NO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endParaRPr lang="nb-NO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endParaRPr lang="nb-NO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endParaRPr lang="nb-NO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Sundvollen</a:t>
            </a:r>
            <a:r>
              <a:rPr lang="nb-NO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7. oktober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5617058" cy="755873"/>
          </a:xfrm>
        </p:spPr>
        <p:txBody>
          <a:bodyPr/>
          <a:lstStyle/>
          <a:p>
            <a:r>
              <a:rPr lang="nb-NO" b="1" dirty="0" smtClean="0"/>
              <a:t>Regjeringens politikk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700808"/>
            <a:ext cx="3776662" cy="4070317"/>
          </a:xfrm>
        </p:spPr>
        <p:txBody>
          <a:bodyPr/>
          <a:lstStyle/>
          <a:p>
            <a:pPr marL="57150" indent="0">
              <a:buNone/>
            </a:pPr>
            <a:r>
              <a:rPr lang="nb-NO" sz="2000" dirty="0" smtClean="0"/>
              <a:t>Retten til BPA</a:t>
            </a:r>
          </a:p>
          <a:p>
            <a:pPr marL="57150" indent="0">
              <a:buNone/>
            </a:pPr>
            <a:endParaRPr lang="nb-NO" sz="2000" dirty="0"/>
          </a:p>
          <a:p>
            <a:pPr marL="57150" indent="0">
              <a:buNone/>
            </a:pPr>
            <a:r>
              <a:rPr lang="nb-NO" sz="2000" dirty="0" smtClean="0"/>
              <a:t>Funksjonsassistenter</a:t>
            </a:r>
          </a:p>
          <a:p>
            <a:pPr marL="57150" indent="0">
              <a:buNone/>
            </a:pPr>
            <a:endParaRPr lang="nb-NO" sz="2000" dirty="0"/>
          </a:p>
          <a:p>
            <a:pPr marL="57150" indent="0">
              <a:buNone/>
            </a:pPr>
            <a:r>
              <a:rPr lang="nb-NO" sz="2000" dirty="0" smtClean="0"/>
              <a:t>Jobbstrategien</a:t>
            </a:r>
          </a:p>
          <a:p>
            <a:pPr marL="57150" indent="0">
              <a:buNone/>
            </a:pPr>
            <a:endParaRPr lang="nb-NO" sz="2000" dirty="0"/>
          </a:p>
          <a:p>
            <a:pPr marL="57150" indent="0">
              <a:buNone/>
            </a:pPr>
            <a:r>
              <a:rPr lang="nb-NO" sz="2000" dirty="0" smtClean="0"/>
              <a:t>Aktivitets- og hjelpemidler</a:t>
            </a:r>
            <a:br>
              <a:rPr lang="nb-NO" sz="2000" dirty="0" smtClean="0"/>
            </a:br>
            <a:endParaRPr lang="nb-NO" sz="2000" dirty="0"/>
          </a:p>
          <a:p>
            <a:pPr marL="57150" indent="0">
              <a:buNone/>
            </a:pPr>
            <a:r>
              <a:rPr lang="nb-NO" sz="2000" dirty="0"/>
              <a:t>F</a:t>
            </a:r>
            <a:r>
              <a:rPr lang="nb-NO" sz="2000" dirty="0" smtClean="0"/>
              <a:t>riluftslivsaktiviteter 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30.01.2016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SAFO konferansen 2016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6B2C8-A7D3-4F1A-8056-06DB1B87D535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pic>
        <p:nvPicPr>
          <p:cNvPr id="12" name="Plassholder for innhold 10" descr="COLOURBOX1202966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04864"/>
            <a:ext cx="3703320" cy="3852949"/>
          </a:xfrm>
        </p:spPr>
      </p:pic>
    </p:spTree>
    <p:extLst>
      <p:ext uri="{BB962C8B-B14F-4D97-AF65-F5344CB8AC3E}">
        <p14:creationId xmlns:p14="http://schemas.microsoft.com/office/powerpoint/2010/main" val="34248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093222" cy="827881"/>
          </a:xfrm>
        </p:spPr>
        <p:txBody>
          <a:bodyPr/>
          <a:lstStyle/>
          <a:p>
            <a:r>
              <a:rPr lang="nb-NO" b="1" dirty="0" smtClean="0"/>
              <a:t>Milepæler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Ny samlet likestillings- og </a:t>
            </a:r>
            <a:r>
              <a:rPr lang="nb-NO" sz="2000" dirty="0" err="1" smtClean="0"/>
              <a:t>diskrimineringslov</a:t>
            </a: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Ny handlingsplan for universell utforming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Norges CRPD rapport til FN</a:t>
            </a:r>
            <a:endParaRPr lang="nb-NO" sz="20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30.01.2016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SAFO konferansen 2016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6B2C8-A7D3-4F1A-8056-06DB1B87D535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779">
            <a:off x="4930523" y="1892378"/>
            <a:ext cx="2943225" cy="4162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079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620688"/>
            <a:ext cx="5617058" cy="792088"/>
          </a:xfrm>
        </p:spPr>
        <p:txBody>
          <a:bodyPr/>
          <a:lstStyle/>
          <a:p>
            <a:r>
              <a:rPr lang="nb-NO" b="1" dirty="0" smtClean="0"/>
              <a:t>Ny likestillings- og </a:t>
            </a:r>
            <a:r>
              <a:rPr lang="nb-NO" b="1" dirty="0" err="1" smtClean="0"/>
              <a:t>diskrimineringslov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527" y="1772816"/>
            <a:ext cx="4464497" cy="3877891"/>
          </a:xfrm>
        </p:spPr>
        <p:txBody>
          <a:bodyPr/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Alle diskrimineringsgrunnlag er like viktige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M</a:t>
            </a:r>
            <a:r>
              <a:rPr lang="nb-NO" sz="2000" dirty="0" smtClean="0"/>
              <a:t>er tilgjengelig og enhetlig vern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U</a:t>
            </a:r>
            <a:r>
              <a:rPr lang="nb-NO" sz="2000" dirty="0" smtClean="0"/>
              <a:t>niversell utforming og individuell tilrettelegging</a:t>
            </a:r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30.01.2016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SAFO konferansen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6B2C8-A7D3-4F1A-8056-06DB1B87D535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11" name="Plassholder for innhold 6" descr="COLOURBOX125105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2708920"/>
            <a:ext cx="3703320" cy="251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644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404664"/>
            <a:ext cx="7632700" cy="936104"/>
          </a:xfrm>
        </p:spPr>
        <p:txBody>
          <a:bodyPr/>
          <a:lstStyle/>
          <a:p>
            <a:r>
              <a:rPr lang="nb-NO" b="1" dirty="0" smtClean="0"/>
              <a:t>Ny likestillings- </a:t>
            </a:r>
            <a:r>
              <a:rPr lang="nb-NO" b="1" dirty="0"/>
              <a:t>og </a:t>
            </a:r>
            <a:r>
              <a:rPr lang="nb-NO" b="1" dirty="0" err="1"/>
              <a:t>diskrimineringslov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7" y="1700808"/>
            <a:ext cx="4854761" cy="4425355"/>
          </a:xfrm>
        </p:spPr>
        <p:txBody>
          <a:bodyPr/>
          <a:lstStyle/>
          <a:p>
            <a:pPr marL="57150" indent="0">
              <a:buNone/>
            </a:pPr>
            <a:r>
              <a:rPr lang="nb-NO" sz="2000" dirty="0" smtClean="0"/>
              <a:t>Universell utforming av IKT i utdanningssektoren</a:t>
            </a:r>
          </a:p>
          <a:p>
            <a:pPr marL="57150" indent="0">
              <a:buNone/>
            </a:pPr>
            <a:endParaRPr lang="nb-NO" sz="2000" dirty="0"/>
          </a:p>
          <a:p>
            <a:pPr marL="57150" indent="0">
              <a:buNone/>
            </a:pPr>
            <a:r>
              <a:rPr lang="nb-NO" sz="2000" dirty="0" smtClean="0"/>
              <a:t>Læremidler og undervisning skal bygge på likestilling for alle diskrimineringsgrunnlag</a:t>
            </a:r>
          </a:p>
          <a:p>
            <a:pPr marL="57150" indent="0">
              <a:buNone/>
            </a:pPr>
            <a:endParaRPr lang="nb-NO" sz="2000" dirty="0"/>
          </a:p>
          <a:p>
            <a:pPr marL="57150" indent="0">
              <a:buNone/>
            </a:pPr>
            <a:r>
              <a:rPr lang="nb-NO" sz="2000" dirty="0" smtClean="0"/>
              <a:t>Utreder håndhevingsapparatet</a:t>
            </a:r>
            <a:endParaRPr lang="nb-NO" sz="2000" dirty="0"/>
          </a:p>
          <a:p>
            <a:pPr marL="57150" indent="0">
              <a:buNone/>
            </a:pPr>
            <a:r>
              <a:rPr lang="nb-NO" sz="2000" dirty="0"/>
              <a:t>K</a:t>
            </a:r>
            <a:r>
              <a:rPr lang="nb-NO" sz="2000" dirty="0" smtClean="0"/>
              <a:t>onsekvenser å diskriminere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30.01.2016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SAFO konferansen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6B2C8-A7D3-4F1A-8056-06DB1B87D535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pic>
        <p:nvPicPr>
          <p:cNvPr id="8" name="Plassholder for innhold 8" descr="COLOURBOX56896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3899" y="1281757"/>
            <a:ext cx="2808525" cy="4444731"/>
          </a:xfrm>
        </p:spPr>
      </p:pic>
    </p:spTree>
    <p:extLst>
      <p:ext uri="{BB962C8B-B14F-4D97-AF65-F5344CB8AC3E}">
        <p14:creationId xmlns:p14="http://schemas.microsoft.com/office/powerpoint/2010/main" val="145257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188640"/>
            <a:ext cx="7453696" cy="1224136"/>
          </a:xfrm>
        </p:spPr>
        <p:txBody>
          <a:bodyPr/>
          <a:lstStyle/>
          <a:p>
            <a:r>
              <a:rPr lang="nb-NO" b="1" dirty="0"/>
              <a:t>Handlingsplan for universell utforming 2015-2019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592686" cy="4680520"/>
          </a:xfrm>
        </p:spPr>
        <p:txBody>
          <a:bodyPr/>
          <a:lstStyle/>
          <a:p>
            <a:pPr marL="57150" indent="0">
              <a:buNone/>
            </a:pPr>
            <a:r>
              <a:rPr lang="nb-NO" sz="2000" dirty="0" smtClean="0"/>
              <a:t>47 tiltak og 10 departement</a:t>
            </a:r>
          </a:p>
          <a:p>
            <a:pPr marL="57150" indent="0">
              <a:buNone/>
            </a:pPr>
            <a:endParaRPr lang="nb-NO" sz="2000" dirty="0" smtClean="0"/>
          </a:p>
          <a:p>
            <a:pPr marL="57150" indent="0">
              <a:buNone/>
            </a:pPr>
            <a:r>
              <a:rPr lang="nb-NO" sz="2000" dirty="0" smtClean="0"/>
              <a:t>Universell </a:t>
            </a:r>
            <a:r>
              <a:rPr lang="nb-NO" sz="2000" dirty="0"/>
              <a:t>utforming </a:t>
            </a:r>
            <a:endParaRPr lang="nb-NO" sz="2000" dirty="0" smtClean="0"/>
          </a:p>
          <a:p>
            <a:pPr marL="57150" indent="0">
              <a:buNone/>
            </a:pPr>
            <a:r>
              <a:rPr lang="nb-NO" sz="2000" dirty="0" smtClean="0"/>
              <a:t>av </a:t>
            </a:r>
            <a:r>
              <a:rPr lang="nb-NO" sz="2000" dirty="0"/>
              <a:t>IKT og </a:t>
            </a:r>
            <a:r>
              <a:rPr lang="nb-NO" sz="2000" dirty="0" smtClean="0"/>
              <a:t>velferdsteknologi</a:t>
            </a:r>
            <a:br>
              <a:rPr lang="nb-NO" sz="2000" dirty="0" smtClean="0"/>
            </a:br>
            <a:endParaRPr lang="nb-NO" sz="1800" dirty="0"/>
          </a:p>
          <a:p>
            <a:pPr marL="57150" indent="0">
              <a:buNone/>
            </a:pPr>
            <a:r>
              <a:rPr lang="nb-NO" sz="2000" dirty="0"/>
              <a:t>B</a:t>
            </a:r>
            <a:r>
              <a:rPr lang="nb-NO" sz="2000" dirty="0" smtClean="0"/>
              <a:t>ygg</a:t>
            </a:r>
            <a:r>
              <a:rPr lang="nb-NO" sz="2000" dirty="0"/>
              <a:t>, transport og </a:t>
            </a:r>
            <a:r>
              <a:rPr lang="nb-NO" sz="2000" dirty="0" smtClean="0"/>
              <a:t>utearealer</a:t>
            </a:r>
            <a:br>
              <a:rPr lang="nb-NO" sz="2000" dirty="0" smtClean="0"/>
            </a:br>
            <a:endParaRPr lang="nb-NO" sz="2000" dirty="0"/>
          </a:p>
          <a:p>
            <a:pPr marL="57150" indent="0">
              <a:buNone/>
            </a:pPr>
            <a:r>
              <a:rPr lang="nb-NO" sz="2000" dirty="0" smtClean="0"/>
              <a:t>Forsterket nettverksarbeid for kommunene</a:t>
            </a:r>
          </a:p>
          <a:p>
            <a:pPr marL="57150" indent="0">
              <a:buNone/>
            </a:pPr>
            <a:endParaRPr lang="nb-NO" sz="2000" dirty="0" smtClean="0"/>
          </a:p>
          <a:p>
            <a:pPr marL="57150" indent="0">
              <a:buNone/>
            </a:pPr>
            <a:r>
              <a:rPr lang="nb-NO" sz="2000" dirty="0" smtClean="0"/>
              <a:t>Nasjonal transportplan</a:t>
            </a:r>
            <a:endParaRPr lang="nb-NO" sz="2000" dirty="0"/>
          </a:p>
          <a:p>
            <a:pPr marL="5715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5060"/>
            <a:ext cx="2973069" cy="42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30.01.2016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nb-NO" dirty="0" smtClean="0"/>
              <a:t>SAFO konferansen 2016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6B2C8-A7D3-4F1A-8056-06DB1B87D535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897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741294" cy="755873"/>
          </a:xfrm>
        </p:spPr>
        <p:txBody>
          <a:bodyPr/>
          <a:lstStyle/>
          <a:p>
            <a:r>
              <a:rPr lang="nb-NO" b="1" dirty="0"/>
              <a:t>CRPD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7" y="1628800"/>
            <a:ext cx="4788967" cy="4497363"/>
          </a:xfrm>
        </p:spPr>
        <p:txBody>
          <a:bodyPr/>
          <a:lstStyle/>
          <a:p>
            <a:pPr marL="57150" indent="0">
              <a:buNone/>
            </a:pPr>
            <a:endParaRPr lang="nb-NO" sz="2000" dirty="0"/>
          </a:p>
          <a:p>
            <a:pPr marL="400050">
              <a:buFontTx/>
              <a:buChar char="-"/>
            </a:pPr>
            <a:r>
              <a:rPr lang="nb-NO" sz="2000" dirty="0" smtClean="0"/>
              <a:t>Myndighetenes rapport</a:t>
            </a:r>
          </a:p>
          <a:p>
            <a:pPr marL="400050">
              <a:buFontTx/>
              <a:buChar char="-"/>
            </a:pPr>
            <a:r>
              <a:rPr lang="nb-NO" sz="2000" dirty="0" smtClean="0"/>
              <a:t>LDO sin rapport</a:t>
            </a:r>
          </a:p>
          <a:p>
            <a:pPr marL="400050">
              <a:buFontTx/>
              <a:buChar char="-"/>
            </a:pPr>
            <a:r>
              <a:rPr lang="nb-NO" sz="2000" dirty="0" smtClean="0"/>
              <a:t>Sivilt samfunn sin rapport</a:t>
            </a:r>
          </a:p>
          <a:p>
            <a:pPr marL="57150" indent="0">
              <a:buNone/>
            </a:pPr>
            <a:endParaRPr lang="nb-NO" sz="2000" dirty="0"/>
          </a:p>
          <a:p>
            <a:pPr marL="57150" indent="0">
              <a:buNone/>
            </a:pPr>
            <a:r>
              <a:rPr lang="nb-NO" sz="2000" dirty="0" smtClean="0"/>
              <a:t>Levekårsstatistikk fra BUFdir</a:t>
            </a:r>
          </a:p>
          <a:p>
            <a:pPr marL="57150" indent="0">
              <a:buNone/>
            </a:pPr>
            <a:endParaRPr lang="nb-NO" sz="2000" dirty="0"/>
          </a:p>
          <a:p>
            <a:pPr marL="57150" indent="0">
              <a:buNone/>
            </a:pPr>
            <a:r>
              <a:rPr lang="nb-NO" sz="2000" dirty="0" smtClean="0"/>
              <a:t>Likeverdige tjenester</a:t>
            </a:r>
          </a:p>
          <a:p>
            <a:pPr marL="57150" indent="0">
              <a:buNone/>
            </a:pPr>
            <a:endParaRPr lang="nb-NO" sz="2000" dirty="0"/>
          </a:p>
          <a:p>
            <a:pPr marL="57150" indent="0">
              <a:buNone/>
            </a:pPr>
            <a:r>
              <a:rPr lang="nb-NO" sz="2000" dirty="0" smtClean="0"/>
              <a:t>Rettighetsutvalget</a:t>
            </a:r>
            <a:endParaRPr lang="nb-NO" sz="20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30.01.2016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nb-NO" dirty="0"/>
              <a:t>SAFO konferansen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6B2C8-A7D3-4F1A-8056-06DB1B87D535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94496"/>
            <a:ext cx="3703638" cy="24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059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6949206" cy="755873"/>
          </a:xfrm>
        </p:spPr>
        <p:txBody>
          <a:bodyPr/>
          <a:lstStyle/>
          <a:p>
            <a:r>
              <a:rPr lang="nb-NO" b="1" dirty="0" smtClean="0"/>
              <a:t>Medvirkning og samhandling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844824"/>
            <a:ext cx="4140894" cy="4281339"/>
          </a:xfrm>
        </p:spPr>
        <p:txBody>
          <a:bodyPr/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Medvirkningsplikt for personer med funksjonsnedsettelse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Arenaer for samhandling</a:t>
            </a:r>
            <a:br>
              <a:rPr lang="nb-NO" sz="2000" dirty="0" smtClean="0"/>
            </a:b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Rundebordskonferanse</a:t>
            </a:r>
            <a:endParaRPr lang="nb-NO" sz="20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30.01.2016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nb-NO" dirty="0"/>
              <a:t>SAFO konferansen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6B2C8-A7D3-4F1A-8056-06DB1B87D535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30" y="2060848"/>
            <a:ext cx="402825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29934"/>
      </p:ext>
    </p:extLst>
  </p:cSld>
  <p:clrMapOvr>
    <a:masterClrMapping/>
  </p:clrMapOvr>
</p:sld>
</file>

<file path=ppt/theme/theme1.xml><?xml version="1.0" encoding="utf-8"?>
<a:theme xmlns:a="http://schemas.openxmlformats.org/drawingml/2006/main" name="BLD eng og norsk AZUR">
  <a:themeElements>
    <a:clrScheme name="BLD RGB fargepalett">
      <a:dk1>
        <a:sysClr val="windowText" lastClr="000000"/>
      </a:dk1>
      <a:lt1>
        <a:sysClr val="window" lastClr="FFFFFF"/>
      </a:lt1>
      <a:dk2>
        <a:srgbClr val="7A6855"/>
      </a:dk2>
      <a:lt2>
        <a:srgbClr val="FFFFFF"/>
      </a:lt2>
      <a:accent1>
        <a:srgbClr val="009CA6"/>
      </a:accent1>
      <a:accent2>
        <a:srgbClr val="A4D65E"/>
      </a:accent2>
      <a:accent3>
        <a:srgbClr val="E56A54"/>
      </a:accent3>
      <a:accent4>
        <a:srgbClr val="00A3E0"/>
      </a:accent4>
      <a:accent5>
        <a:srgbClr val="FFDA24"/>
      </a:accent5>
      <a:accent6>
        <a:srgbClr val="B1B3B3"/>
      </a:accent6>
      <a:hlink>
        <a:srgbClr val="E56A55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D ENGELSK MAL">
  <a:themeElements>
    <a:clrScheme name="BLD RGB fargepalett">
      <a:dk1>
        <a:sysClr val="windowText" lastClr="000000"/>
      </a:dk1>
      <a:lt1>
        <a:sysClr val="window" lastClr="FFFFFF"/>
      </a:lt1>
      <a:dk2>
        <a:srgbClr val="7A6855"/>
      </a:dk2>
      <a:lt2>
        <a:srgbClr val="FFFFFF"/>
      </a:lt2>
      <a:accent1>
        <a:srgbClr val="009CA6"/>
      </a:accent1>
      <a:accent2>
        <a:srgbClr val="A4D65E"/>
      </a:accent2>
      <a:accent3>
        <a:srgbClr val="E56A54"/>
      </a:accent3>
      <a:accent4>
        <a:srgbClr val="00A3E0"/>
      </a:accent4>
      <a:accent5>
        <a:srgbClr val="FFDA24"/>
      </a:accent5>
      <a:accent6>
        <a:srgbClr val="B1B3B3"/>
      </a:accent6>
      <a:hlink>
        <a:srgbClr val="E56A55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BLD eng og norsk AZUR</Template>
  <TotalTime>1814</TotalTime>
  <Words>185</Words>
  <Application>Microsoft Office PowerPoint</Application>
  <PresentationFormat>Skjermfremvisning (4:3)</PresentationFormat>
  <Paragraphs>99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BLD eng og norsk AZUR</vt:lpstr>
      <vt:lpstr>BLD ENGELSK MAL</vt:lpstr>
      <vt:lpstr>SAFO konferansen 2016</vt:lpstr>
      <vt:lpstr>Politisk plattform</vt:lpstr>
      <vt:lpstr>Regjeringens politikk</vt:lpstr>
      <vt:lpstr>Milepæler</vt:lpstr>
      <vt:lpstr>Ny likestillings- og diskrimineringslov</vt:lpstr>
      <vt:lpstr>Ny likestillings- og diskrimineringslov</vt:lpstr>
      <vt:lpstr>Handlingsplan for universell utforming 2015-2019</vt:lpstr>
      <vt:lpstr>CRPD</vt:lpstr>
      <vt:lpstr>Medvirkning og samhandling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Medlemssamling   Ideelt Barnevernsforum</dc:title>
  <dc:creator>Elisabeth Johansen</dc:creator>
  <cp:lastModifiedBy>Vigdis Endal</cp:lastModifiedBy>
  <cp:revision>187</cp:revision>
  <cp:lastPrinted>2016-01-28T15:06:02Z</cp:lastPrinted>
  <dcterms:created xsi:type="dcterms:W3CDTF">2015-01-21T13:57:02Z</dcterms:created>
  <dcterms:modified xsi:type="dcterms:W3CDTF">2016-01-28T21:52:56Z</dcterms:modified>
</cp:coreProperties>
</file>