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53"/>
  </p:notesMasterIdLst>
  <p:handoutMasterIdLst>
    <p:handoutMasterId r:id="rId54"/>
  </p:handoutMasterIdLst>
  <p:sldIdLst>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256" r:id="rId52"/>
  </p:sldIdLst>
  <p:sldSz cx="9144000" cy="6858000" type="screen4x3"/>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8ABC"/>
    <a:srgbClr val="8E509B"/>
    <a:srgbClr val="59276C"/>
    <a:srgbClr val="331640"/>
    <a:srgbClr val="216379"/>
    <a:srgbClr val="A37EB1"/>
    <a:srgbClr val="A385B0"/>
    <a:srgbClr val="695173"/>
    <a:srgbClr val="B79AC2"/>
    <a:srgbClr val="B39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434" autoAdjust="0"/>
  </p:normalViewPr>
  <p:slideViewPr>
    <p:cSldViewPr>
      <p:cViewPr varScale="1">
        <p:scale>
          <a:sx n="128" d="100"/>
          <a:sy n="128" d="100"/>
        </p:scale>
        <p:origin x="102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908" y="6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8BFCE6B5-C67D-4844-990C-A87BBBDD34B1}" type="datetimeFigureOut">
              <a:rPr lang="nb-NO" smtClean="0"/>
              <a:t>03.02.2016</a:t>
            </a:fld>
            <a:endParaRPr lang="nb-NO"/>
          </a:p>
        </p:txBody>
      </p:sp>
      <p:sp>
        <p:nvSpPr>
          <p:cNvPr id="4" name="Plassholder for bunn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CEBABA11-3440-4485-9BFB-807ABA05B945}" type="slidenum">
              <a:rPr lang="nb-NO" smtClean="0"/>
              <a:t>‹#›</a:t>
            </a:fld>
            <a:endParaRPr lang="nb-NO"/>
          </a:p>
        </p:txBody>
      </p:sp>
    </p:spTree>
    <p:extLst>
      <p:ext uri="{BB962C8B-B14F-4D97-AF65-F5344CB8AC3E}">
        <p14:creationId xmlns:p14="http://schemas.microsoft.com/office/powerpoint/2010/main" val="54675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90941C76-21BC-4C55-965F-327B29FCFC4D}" type="datetimeFigureOut">
              <a:rPr lang="nb-NO" smtClean="0"/>
              <a:t>03.02.2016</a:t>
            </a:fld>
            <a:endParaRPr lang="nb-NO"/>
          </a:p>
        </p:txBody>
      </p:sp>
      <p:sp>
        <p:nvSpPr>
          <p:cNvPr id="4" name="Plassholder for lysbilde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AB25951-FC29-4002-9F14-34D0D44ED24D}" type="slidenum">
              <a:rPr lang="nb-NO" smtClean="0"/>
              <a:t>‹#›</a:t>
            </a:fld>
            <a:endParaRPr lang="nb-NO"/>
          </a:p>
        </p:txBody>
      </p:sp>
    </p:spTree>
    <p:extLst>
      <p:ext uri="{BB962C8B-B14F-4D97-AF65-F5344CB8AC3E}">
        <p14:creationId xmlns:p14="http://schemas.microsoft.com/office/powerpoint/2010/main" val="66296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2140153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10</a:t>
            </a:fld>
            <a:endParaRPr lang="nb-NO">
              <a:solidFill>
                <a:prstClr val="black"/>
              </a:solidFill>
            </a:endParaRPr>
          </a:p>
        </p:txBody>
      </p:sp>
    </p:spTree>
    <p:extLst>
      <p:ext uri="{BB962C8B-B14F-4D97-AF65-F5344CB8AC3E}">
        <p14:creationId xmlns:p14="http://schemas.microsoft.com/office/powerpoint/2010/main" val="365702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11</a:t>
            </a:fld>
            <a:endParaRPr lang="nb-NO">
              <a:solidFill>
                <a:prstClr val="black"/>
              </a:solidFill>
            </a:endParaRPr>
          </a:p>
        </p:txBody>
      </p:sp>
    </p:spTree>
    <p:extLst>
      <p:ext uri="{BB962C8B-B14F-4D97-AF65-F5344CB8AC3E}">
        <p14:creationId xmlns:p14="http://schemas.microsoft.com/office/powerpoint/2010/main" val="3194445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12</a:t>
            </a:fld>
            <a:endParaRPr lang="nb-NO">
              <a:solidFill>
                <a:prstClr val="black"/>
              </a:solidFill>
            </a:endParaRPr>
          </a:p>
        </p:txBody>
      </p:sp>
    </p:spTree>
    <p:extLst>
      <p:ext uri="{BB962C8B-B14F-4D97-AF65-F5344CB8AC3E}">
        <p14:creationId xmlns:p14="http://schemas.microsoft.com/office/powerpoint/2010/main" val="247254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13</a:t>
            </a:fld>
            <a:endParaRPr lang="nb-NO">
              <a:solidFill>
                <a:prstClr val="black"/>
              </a:solidFill>
            </a:endParaRPr>
          </a:p>
        </p:txBody>
      </p:sp>
    </p:spTree>
    <p:extLst>
      <p:ext uri="{BB962C8B-B14F-4D97-AF65-F5344CB8AC3E}">
        <p14:creationId xmlns:p14="http://schemas.microsoft.com/office/powerpoint/2010/main" val="331014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14</a:t>
            </a:fld>
            <a:endParaRPr lang="nb-NO">
              <a:solidFill>
                <a:prstClr val="black"/>
              </a:solidFill>
            </a:endParaRPr>
          </a:p>
        </p:txBody>
      </p:sp>
    </p:spTree>
    <p:extLst>
      <p:ext uri="{BB962C8B-B14F-4D97-AF65-F5344CB8AC3E}">
        <p14:creationId xmlns:p14="http://schemas.microsoft.com/office/powerpoint/2010/main" val="213612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nb-NO" dirty="0">
              <a:latin typeface="Arial" pitchFamily="-123" charset="0"/>
              <a:ea typeface="ヒラギノ角ゴ Pro W3" pitchFamily="-123" charset="-128"/>
            </a:endParaRPr>
          </a:p>
        </p:txBody>
      </p:sp>
    </p:spTree>
    <p:extLst>
      <p:ext uri="{BB962C8B-B14F-4D97-AF65-F5344CB8AC3E}">
        <p14:creationId xmlns:p14="http://schemas.microsoft.com/office/powerpoint/2010/main" val="2789863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ceholder 2"/>
          <p:cNvSpPr>
            <a:spLocks noGrp="1" noRot="1" noChangeAspect="1" noChangeArrowheads="1" noTextEdit="1"/>
          </p:cNvSpPr>
          <p:nvPr>
            <p:ph type="sldImg"/>
          </p:nvPr>
        </p:nvSpPr>
        <p:spPr>
          <a:ln/>
        </p:spPr>
      </p:sp>
      <p:sp>
        <p:nvSpPr>
          <p:cNvPr id="88067" name="Placeholder 3"/>
          <p:cNvSpPr>
            <a:spLocks noGrp="1" noChangeArrowheads="1"/>
          </p:cNvSpPr>
          <p:nvPr>
            <p:ph type="body" idx="1"/>
          </p:nvPr>
        </p:nvSpPr>
        <p:spPr>
          <a:noFill/>
          <a:ln/>
        </p:spPr>
        <p:txBody>
          <a:bodyPr/>
          <a:lstStyle/>
          <a:p>
            <a:endParaRPr lang="nb-NO" dirty="0">
              <a:latin typeface="Arial" pitchFamily="-123" charset="0"/>
              <a:ea typeface="ヒラギノ角ゴ Pro W3" pitchFamily="-123" charset="-128"/>
            </a:endParaRPr>
          </a:p>
        </p:txBody>
      </p:sp>
    </p:spTree>
    <p:extLst>
      <p:ext uri="{BB962C8B-B14F-4D97-AF65-F5344CB8AC3E}">
        <p14:creationId xmlns:p14="http://schemas.microsoft.com/office/powerpoint/2010/main" val="176084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70AB0EBE-61C1-4059-AD33-802D2503858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65519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ceholder 2"/>
          <p:cNvSpPr>
            <a:spLocks noGrp="1" noRot="1" noChangeAspect="1" noChangeArrowheads="1" noTextEdit="1"/>
          </p:cNvSpPr>
          <p:nvPr>
            <p:ph type="sldImg"/>
          </p:nvPr>
        </p:nvSpPr>
        <p:spPr>
          <a:ln/>
        </p:spPr>
      </p:sp>
      <p:sp>
        <p:nvSpPr>
          <p:cNvPr id="59395" name="Placeholder 3"/>
          <p:cNvSpPr>
            <a:spLocks noGrp="1" noChangeArrowheads="1"/>
          </p:cNvSpPr>
          <p:nvPr>
            <p:ph type="body" idx="1"/>
          </p:nvPr>
        </p:nvSpPr>
        <p:spPr>
          <a:noFill/>
          <a:ln/>
        </p:spPr>
        <p:txBody>
          <a:bodyPr/>
          <a:lstStyle/>
          <a:p>
            <a:endParaRPr lang="nb-NO" dirty="0">
              <a:latin typeface="Arial" pitchFamily="-123" charset="0"/>
              <a:ea typeface="ヒラギノ角ゴ Pro W3" pitchFamily="-123" charset="-128"/>
            </a:endParaRPr>
          </a:p>
        </p:txBody>
      </p:sp>
    </p:spTree>
    <p:extLst>
      <p:ext uri="{BB962C8B-B14F-4D97-AF65-F5344CB8AC3E}">
        <p14:creationId xmlns:p14="http://schemas.microsoft.com/office/powerpoint/2010/main" val="204291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noChangeArrowheads="1" noTextEdit="1"/>
          </p:cNvSpPr>
          <p:nvPr>
            <p:ph type="sldImg"/>
          </p:nvPr>
        </p:nvSpPr>
        <p:spPr>
          <a:ln/>
        </p:spPr>
      </p:sp>
      <p:sp>
        <p:nvSpPr>
          <p:cNvPr id="61443" name="Placeholder 3"/>
          <p:cNvSpPr>
            <a:spLocks noGrp="1" noChangeArrowheads="1"/>
          </p:cNvSpPr>
          <p:nvPr>
            <p:ph type="body" idx="1"/>
          </p:nvPr>
        </p:nvSpPr>
        <p:spPr>
          <a:noFill/>
          <a:ln/>
        </p:spPr>
        <p:txBody>
          <a:bodyPr/>
          <a:lstStyle/>
          <a:p>
            <a:pPr>
              <a:lnSpc>
                <a:spcPct val="80000"/>
              </a:lnSpc>
            </a:pPr>
            <a:endParaRPr lang="nb-NO" sz="1200" dirty="0">
              <a:latin typeface="Arial" pitchFamily="-123" charset="0"/>
              <a:ea typeface="ヒラギノ角ゴ Pro W3" pitchFamily="-123" charset="-128"/>
            </a:endParaRPr>
          </a:p>
        </p:txBody>
      </p:sp>
    </p:spTree>
    <p:extLst>
      <p:ext uri="{BB962C8B-B14F-4D97-AF65-F5344CB8AC3E}">
        <p14:creationId xmlns:p14="http://schemas.microsoft.com/office/powerpoint/2010/main" val="334760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4223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ceholder 2"/>
          <p:cNvSpPr>
            <a:spLocks noGrp="1" noRot="1" noChangeAspect="1" noChangeArrowheads="1" noTextEdit="1"/>
          </p:cNvSpPr>
          <p:nvPr>
            <p:ph type="sldImg"/>
          </p:nvPr>
        </p:nvSpPr>
        <p:spPr>
          <a:ln/>
        </p:spPr>
      </p:sp>
      <p:sp>
        <p:nvSpPr>
          <p:cNvPr id="91139" name="Placeholder 3"/>
          <p:cNvSpPr>
            <a:spLocks noGrp="1" noChangeArrowheads="1"/>
          </p:cNvSpPr>
          <p:nvPr>
            <p:ph type="body" idx="1"/>
          </p:nvPr>
        </p:nvSpPr>
        <p:spPr>
          <a:noFill/>
          <a:ln/>
        </p:spPr>
        <p:txBody>
          <a:bodyPr/>
          <a:lstStyle/>
          <a:p>
            <a:endParaRPr lang="nb-NO" dirty="0">
              <a:latin typeface="Arial" pitchFamily="-123" charset="0"/>
              <a:ea typeface="ヒラギノ角ゴ Pro W3" pitchFamily="-123" charset="-128"/>
            </a:endParaRPr>
          </a:p>
        </p:txBody>
      </p:sp>
    </p:spTree>
    <p:extLst>
      <p:ext uri="{BB962C8B-B14F-4D97-AF65-F5344CB8AC3E}">
        <p14:creationId xmlns:p14="http://schemas.microsoft.com/office/powerpoint/2010/main" val="1571774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ceholder 2"/>
          <p:cNvSpPr>
            <a:spLocks noGrp="1" noRot="1" noChangeAspect="1" noChangeArrowheads="1" noTextEdit="1"/>
          </p:cNvSpPr>
          <p:nvPr>
            <p:ph type="sldImg"/>
          </p:nvPr>
        </p:nvSpPr>
        <p:spPr>
          <a:ln/>
        </p:spPr>
      </p:sp>
      <p:sp>
        <p:nvSpPr>
          <p:cNvPr id="92163" name="Placeholder 3"/>
          <p:cNvSpPr>
            <a:spLocks noGrp="1" noChangeArrowheads="1"/>
          </p:cNvSpPr>
          <p:nvPr>
            <p:ph type="body" idx="1"/>
          </p:nvPr>
        </p:nvSpPr>
        <p:spPr>
          <a:noFill/>
          <a:ln/>
        </p:spPr>
        <p:txBody>
          <a:bodyPr/>
          <a:lstStyle/>
          <a:p>
            <a:pPr>
              <a:lnSpc>
                <a:spcPct val="80000"/>
              </a:lnSpc>
            </a:pPr>
            <a:endParaRPr lang="nb-NO" sz="1200" dirty="0">
              <a:latin typeface="Arial" pitchFamily="-123" charset="0"/>
              <a:ea typeface="ヒラギノ角ゴ Pro W3" pitchFamily="-123" charset="-128"/>
            </a:endParaRPr>
          </a:p>
        </p:txBody>
      </p:sp>
    </p:spTree>
    <p:extLst>
      <p:ext uri="{BB962C8B-B14F-4D97-AF65-F5344CB8AC3E}">
        <p14:creationId xmlns:p14="http://schemas.microsoft.com/office/powerpoint/2010/main" val="1037496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ceholder 2"/>
          <p:cNvSpPr>
            <a:spLocks noGrp="1" noRot="1" noChangeAspect="1" noChangeArrowheads="1" noTextEdit="1"/>
          </p:cNvSpPr>
          <p:nvPr>
            <p:ph type="sldImg"/>
          </p:nvPr>
        </p:nvSpPr>
        <p:spPr>
          <a:ln/>
        </p:spPr>
      </p:sp>
      <p:sp>
        <p:nvSpPr>
          <p:cNvPr id="93187" name="Placeholder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b-NO" baseline="0" dirty="0" smtClean="0">
              <a:latin typeface="Arial" pitchFamily="-123" charset="0"/>
              <a:ea typeface="ヒラギノ角ゴ Pro W3" pitchFamily="-123" charset="-128"/>
            </a:endParaRPr>
          </a:p>
        </p:txBody>
      </p:sp>
    </p:spTree>
    <p:extLst>
      <p:ext uri="{BB962C8B-B14F-4D97-AF65-F5344CB8AC3E}">
        <p14:creationId xmlns:p14="http://schemas.microsoft.com/office/powerpoint/2010/main" val="1913512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noChangeArrowheads="1" noTextEdit="1"/>
          </p:cNvSpPr>
          <p:nvPr>
            <p:ph type="sldImg"/>
          </p:nvPr>
        </p:nvSpPr>
        <p:spPr>
          <a:ln/>
        </p:spPr>
      </p:sp>
      <p:sp>
        <p:nvSpPr>
          <p:cNvPr id="65539" name="Placeholder 3"/>
          <p:cNvSpPr>
            <a:spLocks noGrp="1" noChangeArrowheads="1"/>
          </p:cNvSpPr>
          <p:nvPr>
            <p:ph type="body" idx="1"/>
          </p:nvPr>
        </p:nvSpPr>
        <p:spPr>
          <a:noFill/>
          <a:ln/>
        </p:spPr>
        <p:txBody>
          <a:bodyPr/>
          <a:lstStyle/>
          <a:p>
            <a:pPr>
              <a:lnSpc>
                <a:spcPct val="80000"/>
              </a:lnSpc>
            </a:pPr>
            <a:endParaRPr lang="nb-NO" sz="1000" dirty="0">
              <a:latin typeface="Arial" pitchFamily="-123" charset="0"/>
              <a:ea typeface="ヒラギノ角ゴ Pro W3" pitchFamily="-123" charset="-128"/>
            </a:endParaRPr>
          </a:p>
        </p:txBody>
      </p:sp>
    </p:spTree>
    <p:extLst>
      <p:ext uri="{BB962C8B-B14F-4D97-AF65-F5344CB8AC3E}">
        <p14:creationId xmlns:p14="http://schemas.microsoft.com/office/powerpoint/2010/main" val="2706927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ceholder 2"/>
          <p:cNvSpPr>
            <a:spLocks noGrp="1" noRot="1" noChangeAspect="1" noChangeArrowheads="1" noTextEdit="1"/>
          </p:cNvSpPr>
          <p:nvPr>
            <p:ph type="sldImg"/>
          </p:nvPr>
        </p:nvSpPr>
        <p:spPr>
          <a:ln/>
        </p:spPr>
      </p:sp>
      <p:sp>
        <p:nvSpPr>
          <p:cNvPr id="94211" name="Placeholder 3"/>
          <p:cNvSpPr>
            <a:spLocks noGrp="1" noChangeArrowheads="1"/>
          </p:cNvSpPr>
          <p:nvPr>
            <p:ph type="body" idx="1"/>
          </p:nvPr>
        </p:nvSpPr>
        <p:spPr>
          <a:noFill/>
          <a:ln/>
        </p:spPr>
        <p:txBody>
          <a:bodyPr/>
          <a:lstStyle/>
          <a:p>
            <a:endParaRPr lang="nb-NO" dirty="0">
              <a:latin typeface="Arial" pitchFamily="-123" charset="0"/>
              <a:ea typeface="ヒラギノ角ゴ Pro W3" pitchFamily="-123" charset="-128"/>
            </a:endParaRPr>
          </a:p>
        </p:txBody>
      </p:sp>
    </p:spTree>
    <p:extLst>
      <p:ext uri="{BB962C8B-B14F-4D97-AF65-F5344CB8AC3E}">
        <p14:creationId xmlns:p14="http://schemas.microsoft.com/office/powerpoint/2010/main" val="2767290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noChangeArrowheads="1" noTextEdit="1"/>
          </p:cNvSpPr>
          <p:nvPr>
            <p:ph type="sldImg"/>
          </p:nvPr>
        </p:nvSpPr>
        <p:spPr>
          <a:ln/>
        </p:spPr>
      </p:sp>
      <p:sp>
        <p:nvSpPr>
          <p:cNvPr id="70659" name="Placeholder 3"/>
          <p:cNvSpPr>
            <a:spLocks noGrp="1" noChangeArrowheads="1"/>
          </p:cNvSpPr>
          <p:nvPr>
            <p:ph type="body" idx="1"/>
          </p:nvPr>
        </p:nvSpPr>
        <p:spPr>
          <a:noFill/>
          <a:ln/>
        </p:spPr>
        <p:txBody>
          <a:bodyPr/>
          <a:lstStyle/>
          <a:p>
            <a:pPr>
              <a:lnSpc>
                <a:spcPct val="80000"/>
              </a:lnSpc>
            </a:pPr>
            <a:endParaRPr lang="nb-NO" sz="1200" dirty="0">
              <a:latin typeface="Arial" pitchFamily="-123" charset="0"/>
              <a:ea typeface="ヒラギノ角ゴ Pro W3" pitchFamily="-123" charset="-128"/>
            </a:endParaRPr>
          </a:p>
        </p:txBody>
      </p:sp>
    </p:spTree>
    <p:extLst>
      <p:ext uri="{BB962C8B-B14F-4D97-AF65-F5344CB8AC3E}">
        <p14:creationId xmlns:p14="http://schemas.microsoft.com/office/powerpoint/2010/main" val="1981735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ceholder 2"/>
          <p:cNvSpPr>
            <a:spLocks noGrp="1" noRot="1" noChangeAspect="1" noChangeArrowheads="1" noTextEdit="1"/>
          </p:cNvSpPr>
          <p:nvPr>
            <p:ph type="sldImg"/>
          </p:nvPr>
        </p:nvSpPr>
        <p:spPr>
          <a:ln/>
        </p:spPr>
      </p:sp>
      <p:sp>
        <p:nvSpPr>
          <p:cNvPr id="71683" name="Placeholder 3"/>
          <p:cNvSpPr>
            <a:spLocks noGrp="1" noChangeArrowheads="1"/>
          </p:cNvSpPr>
          <p:nvPr>
            <p:ph type="body" idx="1"/>
          </p:nvPr>
        </p:nvSpPr>
        <p:spPr>
          <a:noFill/>
          <a:ln/>
        </p:spPr>
        <p:txBody>
          <a:bodyPr/>
          <a:lstStyle/>
          <a:p>
            <a:pPr>
              <a:lnSpc>
                <a:spcPct val="90000"/>
              </a:lnSpc>
            </a:pPr>
            <a:endParaRPr lang="nb-NO" sz="900" baseline="0" dirty="0" smtClean="0">
              <a:latin typeface="Arial" pitchFamily="-123" charset="0"/>
              <a:ea typeface="ヒラギノ角ゴ Pro W3" pitchFamily="-123" charset="-128"/>
            </a:endParaRPr>
          </a:p>
        </p:txBody>
      </p:sp>
    </p:spTree>
    <p:extLst>
      <p:ext uri="{BB962C8B-B14F-4D97-AF65-F5344CB8AC3E}">
        <p14:creationId xmlns:p14="http://schemas.microsoft.com/office/powerpoint/2010/main" val="180136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ceholder 2"/>
          <p:cNvSpPr>
            <a:spLocks noGrp="1" noRot="1" noChangeAspect="1" noChangeArrowheads="1" noTextEdit="1"/>
          </p:cNvSpPr>
          <p:nvPr>
            <p:ph type="sldImg"/>
          </p:nvPr>
        </p:nvSpPr>
        <p:spPr>
          <a:ln/>
        </p:spPr>
      </p:sp>
      <p:sp>
        <p:nvSpPr>
          <p:cNvPr id="73731" name="Placeholder 3"/>
          <p:cNvSpPr>
            <a:spLocks noGrp="1" noChangeArrowheads="1"/>
          </p:cNvSpPr>
          <p:nvPr>
            <p:ph type="body" idx="1"/>
          </p:nvPr>
        </p:nvSpPr>
        <p:spPr>
          <a:noFill/>
          <a:ln/>
        </p:spPr>
        <p:txBody>
          <a:bodyPr/>
          <a:lstStyle/>
          <a:p>
            <a:pPr>
              <a:lnSpc>
                <a:spcPct val="80000"/>
              </a:lnSpc>
            </a:pPr>
            <a:endParaRPr lang="nb-NO" sz="900" dirty="0">
              <a:latin typeface="Arial" pitchFamily="-123" charset="0"/>
              <a:ea typeface="ヒラギノ角ゴ Pro W3" pitchFamily="-123" charset="-128"/>
            </a:endParaRPr>
          </a:p>
        </p:txBody>
      </p:sp>
    </p:spTree>
    <p:extLst>
      <p:ext uri="{BB962C8B-B14F-4D97-AF65-F5344CB8AC3E}">
        <p14:creationId xmlns:p14="http://schemas.microsoft.com/office/powerpoint/2010/main" val="392981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ceholder 2"/>
          <p:cNvSpPr>
            <a:spLocks noGrp="1" noRot="1" noChangeAspect="1" noChangeArrowheads="1" noTextEdit="1"/>
          </p:cNvSpPr>
          <p:nvPr>
            <p:ph type="sldImg"/>
          </p:nvPr>
        </p:nvSpPr>
        <p:spPr>
          <a:ln/>
        </p:spPr>
      </p:sp>
      <p:sp>
        <p:nvSpPr>
          <p:cNvPr id="76803" name="Placeholder 3"/>
          <p:cNvSpPr>
            <a:spLocks noGrp="1" noChangeArrowheads="1"/>
          </p:cNvSpPr>
          <p:nvPr>
            <p:ph type="body" idx="1"/>
          </p:nvPr>
        </p:nvSpPr>
        <p:spPr>
          <a:noFill/>
          <a:ln/>
        </p:spPr>
        <p:txBody>
          <a:bodyPr/>
          <a:lstStyle/>
          <a:p>
            <a:pPr marL="0" marR="0" indent="0" algn="l" defTabSz="914400" rtl="0" eaLnBrk="0" fontAlgn="base" latinLnBrk="0" hangingPunct="0">
              <a:lnSpc>
                <a:spcPct val="90000"/>
              </a:lnSpc>
              <a:spcBef>
                <a:spcPct val="30000"/>
              </a:spcBef>
              <a:spcAft>
                <a:spcPct val="0"/>
              </a:spcAft>
              <a:buClrTx/>
              <a:buSzTx/>
              <a:buFontTx/>
              <a:buNone/>
              <a:tabLst/>
              <a:defRPr/>
            </a:pPr>
            <a:endParaRPr lang="nb-NO" sz="800" baseline="0" dirty="0" smtClean="0">
              <a:latin typeface="Arial" pitchFamily="-123" charset="0"/>
              <a:ea typeface="ヒラギノ角ゴ Pro W3" pitchFamily="-123" charset="-128"/>
            </a:endParaRPr>
          </a:p>
        </p:txBody>
      </p:sp>
    </p:spTree>
    <p:extLst>
      <p:ext uri="{BB962C8B-B14F-4D97-AF65-F5344CB8AC3E}">
        <p14:creationId xmlns:p14="http://schemas.microsoft.com/office/powerpoint/2010/main" val="2123119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noChangeArrowheads="1" noTextEdit="1"/>
          </p:cNvSpPr>
          <p:nvPr>
            <p:ph type="sldImg"/>
          </p:nvPr>
        </p:nvSpPr>
        <p:spPr>
          <a:ln/>
        </p:spPr>
      </p:sp>
      <p:sp>
        <p:nvSpPr>
          <p:cNvPr id="78851" name="Placeholder 3"/>
          <p:cNvSpPr>
            <a:spLocks noGrp="1" noChangeArrowheads="1"/>
          </p:cNvSpPr>
          <p:nvPr>
            <p:ph type="body" idx="1"/>
          </p:nvPr>
        </p:nvSpPr>
        <p:spPr>
          <a:noFill/>
          <a:ln/>
        </p:spPr>
        <p:txBody>
          <a:bodyPr/>
          <a:lstStyle/>
          <a:p>
            <a:pPr>
              <a:lnSpc>
                <a:spcPct val="80000"/>
              </a:lnSpc>
            </a:pPr>
            <a:endParaRPr lang="nb-NO" sz="800" dirty="0">
              <a:latin typeface="Arial" pitchFamily="-123" charset="0"/>
              <a:ea typeface="ヒラギノ角ゴ Pro W3" pitchFamily="-123" charset="-128"/>
            </a:endParaRPr>
          </a:p>
        </p:txBody>
      </p:sp>
    </p:spTree>
    <p:extLst>
      <p:ext uri="{BB962C8B-B14F-4D97-AF65-F5344CB8AC3E}">
        <p14:creationId xmlns:p14="http://schemas.microsoft.com/office/powerpoint/2010/main" val="237965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8042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a:lnSpc>
                <a:spcPct val="90000"/>
              </a:lnSpc>
            </a:pPr>
            <a:endParaRPr lang="nb-NO" sz="1200" b="0" baseline="0" dirty="0" smtClean="0">
              <a:latin typeface="Arial" pitchFamily="-123" charset="0"/>
              <a:ea typeface="ヒラギノ角ゴ Pro W3" pitchFamily="-123" charset="-128"/>
            </a:endParaRPr>
          </a:p>
        </p:txBody>
      </p:sp>
    </p:spTree>
    <p:extLst>
      <p:ext uri="{BB962C8B-B14F-4D97-AF65-F5344CB8AC3E}">
        <p14:creationId xmlns:p14="http://schemas.microsoft.com/office/powerpoint/2010/main" val="3093401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noChangeArrowheads="1" noTextEdit="1"/>
          </p:cNvSpPr>
          <p:nvPr>
            <p:ph type="sldImg"/>
          </p:nvPr>
        </p:nvSpPr>
        <p:spPr>
          <a:ln/>
        </p:spPr>
      </p:sp>
      <p:sp>
        <p:nvSpPr>
          <p:cNvPr id="82947" name="Placeholder 3"/>
          <p:cNvSpPr>
            <a:spLocks noGrp="1" noChangeArrowheads="1"/>
          </p:cNvSpPr>
          <p:nvPr>
            <p:ph type="body" idx="1"/>
          </p:nvPr>
        </p:nvSpPr>
        <p:spPr>
          <a:noFill/>
          <a:ln/>
        </p:spPr>
        <p:txBody>
          <a:bodyPr/>
          <a:lstStyle/>
          <a:p>
            <a:pPr>
              <a:lnSpc>
                <a:spcPct val="80000"/>
              </a:lnSpc>
            </a:pPr>
            <a:endParaRPr lang="nb-NO" sz="1000" dirty="0">
              <a:latin typeface="Arial" pitchFamily="-123" charset="0"/>
              <a:ea typeface="ヒラギノ角ゴ Pro W3" pitchFamily="-123" charset="-128"/>
            </a:endParaRPr>
          </a:p>
        </p:txBody>
      </p:sp>
    </p:spTree>
    <p:extLst>
      <p:ext uri="{BB962C8B-B14F-4D97-AF65-F5344CB8AC3E}">
        <p14:creationId xmlns:p14="http://schemas.microsoft.com/office/powerpoint/2010/main" val="422965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ceholder 2"/>
          <p:cNvSpPr>
            <a:spLocks noGrp="1" noRot="1" noChangeAspect="1" noChangeArrowheads="1" noTextEdit="1"/>
          </p:cNvSpPr>
          <p:nvPr>
            <p:ph type="sldImg"/>
          </p:nvPr>
        </p:nvSpPr>
        <p:spPr>
          <a:ln/>
        </p:spPr>
      </p:sp>
      <p:sp>
        <p:nvSpPr>
          <p:cNvPr id="95235" name="Placeholder 3"/>
          <p:cNvSpPr>
            <a:spLocks noGrp="1" noChangeArrowheads="1"/>
          </p:cNvSpPr>
          <p:nvPr>
            <p:ph type="body" idx="1"/>
          </p:nvPr>
        </p:nvSpPr>
        <p:spPr>
          <a:noFill/>
          <a:ln/>
        </p:spPr>
        <p:txBody>
          <a:bodyPr/>
          <a:lstStyle/>
          <a:p>
            <a:endParaRPr lang="nb-NO" dirty="0">
              <a:latin typeface="Arial" pitchFamily="-123" charset="0"/>
              <a:ea typeface="ヒラギノ角ゴ Pro W3" pitchFamily="-123" charset="-128"/>
            </a:endParaRPr>
          </a:p>
        </p:txBody>
      </p:sp>
    </p:spTree>
    <p:extLst>
      <p:ext uri="{BB962C8B-B14F-4D97-AF65-F5344CB8AC3E}">
        <p14:creationId xmlns:p14="http://schemas.microsoft.com/office/powerpoint/2010/main" val="1941269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laceholder 2"/>
          <p:cNvSpPr>
            <a:spLocks noGrp="1" noRot="1" noChangeAspect="1" noChangeArrowheads="1" noTextEdit="1"/>
          </p:cNvSpPr>
          <p:nvPr>
            <p:ph type="sldImg"/>
          </p:nvPr>
        </p:nvSpPr>
        <p:spPr>
          <a:ln/>
        </p:spPr>
      </p:sp>
      <p:sp>
        <p:nvSpPr>
          <p:cNvPr id="96259" name="Placeholder 3"/>
          <p:cNvSpPr>
            <a:spLocks noGrp="1" noChangeArrowheads="1"/>
          </p:cNvSpPr>
          <p:nvPr>
            <p:ph type="body" idx="1"/>
          </p:nvPr>
        </p:nvSpPr>
        <p:spPr>
          <a:noFill/>
          <a:ln/>
        </p:spPr>
        <p:txBody>
          <a:bodyPr/>
          <a:lstStyle/>
          <a:p>
            <a:endParaRPr lang="nb-NO" dirty="0">
              <a:latin typeface="Arial" pitchFamily="-123" charset="0"/>
              <a:ea typeface="ヒラギノ角ゴ Pro W3" pitchFamily="-123" charset="-128"/>
            </a:endParaRPr>
          </a:p>
        </p:txBody>
      </p:sp>
    </p:spTree>
    <p:extLst>
      <p:ext uri="{BB962C8B-B14F-4D97-AF65-F5344CB8AC3E}">
        <p14:creationId xmlns:p14="http://schemas.microsoft.com/office/powerpoint/2010/main" val="1498581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noChangeArrowheads="1" noTextEdit="1"/>
          </p:cNvSpPr>
          <p:nvPr>
            <p:ph type="sldImg"/>
          </p:nvPr>
        </p:nvSpPr>
        <p:spPr>
          <a:ln/>
        </p:spPr>
      </p:sp>
      <p:sp>
        <p:nvSpPr>
          <p:cNvPr id="97283" name="Placeholder 3"/>
          <p:cNvSpPr>
            <a:spLocks noGrp="1" noChangeArrowheads="1"/>
          </p:cNvSpPr>
          <p:nvPr>
            <p:ph type="body" idx="1"/>
          </p:nvPr>
        </p:nvSpPr>
        <p:spPr>
          <a:noFill/>
          <a:ln/>
        </p:spPr>
        <p:txBody>
          <a:bodyPr/>
          <a:lstStyle/>
          <a:p>
            <a:endParaRPr lang="nb-NO" baseline="0" dirty="0" smtClean="0">
              <a:solidFill>
                <a:srgbClr val="FF0000"/>
              </a:solidFill>
              <a:latin typeface="Arial" pitchFamily="-123" charset="0"/>
              <a:ea typeface="ヒラギノ角ゴ Pro W3" pitchFamily="-123" charset="-128"/>
            </a:endParaRPr>
          </a:p>
        </p:txBody>
      </p:sp>
    </p:spTree>
    <p:extLst>
      <p:ext uri="{BB962C8B-B14F-4D97-AF65-F5344CB8AC3E}">
        <p14:creationId xmlns:p14="http://schemas.microsoft.com/office/powerpoint/2010/main" val="1863337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laceholder 2"/>
          <p:cNvSpPr>
            <a:spLocks noGrp="1" noRot="1" noChangeAspect="1" noChangeArrowheads="1" noTextEdit="1"/>
          </p:cNvSpPr>
          <p:nvPr>
            <p:ph type="sldImg"/>
          </p:nvPr>
        </p:nvSpPr>
        <p:spPr>
          <a:ln/>
        </p:spPr>
      </p:sp>
      <p:sp>
        <p:nvSpPr>
          <p:cNvPr id="98307" name="Placeholder 3"/>
          <p:cNvSpPr>
            <a:spLocks noGrp="1" noChangeArrowheads="1"/>
          </p:cNvSpPr>
          <p:nvPr>
            <p:ph type="body" idx="1"/>
          </p:nvPr>
        </p:nvSpPr>
        <p:spPr>
          <a:noFill/>
          <a:ln/>
        </p:spPr>
        <p:txBody>
          <a:bodyPr/>
          <a:lstStyle/>
          <a:p>
            <a:endParaRPr lang="nb-NO" dirty="0">
              <a:latin typeface="Arial" pitchFamily="-123" charset="0"/>
              <a:ea typeface="ヒラギノ角ゴ Pro W3" pitchFamily="-123" charset="-128"/>
            </a:endParaRPr>
          </a:p>
        </p:txBody>
      </p:sp>
    </p:spTree>
    <p:extLst>
      <p:ext uri="{BB962C8B-B14F-4D97-AF65-F5344CB8AC3E}">
        <p14:creationId xmlns:p14="http://schemas.microsoft.com/office/powerpoint/2010/main" val="1108549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nb-NO" baseline="0" dirty="0" smtClean="0">
              <a:latin typeface="Arial" pitchFamily="-123" charset="0"/>
              <a:ea typeface="ヒラギノ角ゴ Pro W3" pitchFamily="-123" charset="-128"/>
            </a:endParaRPr>
          </a:p>
        </p:txBody>
      </p:sp>
    </p:spTree>
    <p:extLst>
      <p:ext uri="{BB962C8B-B14F-4D97-AF65-F5344CB8AC3E}">
        <p14:creationId xmlns:p14="http://schemas.microsoft.com/office/powerpoint/2010/main" val="533338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dirty="0"/>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341227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50896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91466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41898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42665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A33F0263-FD3A-4B68-80D5-63F8061107DC}" type="slidenum">
              <a:rPr lang="nb-NO" smtClean="0">
                <a:solidFill>
                  <a:prstClr val="black"/>
                </a:solidFill>
              </a:rPr>
              <a:pPr/>
              <a:t>41</a:t>
            </a:fld>
            <a:endParaRPr lang="nb-NO">
              <a:solidFill>
                <a:prstClr val="black"/>
              </a:solidFill>
            </a:endParaRPr>
          </a:p>
        </p:txBody>
      </p:sp>
    </p:spTree>
    <p:extLst>
      <p:ext uri="{BB962C8B-B14F-4D97-AF65-F5344CB8AC3E}">
        <p14:creationId xmlns:p14="http://schemas.microsoft.com/office/powerpoint/2010/main" val="1405712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572192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499750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072863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400" b="1" dirty="0"/>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25444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46</a:t>
            </a:fld>
            <a:endParaRPr lang="nb-NO">
              <a:solidFill>
                <a:prstClr val="black"/>
              </a:solidFill>
            </a:endParaRPr>
          </a:p>
        </p:txBody>
      </p:sp>
    </p:spTree>
    <p:extLst>
      <p:ext uri="{BB962C8B-B14F-4D97-AF65-F5344CB8AC3E}">
        <p14:creationId xmlns:p14="http://schemas.microsoft.com/office/powerpoint/2010/main" val="455929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47</a:t>
            </a:fld>
            <a:endParaRPr lang="nb-NO">
              <a:solidFill>
                <a:prstClr val="black"/>
              </a:solidFill>
            </a:endParaRPr>
          </a:p>
        </p:txBody>
      </p:sp>
    </p:spTree>
    <p:extLst>
      <p:ext uri="{BB962C8B-B14F-4D97-AF65-F5344CB8AC3E}">
        <p14:creationId xmlns:p14="http://schemas.microsoft.com/office/powerpoint/2010/main" val="18613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FCE02FA8-8EF9-4338-BD8B-0406947C0300}"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662141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AB25951-FC29-4002-9F14-34D0D44ED24D}" type="slidenum">
              <a:rPr lang="nb-NO" smtClean="0">
                <a:solidFill>
                  <a:prstClr val="black"/>
                </a:solidFill>
              </a:rPr>
              <a:pPr/>
              <a:t>49</a:t>
            </a:fld>
            <a:endParaRPr lang="nb-NO">
              <a:solidFill>
                <a:prstClr val="black"/>
              </a:solidFill>
            </a:endParaRPr>
          </a:p>
        </p:txBody>
      </p:sp>
    </p:spTree>
    <p:extLst>
      <p:ext uri="{BB962C8B-B14F-4D97-AF65-F5344CB8AC3E}">
        <p14:creationId xmlns:p14="http://schemas.microsoft.com/office/powerpoint/2010/main" val="59344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96" charset="-128"/>
              </a:defRPr>
            </a:lvl1pPr>
            <a:lvl2pPr marL="742950" indent="-285750">
              <a:defRPr sz="2400">
                <a:solidFill>
                  <a:schemeClr val="tx1"/>
                </a:solidFill>
                <a:latin typeface="Arial" charset="0"/>
                <a:ea typeface="ヒラギノ角ゴ Pro W3" pitchFamily="96" charset="-128"/>
              </a:defRPr>
            </a:lvl2pPr>
            <a:lvl3pPr marL="1143000" indent="-228600">
              <a:defRPr sz="2400">
                <a:solidFill>
                  <a:schemeClr val="tx1"/>
                </a:solidFill>
                <a:latin typeface="Arial" charset="0"/>
                <a:ea typeface="ヒラギノ角ゴ Pro W3" pitchFamily="96" charset="-128"/>
              </a:defRPr>
            </a:lvl3pPr>
            <a:lvl4pPr marL="1600200" indent="-228600">
              <a:defRPr sz="2400">
                <a:solidFill>
                  <a:schemeClr val="tx1"/>
                </a:solidFill>
                <a:latin typeface="Arial" charset="0"/>
                <a:ea typeface="ヒラギノ角ゴ Pro W3" pitchFamily="96" charset="-128"/>
              </a:defRPr>
            </a:lvl4pPr>
            <a:lvl5pPr marL="2057400" indent="-228600">
              <a:defRPr sz="2400">
                <a:solidFill>
                  <a:schemeClr val="tx1"/>
                </a:solidFill>
                <a:latin typeface="Arial"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96" charset="-128"/>
              </a:defRPr>
            </a:lvl9pPr>
          </a:lstStyle>
          <a:p>
            <a:fld id="{DCD5DE8E-9047-4423-BA68-24495DD73B34}" type="slidenum">
              <a:rPr lang="en-US" altLang="nb-NO" sz="1200">
                <a:solidFill>
                  <a:prstClr val="black"/>
                </a:solidFill>
              </a:rPr>
              <a:pPr/>
              <a:t>5</a:t>
            </a:fld>
            <a:endParaRPr lang="en-US" altLang="nb-NO" sz="120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dirty="0" smtClean="0"/>
          </a:p>
        </p:txBody>
      </p:sp>
    </p:spTree>
    <p:extLst>
      <p:ext uri="{BB962C8B-B14F-4D97-AF65-F5344CB8AC3E}">
        <p14:creationId xmlns:p14="http://schemas.microsoft.com/office/powerpoint/2010/main" val="137676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96" charset="-128"/>
              </a:defRPr>
            </a:lvl1pPr>
            <a:lvl2pPr marL="742950" indent="-285750">
              <a:defRPr sz="2400">
                <a:solidFill>
                  <a:schemeClr val="tx1"/>
                </a:solidFill>
                <a:latin typeface="Arial" charset="0"/>
                <a:ea typeface="ヒラギノ角ゴ Pro W3" pitchFamily="96" charset="-128"/>
              </a:defRPr>
            </a:lvl2pPr>
            <a:lvl3pPr marL="1143000" indent="-228600">
              <a:defRPr sz="2400">
                <a:solidFill>
                  <a:schemeClr val="tx1"/>
                </a:solidFill>
                <a:latin typeface="Arial" charset="0"/>
                <a:ea typeface="ヒラギノ角ゴ Pro W3" pitchFamily="96" charset="-128"/>
              </a:defRPr>
            </a:lvl3pPr>
            <a:lvl4pPr marL="1600200" indent="-228600">
              <a:defRPr sz="2400">
                <a:solidFill>
                  <a:schemeClr val="tx1"/>
                </a:solidFill>
                <a:latin typeface="Arial" charset="0"/>
                <a:ea typeface="ヒラギノ角ゴ Pro W3" pitchFamily="96" charset="-128"/>
              </a:defRPr>
            </a:lvl4pPr>
            <a:lvl5pPr marL="2057400" indent="-228600">
              <a:defRPr sz="2400">
                <a:solidFill>
                  <a:schemeClr val="tx1"/>
                </a:solidFill>
                <a:latin typeface="Arial"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96" charset="-128"/>
              </a:defRPr>
            </a:lvl9pPr>
          </a:lstStyle>
          <a:p>
            <a:fld id="{2BC5EA7A-4738-4CCB-82B2-2F8B7C9781B7}" type="slidenum">
              <a:rPr lang="en-US" altLang="nb-NO" sz="1200">
                <a:solidFill>
                  <a:prstClr val="black"/>
                </a:solidFill>
              </a:rPr>
              <a:pPr/>
              <a:t>6</a:t>
            </a:fld>
            <a:endParaRPr lang="en-US" altLang="nb-NO" sz="120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dirty="0" smtClean="0"/>
          </a:p>
        </p:txBody>
      </p:sp>
    </p:spTree>
    <p:extLst>
      <p:ext uri="{BB962C8B-B14F-4D97-AF65-F5344CB8AC3E}">
        <p14:creationId xmlns:p14="http://schemas.microsoft.com/office/powerpoint/2010/main" val="287969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3781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43869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4A7B11D-DF1E-4C5F-8E93-B0498329944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8506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5.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tittel med undertittel">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7664" y="188642"/>
            <a:ext cx="6137116" cy="4325677"/>
          </a:xfrm>
          <a:prstGeom prst="rect">
            <a:avLst/>
          </a:prstGeom>
        </p:spPr>
      </p:pic>
      <p:sp>
        <p:nvSpPr>
          <p:cNvPr id="7" name="Rektangel 6"/>
          <p:cNvSpPr/>
          <p:nvPr userDrawn="1"/>
        </p:nvSpPr>
        <p:spPr>
          <a:xfrm>
            <a:off x="827585" y="3933056"/>
            <a:ext cx="7488832"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Tittel 1"/>
          <p:cNvSpPr>
            <a:spLocks noGrp="1"/>
          </p:cNvSpPr>
          <p:nvPr>
            <p:ph type="ctrTitle"/>
          </p:nvPr>
        </p:nvSpPr>
        <p:spPr>
          <a:xfrm>
            <a:off x="1189857" y="4113076"/>
            <a:ext cx="6982544" cy="756084"/>
          </a:xfrm>
        </p:spPr>
        <p:txBody>
          <a:bodyPr>
            <a:normAutofit/>
          </a:bodyPr>
          <a:lstStyle>
            <a:lvl1pPr algn="l">
              <a:defRPr sz="4000"/>
            </a:lvl1pPr>
          </a:lstStyle>
          <a:p>
            <a:r>
              <a:rPr lang="nb-NO" dirty="0" smtClean="0"/>
              <a:t>Klikk for å redigere tittelstil</a:t>
            </a:r>
            <a:endParaRPr lang="nb-NO" dirty="0"/>
          </a:p>
        </p:txBody>
      </p:sp>
      <p:sp>
        <p:nvSpPr>
          <p:cNvPr id="3" name="Plassholder for tekst 2"/>
          <p:cNvSpPr>
            <a:spLocks noGrp="1"/>
          </p:cNvSpPr>
          <p:nvPr>
            <p:ph type="body" sz="quarter" idx="10" hasCustomPrompt="1"/>
          </p:nvPr>
        </p:nvSpPr>
        <p:spPr>
          <a:xfrm>
            <a:off x="1188119" y="4941168"/>
            <a:ext cx="6480225" cy="504056"/>
          </a:xfrm>
        </p:spPr>
        <p:txBody>
          <a:bodyPr>
            <a:normAutofit/>
          </a:bodyPr>
          <a:lstStyle>
            <a:lvl1pPr marL="0" indent="0">
              <a:buNone/>
              <a:defRPr sz="2000" b="1">
                <a:solidFill>
                  <a:schemeClr val="tx1">
                    <a:lumMod val="50000"/>
                    <a:lumOff val="50000"/>
                  </a:schemeClr>
                </a:solidFill>
              </a:defRPr>
            </a:lvl1pPr>
          </a:lstStyle>
          <a:p>
            <a:pPr lvl="0"/>
            <a:r>
              <a:rPr lang="nb-NO" dirty="0" smtClean="0"/>
              <a:t>Klikk for å redigere tittelstil</a:t>
            </a:r>
          </a:p>
        </p:txBody>
      </p:sp>
    </p:spTree>
    <p:extLst>
      <p:ext uri="{BB962C8B-B14F-4D97-AF65-F5344CB8AC3E}">
        <p14:creationId xmlns:p14="http://schemas.microsoft.com/office/powerpoint/2010/main" val="36300882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a gjør LDO">
    <p:spTree>
      <p:nvGrpSpPr>
        <p:cNvPr id="1" name=""/>
        <p:cNvGrpSpPr/>
        <p:nvPr/>
      </p:nvGrpSpPr>
      <p:grpSpPr>
        <a:xfrm>
          <a:off x="0" y="0"/>
          <a:ext cx="0" cy="0"/>
          <a:chOff x="0" y="0"/>
          <a:chExt cx="0" cy="0"/>
        </a:xfrm>
      </p:grpSpPr>
      <p:sp>
        <p:nvSpPr>
          <p:cNvPr id="8" name="Rektangel 7"/>
          <p:cNvSpPr/>
          <p:nvPr userDrawn="1"/>
        </p:nvSpPr>
        <p:spPr>
          <a:xfrm>
            <a:off x="467544" y="3212976"/>
            <a:ext cx="820891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1693912" y="3543153"/>
            <a:ext cx="6982544" cy="1470025"/>
          </a:xfrm>
        </p:spPr>
        <p:txBody>
          <a:bodyPr/>
          <a:lstStyle>
            <a:lvl1pPr algn="l">
              <a:defRPr baseline="0"/>
            </a:lvl1pPr>
          </a:lstStyle>
          <a:p>
            <a:r>
              <a:rPr lang="nb-NO" dirty="0" smtClean="0"/>
              <a:t>Hva gjør LDO?</a:t>
            </a:r>
            <a:endParaRPr lang="nb-NO" dirty="0"/>
          </a:p>
        </p:txBody>
      </p:sp>
      <p:sp>
        <p:nvSpPr>
          <p:cNvPr id="7" name="Rektangel 6"/>
          <p:cNvSpPr/>
          <p:nvPr userDrawn="1"/>
        </p:nvSpPr>
        <p:spPr>
          <a:xfrm>
            <a:off x="899593" y="3573016"/>
            <a:ext cx="288032"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4" name="Bil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7640" y="1052736"/>
            <a:ext cx="8198904" cy="2016224"/>
          </a:xfrm>
          <a:prstGeom prst="rect">
            <a:avLst/>
          </a:prstGeom>
        </p:spPr>
      </p:pic>
    </p:spTree>
    <p:extLst>
      <p:ext uri="{BB962C8B-B14F-4D97-AF65-F5344CB8AC3E}">
        <p14:creationId xmlns:p14="http://schemas.microsoft.com/office/powerpoint/2010/main" val="9620693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va er LDO?">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7668" y="3926003"/>
            <a:ext cx="3367591" cy="1090530"/>
          </a:xfrm>
          <a:prstGeom prst="rect">
            <a:avLst/>
          </a:prstGeom>
        </p:spPr>
      </p:pic>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685" y="3922646"/>
            <a:ext cx="3387086" cy="1090530"/>
          </a:xfrm>
          <a:prstGeom prst="rect">
            <a:avLst/>
          </a:prstGeom>
        </p:spPr>
      </p:pic>
      <p:pic>
        <p:nvPicPr>
          <p:cNvPr id="6" name="Bild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7667" y="2708920"/>
            <a:ext cx="3367591" cy="1075312"/>
          </a:xfrm>
          <a:prstGeom prst="rect">
            <a:avLst/>
          </a:prstGeom>
        </p:spPr>
      </p:pic>
      <p:pic>
        <p:nvPicPr>
          <p:cNvPr id="2" name="Bild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5616" y="2708920"/>
            <a:ext cx="3384376" cy="1075312"/>
          </a:xfrm>
          <a:prstGeom prst="rect">
            <a:avLst/>
          </a:prstGeom>
        </p:spPr>
      </p:pic>
      <p:sp>
        <p:nvSpPr>
          <p:cNvPr id="8" name="Rektangel 7"/>
          <p:cNvSpPr/>
          <p:nvPr userDrawn="1"/>
        </p:nvSpPr>
        <p:spPr>
          <a:xfrm>
            <a:off x="467544" y="642292"/>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9" name="TekstSylinder 8"/>
          <p:cNvSpPr txBox="1"/>
          <p:nvPr userDrawn="1"/>
        </p:nvSpPr>
        <p:spPr>
          <a:xfrm>
            <a:off x="1115616" y="3068959"/>
            <a:ext cx="3384376" cy="400110"/>
          </a:xfrm>
          <a:prstGeom prst="rect">
            <a:avLst/>
          </a:prstGeom>
          <a:noFill/>
        </p:spPr>
        <p:txBody>
          <a:bodyPr wrap="square" rtlCol="0">
            <a:spAutoFit/>
          </a:bodyPr>
          <a:lstStyle/>
          <a:p>
            <a:pPr algn="ctr"/>
            <a:r>
              <a:rPr lang="nb-NO" sz="2000" b="1" dirty="0" smtClean="0">
                <a:solidFill>
                  <a:schemeClr val="bg1"/>
                </a:solidFill>
                <a:latin typeface="Arial" panose="020B0604020202020204" pitchFamily="34" charset="0"/>
                <a:cs typeface="Arial" panose="020B0604020202020204" pitchFamily="34" charset="0"/>
              </a:rPr>
              <a:t>1. EN</a:t>
            </a:r>
            <a:r>
              <a:rPr lang="nb-NO" sz="2000" b="1" baseline="0" dirty="0" smtClean="0">
                <a:solidFill>
                  <a:schemeClr val="bg1"/>
                </a:solidFill>
                <a:latin typeface="Arial" panose="020B0604020202020204" pitchFamily="34" charset="0"/>
                <a:cs typeface="Arial" panose="020B0604020202020204" pitchFamily="34" charset="0"/>
              </a:rPr>
              <a:t> </a:t>
            </a:r>
            <a:r>
              <a:rPr lang="nb-NO" sz="2000" b="1" dirty="0" smtClean="0">
                <a:solidFill>
                  <a:schemeClr val="bg1"/>
                </a:solidFill>
                <a:latin typeface="Arial" panose="020B0604020202020204" pitchFamily="34" charset="0"/>
                <a:cs typeface="Arial" panose="020B0604020202020204" pitchFamily="34" charset="0"/>
              </a:rPr>
              <a:t>LOVHÅNDHEVER</a:t>
            </a:r>
            <a:endParaRPr lang="nb-NO" sz="2000" b="1" dirty="0">
              <a:solidFill>
                <a:schemeClr val="bg1"/>
              </a:solidFill>
              <a:latin typeface="Arial" panose="020B0604020202020204" pitchFamily="34" charset="0"/>
              <a:cs typeface="Arial" panose="020B0604020202020204" pitchFamily="34" charset="0"/>
            </a:endParaRPr>
          </a:p>
        </p:txBody>
      </p:sp>
      <p:sp>
        <p:nvSpPr>
          <p:cNvPr id="13" name="TekstSylinder 12"/>
          <p:cNvSpPr txBox="1"/>
          <p:nvPr userDrawn="1"/>
        </p:nvSpPr>
        <p:spPr>
          <a:xfrm>
            <a:off x="4640923" y="3068957"/>
            <a:ext cx="3387086" cy="400110"/>
          </a:xfrm>
          <a:prstGeom prst="rect">
            <a:avLst/>
          </a:prstGeom>
          <a:noFill/>
        </p:spPr>
        <p:txBody>
          <a:bodyPr wrap="square" rtlCol="0">
            <a:spAutoFit/>
          </a:bodyPr>
          <a:lstStyle/>
          <a:p>
            <a:pPr algn="ctr"/>
            <a:r>
              <a:rPr lang="nb-NO" sz="2000" b="1" dirty="0" smtClean="0">
                <a:solidFill>
                  <a:schemeClr val="bg1"/>
                </a:solidFill>
                <a:latin typeface="Arial" panose="020B0604020202020204" pitchFamily="34" charset="0"/>
                <a:cs typeface="Arial" panose="020B0604020202020204" pitchFamily="34" charset="0"/>
              </a:rPr>
              <a:t>2. EN VEILEDER</a:t>
            </a:r>
            <a:endParaRPr lang="nb-NO" sz="2000" b="1" dirty="0">
              <a:solidFill>
                <a:schemeClr val="bg1"/>
              </a:solidFill>
              <a:latin typeface="Arial" panose="020B0604020202020204" pitchFamily="34" charset="0"/>
              <a:cs typeface="Arial" panose="020B0604020202020204" pitchFamily="34" charset="0"/>
            </a:endParaRPr>
          </a:p>
        </p:txBody>
      </p:sp>
      <p:sp>
        <p:nvSpPr>
          <p:cNvPr id="17" name="TekstSylinder 16"/>
          <p:cNvSpPr txBox="1"/>
          <p:nvPr userDrawn="1"/>
        </p:nvSpPr>
        <p:spPr>
          <a:xfrm>
            <a:off x="1115992" y="4217940"/>
            <a:ext cx="3384000" cy="400110"/>
          </a:xfrm>
          <a:prstGeom prst="rect">
            <a:avLst/>
          </a:prstGeom>
          <a:noFill/>
        </p:spPr>
        <p:txBody>
          <a:bodyPr wrap="square" rtlCol="0">
            <a:spAutoFit/>
          </a:bodyPr>
          <a:lstStyle/>
          <a:p>
            <a:pPr algn="ctr"/>
            <a:r>
              <a:rPr lang="nb-NO" sz="2000" b="1" dirty="0" smtClean="0">
                <a:solidFill>
                  <a:schemeClr val="bg1"/>
                </a:solidFill>
                <a:latin typeface="Arial" panose="020B0604020202020204" pitchFamily="34" charset="0"/>
                <a:cs typeface="Arial" panose="020B0604020202020204" pitchFamily="34" charset="0"/>
              </a:rPr>
              <a:t>3. EN</a:t>
            </a:r>
            <a:r>
              <a:rPr lang="nb-NO" sz="2000" b="1" baseline="0" dirty="0" smtClean="0">
                <a:solidFill>
                  <a:schemeClr val="bg1"/>
                </a:solidFill>
                <a:latin typeface="Arial" panose="020B0604020202020204" pitchFamily="34" charset="0"/>
                <a:cs typeface="Arial" panose="020B0604020202020204" pitchFamily="34" charset="0"/>
              </a:rPr>
              <a:t> </a:t>
            </a:r>
            <a:r>
              <a:rPr lang="nb-NO" sz="2000" b="1" dirty="0" smtClean="0">
                <a:solidFill>
                  <a:schemeClr val="bg1"/>
                </a:solidFill>
                <a:latin typeface="Arial" panose="020B0604020202020204" pitchFamily="34" charset="0"/>
                <a:cs typeface="Arial" panose="020B0604020202020204" pitchFamily="34" charset="0"/>
              </a:rPr>
              <a:t>PÅDRIVER</a:t>
            </a:r>
            <a:endParaRPr lang="nb-NO" sz="2000" b="1" dirty="0">
              <a:solidFill>
                <a:schemeClr val="bg1"/>
              </a:solidFill>
              <a:latin typeface="Arial" panose="020B0604020202020204" pitchFamily="34" charset="0"/>
              <a:cs typeface="Arial" panose="020B0604020202020204" pitchFamily="34" charset="0"/>
            </a:endParaRPr>
          </a:p>
        </p:txBody>
      </p:sp>
      <p:sp>
        <p:nvSpPr>
          <p:cNvPr id="21" name="TekstSylinder 20"/>
          <p:cNvSpPr txBox="1"/>
          <p:nvPr userDrawn="1"/>
        </p:nvSpPr>
        <p:spPr>
          <a:xfrm>
            <a:off x="4654248" y="4202970"/>
            <a:ext cx="3384000" cy="400110"/>
          </a:xfrm>
          <a:prstGeom prst="rect">
            <a:avLst/>
          </a:prstGeom>
          <a:noFill/>
        </p:spPr>
        <p:txBody>
          <a:bodyPr wrap="square" rtlCol="0">
            <a:spAutoFit/>
          </a:bodyPr>
          <a:lstStyle/>
          <a:p>
            <a:pPr algn="ctr"/>
            <a:r>
              <a:rPr lang="nb-NO" sz="2000" b="1" dirty="0" smtClean="0">
                <a:solidFill>
                  <a:schemeClr val="bg1"/>
                </a:solidFill>
                <a:latin typeface="Arial" panose="020B0604020202020204" pitchFamily="34" charset="0"/>
                <a:cs typeface="Arial" panose="020B0604020202020204" pitchFamily="34" charset="0"/>
              </a:rPr>
              <a:t>4. ET KUNNSKAPSMILJØ</a:t>
            </a:r>
            <a:endParaRPr lang="nb-NO" sz="2000" b="1" dirty="0">
              <a:solidFill>
                <a:schemeClr val="bg1"/>
              </a:solidFill>
              <a:latin typeface="Arial" panose="020B0604020202020204" pitchFamily="34" charset="0"/>
              <a:cs typeface="Arial" panose="020B0604020202020204" pitchFamily="34" charset="0"/>
            </a:endParaRPr>
          </a:p>
        </p:txBody>
      </p:sp>
      <p:sp>
        <p:nvSpPr>
          <p:cNvPr id="27" name="TekstSylinder 26"/>
          <p:cNvSpPr txBox="1"/>
          <p:nvPr userDrawn="1"/>
        </p:nvSpPr>
        <p:spPr>
          <a:xfrm>
            <a:off x="489782" y="980728"/>
            <a:ext cx="8186675" cy="707886"/>
          </a:xfrm>
          <a:prstGeom prst="rect">
            <a:avLst/>
          </a:prstGeom>
          <a:noFill/>
        </p:spPr>
        <p:txBody>
          <a:bodyPr wrap="square" rtlCol="0">
            <a:spAutoFit/>
          </a:bodyPr>
          <a:lstStyle/>
          <a:p>
            <a:pPr algn="ctr"/>
            <a:r>
              <a:rPr lang="nb-NO" sz="4000" b="1" dirty="0" smtClean="0">
                <a:solidFill>
                  <a:schemeClr val="tx1">
                    <a:lumMod val="75000"/>
                    <a:lumOff val="25000"/>
                  </a:schemeClr>
                </a:solidFill>
                <a:latin typeface="Arial" panose="020B0604020202020204" pitchFamily="34" charset="0"/>
                <a:cs typeface="Arial" panose="020B0604020202020204" pitchFamily="34" charset="0"/>
              </a:rPr>
              <a:t>Hva er LDO?</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1643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va er LDO?">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615" y="2564904"/>
            <a:ext cx="3161980" cy="720000"/>
          </a:xfrm>
          <a:prstGeom prst="rect">
            <a:avLst/>
          </a:prstGeom>
        </p:spPr>
      </p:pic>
      <p:sp>
        <p:nvSpPr>
          <p:cNvPr id="8" name="Rektangel 7"/>
          <p:cNvSpPr/>
          <p:nvPr userDrawn="1"/>
        </p:nvSpPr>
        <p:spPr>
          <a:xfrm>
            <a:off x="467544" y="642292"/>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6" name="TekstSylinder 25"/>
          <p:cNvSpPr txBox="1"/>
          <p:nvPr userDrawn="1"/>
        </p:nvSpPr>
        <p:spPr>
          <a:xfrm>
            <a:off x="1115617" y="2740858"/>
            <a:ext cx="3161979" cy="400110"/>
          </a:xfrm>
          <a:prstGeom prst="rect">
            <a:avLst/>
          </a:prstGeom>
          <a:noFill/>
        </p:spPr>
        <p:txBody>
          <a:bodyPr wrap="square" rtlCol="0">
            <a:spAutoFit/>
          </a:bodyPr>
          <a:lstStyle/>
          <a:p>
            <a:pPr algn="ctr"/>
            <a:r>
              <a:rPr lang="nb-NO" sz="2000" b="1" dirty="0" smtClean="0">
                <a:solidFill>
                  <a:schemeClr val="bg1"/>
                </a:solidFill>
                <a:latin typeface="Arial" panose="020B0604020202020204" pitchFamily="34" charset="0"/>
                <a:cs typeface="Arial" panose="020B0604020202020204" pitchFamily="34" charset="0"/>
              </a:rPr>
              <a:t>1. EN</a:t>
            </a:r>
            <a:r>
              <a:rPr lang="nb-NO" sz="2000" b="1" baseline="0" dirty="0" smtClean="0">
                <a:solidFill>
                  <a:schemeClr val="bg1"/>
                </a:solidFill>
                <a:latin typeface="Arial" panose="020B0604020202020204" pitchFamily="34" charset="0"/>
                <a:cs typeface="Arial" panose="020B0604020202020204" pitchFamily="34" charset="0"/>
              </a:rPr>
              <a:t> </a:t>
            </a:r>
            <a:r>
              <a:rPr lang="nb-NO" sz="2000" b="1" dirty="0" smtClean="0">
                <a:solidFill>
                  <a:schemeClr val="bg1"/>
                </a:solidFill>
                <a:latin typeface="Arial" panose="020B0604020202020204" pitchFamily="34" charset="0"/>
                <a:cs typeface="Arial" panose="020B0604020202020204" pitchFamily="34" charset="0"/>
              </a:rPr>
              <a:t>LOVHÅNDHEVER</a:t>
            </a:r>
            <a:endParaRPr lang="nb-NO" sz="2000" b="1" dirty="0">
              <a:solidFill>
                <a:schemeClr val="bg1"/>
              </a:solidFill>
              <a:latin typeface="Arial" panose="020B0604020202020204" pitchFamily="34" charset="0"/>
              <a:cs typeface="Arial" panose="020B0604020202020204" pitchFamily="34" charset="0"/>
            </a:endParaRPr>
          </a:p>
        </p:txBody>
      </p:sp>
      <p:sp>
        <p:nvSpPr>
          <p:cNvPr id="27" name="Rektangel 26"/>
          <p:cNvSpPr/>
          <p:nvPr userDrawn="1"/>
        </p:nvSpPr>
        <p:spPr>
          <a:xfrm>
            <a:off x="1115616" y="3331306"/>
            <a:ext cx="3161980" cy="1605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Rektangel 27"/>
          <p:cNvSpPr/>
          <p:nvPr userDrawn="1"/>
        </p:nvSpPr>
        <p:spPr>
          <a:xfrm>
            <a:off x="1311038" y="3315529"/>
            <a:ext cx="2900922" cy="1409617"/>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Klagesaksbehandling</a:t>
            </a: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Kontroll av likestillingsredegjørelser</a:t>
            </a: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Konvensjonsovervåking</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16238" y="2564906"/>
            <a:ext cx="3540139" cy="2362973"/>
          </a:xfrm>
          <a:prstGeom prst="rect">
            <a:avLst/>
          </a:prstGeom>
        </p:spPr>
      </p:pic>
      <p:sp>
        <p:nvSpPr>
          <p:cNvPr id="10" name="TekstSylinder 9"/>
          <p:cNvSpPr txBox="1"/>
          <p:nvPr userDrawn="1"/>
        </p:nvSpPr>
        <p:spPr>
          <a:xfrm>
            <a:off x="489782" y="980728"/>
            <a:ext cx="8186675" cy="707886"/>
          </a:xfrm>
          <a:prstGeom prst="rect">
            <a:avLst/>
          </a:prstGeom>
          <a:noFill/>
        </p:spPr>
        <p:txBody>
          <a:bodyPr wrap="square" rtlCol="0">
            <a:spAutoFit/>
          </a:bodyPr>
          <a:lstStyle/>
          <a:p>
            <a:pPr algn="ctr"/>
            <a:r>
              <a:rPr lang="nb-NO" sz="4000" b="1" dirty="0" smtClean="0">
                <a:solidFill>
                  <a:schemeClr val="tx1">
                    <a:lumMod val="75000"/>
                    <a:lumOff val="25000"/>
                  </a:schemeClr>
                </a:solidFill>
                <a:latin typeface="Arial" panose="020B0604020202020204" pitchFamily="34" charset="0"/>
                <a:cs typeface="Arial" panose="020B0604020202020204" pitchFamily="34" charset="0"/>
              </a:rPr>
              <a:t>Hva er LDO?</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1125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Hva er LDO?">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618" y="2554805"/>
            <a:ext cx="3168352" cy="720000"/>
          </a:xfrm>
          <a:prstGeom prst="rect">
            <a:avLst/>
          </a:prstGeom>
        </p:spPr>
      </p:pic>
      <p:sp>
        <p:nvSpPr>
          <p:cNvPr id="8" name="Rektangel 7"/>
          <p:cNvSpPr/>
          <p:nvPr userDrawn="1"/>
        </p:nvSpPr>
        <p:spPr>
          <a:xfrm>
            <a:off x="467544" y="642292"/>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1" name="TekstSylinder 20"/>
          <p:cNvSpPr txBox="1"/>
          <p:nvPr userDrawn="1"/>
        </p:nvSpPr>
        <p:spPr>
          <a:xfrm>
            <a:off x="1115616" y="2720450"/>
            <a:ext cx="3168352" cy="400110"/>
          </a:xfrm>
          <a:prstGeom prst="rect">
            <a:avLst/>
          </a:prstGeom>
          <a:noFill/>
        </p:spPr>
        <p:txBody>
          <a:bodyPr wrap="square" rtlCol="0">
            <a:spAutoFit/>
          </a:bodyPr>
          <a:lstStyle/>
          <a:p>
            <a:pPr algn="ctr"/>
            <a:r>
              <a:rPr lang="nb-NO" sz="2000" b="1" dirty="0" smtClean="0">
                <a:solidFill>
                  <a:schemeClr val="bg1"/>
                </a:solidFill>
                <a:latin typeface="Arial" panose="020B0604020202020204" pitchFamily="34" charset="0"/>
                <a:cs typeface="Arial" panose="020B0604020202020204" pitchFamily="34" charset="0"/>
              </a:rPr>
              <a:t>2. EN VEILEDER</a:t>
            </a:r>
            <a:endParaRPr lang="nb-NO" sz="2000" b="1" dirty="0">
              <a:solidFill>
                <a:schemeClr val="bg1"/>
              </a:solidFill>
              <a:latin typeface="Arial" panose="020B0604020202020204" pitchFamily="34" charset="0"/>
              <a:cs typeface="Arial" panose="020B0604020202020204" pitchFamily="34" charset="0"/>
            </a:endParaRPr>
          </a:p>
        </p:txBody>
      </p:sp>
      <p:sp>
        <p:nvSpPr>
          <p:cNvPr id="22" name="Rektangel 21"/>
          <p:cNvSpPr/>
          <p:nvPr userDrawn="1"/>
        </p:nvSpPr>
        <p:spPr>
          <a:xfrm>
            <a:off x="1115616" y="3331306"/>
            <a:ext cx="3168352" cy="1605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Rektangel 23"/>
          <p:cNvSpPr/>
          <p:nvPr userDrawn="1"/>
        </p:nvSpPr>
        <p:spPr>
          <a:xfrm>
            <a:off x="1331640" y="3352554"/>
            <a:ext cx="2900922" cy="1311128"/>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Generell veiledning til virksomheter, organisasjoner og enkeltindivider</a:t>
            </a:r>
          </a:p>
        </p:txBody>
      </p:sp>
      <p:pic>
        <p:nvPicPr>
          <p:cNvPr id="29" name="Bilde 2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21826" y="2564904"/>
            <a:ext cx="3534551" cy="2353002"/>
          </a:xfrm>
          <a:prstGeom prst="rect">
            <a:avLst/>
          </a:prstGeom>
        </p:spPr>
      </p:pic>
      <p:sp>
        <p:nvSpPr>
          <p:cNvPr id="30" name="TekstSylinder 29"/>
          <p:cNvSpPr txBox="1"/>
          <p:nvPr userDrawn="1"/>
        </p:nvSpPr>
        <p:spPr>
          <a:xfrm>
            <a:off x="489782" y="980728"/>
            <a:ext cx="8186675" cy="707886"/>
          </a:xfrm>
          <a:prstGeom prst="rect">
            <a:avLst/>
          </a:prstGeom>
          <a:noFill/>
        </p:spPr>
        <p:txBody>
          <a:bodyPr wrap="square" rtlCol="0">
            <a:spAutoFit/>
          </a:bodyPr>
          <a:lstStyle/>
          <a:p>
            <a:pPr algn="ctr"/>
            <a:r>
              <a:rPr lang="nb-NO" sz="4000" b="1" dirty="0" smtClean="0">
                <a:solidFill>
                  <a:schemeClr val="tx1">
                    <a:lumMod val="75000"/>
                    <a:lumOff val="25000"/>
                  </a:schemeClr>
                </a:solidFill>
                <a:latin typeface="Arial" panose="020B0604020202020204" pitchFamily="34" charset="0"/>
                <a:cs typeface="Arial" panose="020B0604020202020204" pitchFamily="34" charset="0"/>
              </a:rPr>
              <a:t>Hva er LDO?</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817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Hva er LDO?">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557" y="2564904"/>
            <a:ext cx="3194408" cy="720000"/>
          </a:xfrm>
          <a:prstGeom prst="rect">
            <a:avLst/>
          </a:prstGeom>
        </p:spPr>
      </p:pic>
      <p:sp>
        <p:nvSpPr>
          <p:cNvPr id="8" name="Rektangel 7"/>
          <p:cNvSpPr/>
          <p:nvPr userDrawn="1"/>
        </p:nvSpPr>
        <p:spPr>
          <a:xfrm>
            <a:off x="467544" y="642292"/>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TekstSylinder 10"/>
          <p:cNvSpPr txBox="1"/>
          <p:nvPr userDrawn="1"/>
        </p:nvSpPr>
        <p:spPr>
          <a:xfrm>
            <a:off x="1115617" y="2708920"/>
            <a:ext cx="3167349" cy="400110"/>
          </a:xfrm>
          <a:prstGeom prst="rect">
            <a:avLst/>
          </a:prstGeom>
          <a:noFill/>
        </p:spPr>
        <p:txBody>
          <a:bodyPr wrap="square" rtlCol="0">
            <a:spAutoFit/>
          </a:bodyPr>
          <a:lstStyle/>
          <a:p>
            <a:pPr algn="ctr"/>
            <a:r>
              <a:rPr lang="nb-NO" sz="2000" b="1" dirty="0" smtClean="0">
                <a:solidFill>
                  <a:schemeClr val="bg1"/>
                </a:solidFill>
                <a:latin typeface="Arial" panose="020B0604020202020204" pitchFamily="34" charset="0"/>
                <a:cs typeface="Arial" panose="020B0604020202020204" pitchFamily="34" charset="0"/>
              </a:rPr>
              <a:t>3. EN PÅDRIVER</a:t>
            </a:r>
            <a:endParaRPr lang="nb-NO" sz="2000" b="1" dirty="0">
              <a:solidFill>
                <a:schemeClr val="bg1"/>
              </a:solidFill>
              <a:latin typeface="Arial" panose="020B0604020202020204" pitchFamily="34" charset="0"/>
              <a:cs typeface="Arial" panose="020B0604020202020204" pitchFamily="34" charset="0"/>
            </a:endParaRPr>
          </a:p>
        </p:txBody>
      </p:sp>
      <p:sp>
        <p:nvSpPr>
          <p:cNvPr id="12" name="Rektangel 11"/>
          <p:cNvSpPr/>
          <p:nvPr userDrawn="1"/>
        </p:nvSpPr>
        <p:spPr>
          <a:xfrm>
            <a:off x="1115617" y="3335746"/>
            <a:ext cx="3167349" cy="1586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Rektangel 12"/>
          <p:cNvSpPr/>
          <p:nvPr userDrawn="1"/>
        </p:nvSpPr>
        <p:spPr>
          <a:xfrm>
            <a:off x="1331640" y="3315528"/>
            <a:ext cx="2900922" cy="1064907"/>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schemeClr val="tx1">
                    <a:lumMod val="75000"/>
                    <a:lumOff val="25000"/>
                  </a:schemeClr>
                </a:solidFill>
                <a:latin typeface="Arial" panose="020B0604020202020204" pitchFamily="34" charset="0"/>
                <a:cs typeface="Arial" panose="020B0604020202020204" pitchFamily="34" charset="0"/>
              </a:rPr>
              <a:t>Påpeke utfordringer </a:t>
            </a:r>
            <a:r>
              <a:rPr lang="nb-NO" sz="1600" b="1" dirty="0" smtClean="0">
                <a:solidFill>
                  <a:schemeClr val="tx1">
                    <a:lumMod val="75000"/>
                    <a:lumOff val="25000"/>
                  </a:schemeClr>
                </a:solidFill>
                <a:latin typeface="Arial" panose="020B0604020202020204" pitchFamily="34" charset="0"/>
                <a:cs typeface="Arial" panose="020B0604020202020204" pitchFamily="34" charset="0"/>
              </a:rPr>
              <a:t>     og </a:t>
            </a:r>
            <a:r>
              <a:rPr lang="nb-NO" sz="1600" b="1" dirty="0">
                <a:solidFill>
                  <a:schemeClr val="tx1">
                    <a:lumMod val="75000"/>
                    <a:lumOff val="25000"/>
                  </a:schemeClr>
                </a:solidFill>
                <a:latin typeface="Arial" panose="020B0604020202020204" pitchFamily="34" charset="0"/>
                <a:cs typeface="Arial" panose="020B0604020202020204" pitchFamily="34" charset="0"/>
              </a:rPr>
              <a:t>sikre </a:t>
            </a:r>
            <a:r>
              <a:rPr lang="nb-NO" sz="1600" b="1" dirty="0" smtClean="0">
                <a:solidFill>
                  <a:schemeClr val="tx1">
                    <a:lumMod val="75000"/>
                    <a:lumOff val="25000"/>
                  </a:schemeClr>
                </a:solidFill>
                <a:latin typeface="Arial" panose="020B0604020202020204" pitchFamily="34" charset="0"/>
                <a:cs typeface="Arial" panose="020B0604020202020204" pitchFamily="34" charset="0"/>
              </a:rPr>
              <a:t>likestillings-perspektivet</a:t>
            </a:r>
            <a:endParaRPr lang="nb-NO" sz="16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Bild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24911" y="2564904"/>
            <a:ext cx="3531465" cy="2357184"/>
          </a:xfrm>
          <a:prstGeom prst="rect">
            <a:avLst/>
          </a:prstGeom>
        </p:spPr>
      </p:pic>
      <p:sp>
        <p:nvSpPr>
          <p:cNvPr id="19" name="TekstSylinder 18"/>
          <p:cNvSpPr txBox="1"/>
          <p:nvPr userDrawn="1"/>
        </p:nvSpPr>
        <p:spPr>
          <a:xfrm>
            <a:off x="489782" y="980728"/>
            <a:ext cx="8186675" cy="707886"/>
          </a:xfrm>
          <a:prstGeom prst="rect">
            <a:avLst/>
          </a:prstGeom>
          <a:noFill/>
        </p:spPr>
        <p:txBody>
          <a:bodyPr wrap="square" rtlCol="0">
            <a:spAutoFit/>
          </a:bodyPr>
          <a:lstStyle/>
          <a:p>
            <a:pPr algn="ctr"/>
            <a:r>
              <a:rPr lang="nb-NO" sz="4000" b="1" dirty="0" smtClean="0">
                <a:solidFill>
                  <a:schemeClr val="tx1">
                    <a:lumMod val="75000"/>
                    <a:lumOff val="25000"/>
                  </a:schemeClr>
                </a:solidFill>
                <a:latin typeface="Arial" panose="020B0604020202020204" pitchFamily="34" charset="0"/>
                <a:cs typeface="Arial" panose="020B0604020202020204" pitchFamily="34" charset="0"/>
              </a:rPr>
              <a:t>Hva er LDO?</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5402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Hva er LDO?">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616" y="2559112"/>
            <a:ext cx="3168352" cy="720000"/>
          </a:xfrm>
          <a:prstGeom prst="rect">
            <a:avLst/>
          </a:prstGeom>
        </p:spPr>
      </p:pic>
      <p:sp>
        <p:nvSpPr>
          <p:cNvPr id="8" name="Rektangel 7"/>
          <p:cNvSpPr/>
          <p:nvPr userDrawn="1"/>
        </p:nvSpPr>
        <p:spPr>
          <a:xfrm>
            <a:off x="467544" y="642292"/>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5" name="TekstSylinder 14"/>
          <p:cNvSpPr txBox="1"/>
          <p:nvPr userDrawn="1"/>
        </p:nvSpPr>
        <p:spPr>
          <a:xfrm>
            <a:off x="1115616" y="2735045"/>
            <a:ext cx="3168352" cy="369332"/>
          </a:xfrm>
          <a:prstGeom prst="rect">
            <a:avLst/>
          </a:prstGeom>
          <a:noFill/>
        </p:spPr>
        <p:txBody>
          <a:bodyPr wrap="square" rtlCol="0">
            <a:spAutoFit/>
          </a:bodyPr>
          <a:lstStyle/>
          <a:p>
            <a:pPr algn="ctr"/>
            <a:r>
              <a:rPr lang="nb-NO" sz="1800" b="1" dirty="0" smtClean="0">
                <a:solidFill>
                  <a:schemeClr val="bg1"/>
                </a:solidFill>
                <a:latin typeface="Arial" panose="020B0604020202020204" pitchFamily="34" charset="0"/>
                <a:cs typeface="Arial" panose="020B0604020202020204" pitchFamily="34" charset="0"/>
              </a:rPr>
              <a:t>4. ET KUNNSKAPSMILJØ</a:t>
            </a:r>
            <a:endParaRPr lang="nb-NO" sz="1800" b="1" dirty="0">
              <a:solidFill>
                <a:schemeClr val="bg1"/>
              </a:solidFill>
              <a:latin typeface="Arial" panose="020B0604020202020204" pitchFamily="34" charset="0"/>
              <a:cs typeface="Arial" panose="020B0604020202020204" pitchFamily="34" charset="0"/>
            </a:endParaRPr>
          </a:p>
        </p:txBody>
      </p:sp>
      <p:sp>
        <p:nvSpPr>
          <p:cNvPr id="16" name="Rektangel 15"/>
          <p:cNvSpPr/>
          <p:nvPr userDrawn="1"/>
        </p:nvSpPr>
        <p:spPr>
          <a:xfrm>
            <a:off x="1115616" y="3334238"/>
            <a:ext cx="3168352" cy="1587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ct val="20000"/>
              </a:spcBef>
              <a:buClr>
                <a:srgbClr val="994DAD"/>
              </a:buClr>
              <a:buFont typeface="Wingdings" panose="05000000000000000000" pitchFamily="2" charset="2"/>
              <a:buNone/>
            </a:pPr>
            <a:endParaRPr lang="nb-NO" sz="13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Rektangel 16"/>
          <p:cNvSpPr/>
          <p:nvPr userDrawn="1"/>
        </p:nvSpPr>
        <p:spPr>
          <a:xfrm>
            <a:off x="1400562" y="3314021"/>
            <a:ext cx="2900922" cy="1064907"/>
          </a:xfrm>
          <a:prstGeom prst="rect">
            <a:avLst/>
          </a:prstGeom>
        </p:spPr>
        <p:txBody>
          <a:bodyPr wrap="square">
            <a:spAutoFit/>
          </a:bodyPr>
          <a:lstStyle/>
          <a:p>
            <a:pPr marL="0" indent="0" algn="ctr">
              <a:spcBef>
                <a:spcPct val="20000"/>
              </a:spcBef>
              <a:buClr>
                <a:srgbClr val="994DAD"/>
              </a:buClr>
              <a:buFont typeface="Wingdings" panose="05000000000000000000" pitchFamily="2" charset="2"/>
              <a:buNone/>
            </a:pPr>
            <a:endParaRPr lang="nb-NO" sz="1200"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smtClean="0">
                <a:solidFill>
                  <a:schemeClr val="tx1">
                    <a:lumMod val="75000"/>
                    <a:lumOff val="25000"/>
                  </a:schemeClr>
                </a:solidFill>
                <a:latin typeface="Arial" panose="020B0604020202020204" pitchFamily="34" charset="0"/>
                <a:cs typeface="Arial" panose="020B0604020202020204" pitchFamily="34" charset="0"/>
              </a:rPr>
              <a:t>62 dyktige, engasjerte   og faglig oppdaterte medarbeidere. </a:t>
            </a:r>
            <a:endParaRPr lang="nb-NO" sz="16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Bild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18740" y="2564904"/>
            <a:ext cx="3537637" cy="2352529"/>
          </a:xfrm>
          <a:prstGeom prst="rect">
            <a:avLst/>
          </a:prstGeom>
        </p:spPr>
      </p:pic>
      <p:sp>
        <p:nvSpPr>
          <p:cNvPr id="23" name="TekstSylinder 22"/>
          <p:cNvSpPr txBox="1"/>
          <p:nvPr userDrawn="1"/>
        </p:nvSpPr>
        <p:spPr>
          <a:xfrm>
            <a:off x="489782" y="980728"/>
            <a:ext cx="8186675" cy="707886"/>
          </a:xfrm>
          <a:prstGeom prst="rect">
            <a:avLst/>
          </a:prstGeom>
          <a:noFill/>
        </p:spPr>
        <p:txBody>
          <a:bodyPr wrap="square" rtlCol="0">
            <a:spAutoFit/>
          </a:bodyPr>
          <a:lstStyle/>
          <a:p>
            <a:pPr algn="ctr"/>
            <a:r>
              <a:rPr lang="nb-NO" sz="4000" b="1" dirty="0" smtClean="0">
                <a:solidFill>
                  <a:schemeClr val="tx1">
                    <a:lumMod val="75000"/>
                    <a:lumOff val="25000"/>
                  </a:schemeClr>
                </a:solidFill>
                <a:latin typeface="Arial" panose="020B0604020202020204" pitchFamily="34" charset="0"/>
                <a:cs typeface="Arial" panose="020B0604020202020204" pitchFamily="34" charset="0"/>
              </a:rPr>
              <a:t>Hva er LDO?</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7647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Rektangel 7"/>
          <p:cNvSpPr/>
          <p:nvPr userDrawn="1"/>
        </p:nvSpPr>
        <p:spPr>
          <a:xfrm>
            <a:off x="467544" y="3212976"/>
            <a:ext cx="820891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p:nvPr>
        </p:nvSpPr>
        <p:spPr>
          <a:xfrm>
            <a:off x="1475656" y="3570587"/>
            <a:ext cx="6982544" cy="1470025"/>
          </a:xfrm>
        </p:spPr>
        <p:txBody>
          <a:bodyPr>
            <a:normAutofit/>
          </a:bodyPr>
          <a:lstStyle>
            <a:lvl1pPr algn="l">
              <a:defRPr sz="4000"/>
            </a:lvl1pPr>
          </a:lstStyle>
          <a:p>
            <a:r>
              <a:rPr lang="nb-NO" dirty="0" smtClean="0"/>
              <a:t>Klikk for å redigere tittelstil</a:t>
            </a:r>
            <a:endParaRPr lang="nb-NO" dirty="0"/>
          </a:p>
        </p:txBody>
      </p:sp>
      <p:sp>
        <p:nvSpPr>
          <p:cNvPr id="7" name="Rektangel 6"/>
          <p:cNvSpPr/>
          <p:nvPr userDrawn="1"/>
        </p:nvSpPr>
        <p:spPr>
          <a:xfrm>
            <a:off x="899593" y="3573016"/>
            <a:ext cx="288032"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 name="Plassholder for bilde 4"/>
          <p:cNvSpPr>
            <a:spLocks noGrp="1"/>
          </p:cNvSpPr>
          <p:nvPr>
            <p:ph type="pic" sz="quarter" idx="10"/>
          </p:nvPr>
        </p:nvSpPr>
        <p:spPr>
          <a:xfrm>
            <a:off x="467545" y="764704"/>
            <a:ext cx="8208143" cy="2304678"/>
          </a:xfrm>
        </p:spPr>
        <p:txBody>
          <a:bodyPr/>
          <a:lstStyle/>
          <a:p>
            <a:endParaRPr lang="nb-NO" dirty="0"/>
          </a:p>
        </p:txBody>
      </p:sp>
    </p:spTree>
    <p:extLst>
      <p:ext uri="{BB962C8B-B14F-4D97-AF65-F5344CB8AC3E}">
        <p14:creationId xmlns:p14="http://schemas.microsoft.com/office/powerpoint/2010/main" val="7648302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ktangel 7"/>
          <p:cNvSpPr/>
          <p:nvPr userDrawn="1"/>
        </p:nvSpPr>
        <p:spPr>
          <a:xfrm>
            <a:off x="457200" y="548680"/>
            <a:ext cx="82296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title"/>
          </p:nvPr>
        </p:nvSpPr>
        <p:spPr/>
        <p:txBody>
          <a:bodyPr>
            <a:normAutofit/>
          </a:bodyPr>
          <a:lstStyle>
            <a:lvl1pPr algn="ctr">
              <a:defRPr sz="4000"/>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2143397"/>
            <a:ext cx="40386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p:txBody>
      </p:sp>
      <p:sp>
        <p:nvSpPr>
          <p:cNvPr id="4" name="Plassholder for innhold 3"/>
          <p:cNvSpPr>
            <a:spLocks noGrp="1"/>
          </p:cNvSpPr>
          <p:nvPr>
            <p:ph sz="half" idx="2"/>
          </p:nvPr>
        </p:nvSpPr>
        <p:spPr>
          <a:xfrm>
            <a:off x="4648200" y="2143397"/>
            <a:ext cx="40386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p:txBody>
      </p:sp>
      <p:sp>
        <p:nvSpPr>
          <p:cNvPr id="5" name="Plassholder for dato 4"/>
          <p:cNvSpPr>
            <a:spLocks noGrp="1"/>
          </p:cNvSpPr>
          <p:nvPr>
            <p:ph type="dt" sz="half" idx="10"/>
          </p:nvPr>
        </p:nvSpPr>
        <p:spPr/>
        <p:txBody>
          <a:bodyPr/>
          <a:lstStyle/>
          <a:p>
            <a:fld id="{68AF12F9-314B-45D0-9620-BF2EA79C4FEF}" type="datetime1">
              <a:rPr lang="nb-NO" smtClean="0"/>
              <a:t>03.02.2016</a:t>
            </a:fld>
            <a:endParaRPr lang="nb-NO" dirty="0"/>
          </a:p>
        </p:txBody>
      </p:sp>
      <p:sp>
        <p:nvSpPr>
          <p:cNvPr id="6" name="Plassholder for bunntekst 5"/>
          <p:cNvSpPr>
            <a:spLocks noGrp="1"/>
          </p:cNvSpPr>
          <p:nvPr>
            <p:ph type="ftr" sz="quarter" idx="11"/>
          </p:nvPr>
        </p:nvSpPr>
        <p:spPr/>
        <p:txBody>
          <a:bodyPr/>
          <a:lstStyle/>
          <a:p>
            <a:r>
              <a:rPr lang="nb-NO" smtClean="0"/>
              <a:t>Eli Knøsen 30012016</a:t>
            </a:r>
            <a:endParaRPr lang="nb-NO"/>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7000218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17A8D68-187B-4A70-A361-67ADAE4518DA}" type="datetime1">
              <a:rPr lang="nb-NO" smtClean="0"/>
              <a:t>03.02.2016</a:t>
            </a:fld>
            <a:endParaRPr lang="nb-NO"/>
          </a:p>
        </p:txBody>
      </p:sp>
      <p:sp>
        <p:nvSpPr>
          <p:cNvPr id="3" name="Plassholder for bunntekst 2"/>
          <p:cNvSpPr>
            <a:spLocks noGrp="1"/>
          </p:cNvSpPr>
          <p:nvPr>
            <p:ph type="ftr" sz="quarter" idx="11"/>
          </p:nvPr>
        </p:nvSpPr>
        <p:spPr/>
        <p:txBody>
          <a:bodyPr/>
          <a:lstStyle/>
          <a:p>
            <a:r>
              <a:rPr lang="nb-NO" smtClean="0"/>
              <a:t>Eli Knøsen 30012016</a:t>
            </a:r>
            <a:endParaRPr lang="nb-NO"/>
          </a:p>
        </p:txBody>
      </p:sp>
      <p:sp>
        <p:nvSpPr>
          <p:cNvPr id="4" name="Plassholder for lysbildenummer 3"/>
          <p:cNvSpPr>
            <a:spLocks noGrp="1"/>
          </p:cNvSpPr>
          <p:nvPr>
            <p:ph type="sldNum" sz="quarter" idx="12"/>
          </p:nvPr>
        </p:nvSpPr>
        <p:spPr/>
        <p:txBody>
          <a:bodyPr/>
          <a:lstStyle/>
          <a:p>
            <a:fld id="{E2D15C3C-3FAA-47DB-94AD-901E3ECBD495}" type="slidenum">
              <a:rPr lang="nb-NO" smtClean="0"/>
              <a:t>‹#›</a:t>
            </a:fld>
            <a:endParaRPr lang="nb-NO"/>
          </a:p>
        </p:txBody>
      </p:sp>
      <p:sp>
        <p:nvSpPr>
          <p:cNvPr id="6" name="Plassholder for diagram 5"/>
          <p:cNvSpPr>
            <a:spLocks noGrp="1"/>
          </p:cNvSpPr>
          <p:nvPr>
            <p:ph type="chart" sz="quarter" idx="13"/>
          </p:nvPr>
        </p:nvSpPr>
        <p:spPr>
          <a:xfrm>
            <a:off x="1475657" y="1700808"/>
            <a:ext cx="6481763" cy="3600450"/>
          </a:xfrm>
        </p:spPr>
        <p:txBody>
          <a:bodyPr/>
          <a:lstStyle/>
          <a:p>
            <a:endParaRPr lang="nb-NO" dirty="0"/>
          </a:p>
        </p:txBody>
      </p:sp>
    </p:spTree>
    <p:extLst>
      <p:ext uri="{BB962C8B-B14F-4D97-AF65-F5344CB8AC3E}">
        <p14:creationId xmlns:p14="http://schemas.microsoft.com/office/powerpoint/2010/main" val="6931770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23915290-076E-47E7-8898-019C13938205}" type="datetime1">
              <a:rPr lang="nb-NO" smtClean="0"/>
              <a:t>03.02.2016</a:t>
            </a:fld>
            <a:endParaRPr lang="nb-NO" dirty="0"/>
          </a:p>
        </p:txBody>
      </p:sp>
      <p:sp>
        <p:nvSpPr>
          <p:cNvPr id="4" name="Plassholder for bunntekst 3"/>
          <p:cNvSpPr>
            <a:spLocks noGrp="1"/>
          </p:cNvSpPr>
          <p:nvPr>
            <p:ph type="ftr" sz="quarter" idx="11"/>
          </p:nvPr>
        </p:nvSpPr>
        <p:spPr/>
        <p:txBody>
          <a:bodyPr/>
          <a:lstStyle/>
          <a:p>
            <a:r>
              <a:rPr lang="nb-NO" smtClean="0"/>
              <a:t>Eli Knøsen 30012016</a:t>
            </a:r>
            <a:endParaRPr lang="nb-NO" dirty="0"/>
          </a:p>
        </p:txBody>
      </p:sp>
      <p:sp>
        <p:nvSpPr>
          <p:cNvPr id="5" name="Plassholder for lysbildenummer 4"/>
          <p:cNvSpPr>
            <a:spLocks noGrp="1"/>
          </p:cNvSpPr>
          <p:nvPr>
            <p:ph type="sldNum" sz="quarter" idx="12"/>
          </p:nvPr>
        </p:nvSpPr>
        <p:spPr/>
        <p:txBody>
          <a:bodyPr/>
          <a:lstStyle/>
          <a:p>
            <a:fld id="{E2D15C3C-3FAA-47DB-94AD-901E3ECBD495}" type="slidenum">
              <a:rPr lang="nb-NO" smtClean="0"/>
              <a:pPr/>
              <a:t>‹#›</a:t>
            </a:fld>
            <a:endParaRPr lang="nb-NO" dirty="0"/>
          </a:p>
        </p:txBody>
      </p:sp>
      <p:sp>
        <p:nvSpPr>
          <p:cNvPr id="7" name="Plassholder for tabell 6"/>
          <p:cNvSpPr>
            <a:spLocks noGrp="1"/>
          </p:cNvSpPr>
          <p:nvPr>
            <p:ph type="tbl" sz="quarter" idx="13"/>
          </p:nvPr>
        </p:nvSpPr>
        <p:spPr>
          <a:xfrm>
            <a:off x="971550" y="1557340"/>
            <a:ext cx="7200850" cy="3455987"/>
          </a:xfrm>
        </p:spPr>
        <p:txBody>
          <a:bodyPr/>
          <a:lstStyle/>
          <a:p>
            <a:endParaRPr lang="nb-NO" dirty="0"/>
          </a:p>
        </p:txBody>
      </p:sp>
    </p:spTree>
    <p:extLst>
      <p:ext uri="{BB962C8B-B14F-4D97-AF65-F5344CB8AC3E}">
        <p14:creationId xmlns:p14="http://schemas.microsoft.com/office/powerpoint/2010/main" val="224186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topptekst">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7664" y="188642"/>
            <a:ext cx="6137116" cy="4325677"/>
          </a:xfrm>
          <a:prstGeom prst="rect">
            <a:avLst/>
          </a:prstGeom>
        </p:spPr>
      </p:pic>
      <p:sp>
        <p:nvSpPr>
          <p:cNvPr id="7" name="Rektangel 6"/>
          <p:cNvSpPr/>
          <p:nvPr userDrawn="1"/>
        </p:nvSpPr>
        <p:spPr>
          <a:xfrm>
            <a:off x="827585" y="3933056"/>
            <a:ext cx="7488832"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6" name="Tittel 1"/>
          <p:cNvSpPr>
            <a:spLocks noGrp="1"/>
          </p:cNvSpPr>
          <p:nvPr>
            <p:ph type="ctrTitle"/>
          </p:nvPr>
        </p:nvSpPr>
        <p:spPr>
          <a:xfrm>
            <a:off x="1189857" y="3933058"/>
            <a:ext cx="6982544" cy="1470025"/>
          </a:xfrm>
        </p:spPr>
        <p:txBody>
          <a:bodyPr>
            <a:normAutofit/>
          </a:bodyPr>
          <a:lstStyle>
            <a:lvl1pPr algn="l">
              <a:defRPr sz="4000"/>
            </a:lvl1pPr>
          </a:lstStyle>
          <a:p>
            <a:r>
              <a:rPr lang="nb-NO" dirty="0" smtClean="0"/>
              <a:t>Klikk for å redigere tittelstil</a:t>
            </a:r>
            <a:endParaRPr lang="nb-NO" dirty="0"/>
          </a:p>
        </p:txBody>
      </p:sp>
      <p:sp>
        <p:nvSpPr>
          <p:cNvPr id="10" name="Plassholder for dato 9"/>
          <p:cNvSpPr>
            <a:spLocks noGrp="1"/>
          </p:cNvSpPr>
          <p:nvPr>
            <p:ph type="dt" sz="half" idx="10"/>
          </p:nvPr>
        </p:nvSpPr>
        <p:spPr/>
        <p:txBody>
          <a:bodyPr/>
          <a:lstStyle/>
          <a:p>
            <a:fld id="{16A2ACF8-AB3D-4CF5-9396-32951408D600}" type="datetime1">
              <a:rPr lang="nb-NO" smtClean="0"/>
              <a:t>03.02.2016</a:t>
            </a:fld>
            <a:endParaRPr lang="nb-NO" dirty="0"/>
          </a:p>
        </p:txBody>
      </p:sp>
      <p:sp>
        <p:nvSpPr>
          <p:cNvPr id="11" name="Plassholder for bunntekst 10"/>
          <p:cNvSpPr>
            <a:spLocks noGrp="1"/>
          </p:cNvSpPr>
          <p:nvPr>
            <p:ph type="ftr" sz="quarter" idx="11"/>
          </p:nvPr>
        </p:nvSpPr>
        <p:spPr/>
        <p:txBody>
          <a:bodyPr/>
          <a:lstStyle/>
          <a:p>
            <a:r>
              <a:rPr lang="nb-NO" smtClean="0"/>
              <a:t>Eli Knøsen 30012016</a:t>
            </a:r>
            <a:endParaRPr lang="nb-NO" dirty="0"/>
          </a:p>
        </p:txBody>
      </p:sp>
      <p:sp>
        <p:nvSpPr>
          <p:cNvPr id="12" name="Plassholder for lysbildenummer 11"/>
          <p:cNvSpPr>
            <a:spLocks noGrp="1"/>
          </p:cNvSpPr>
          <p:nvPr>
            <p:ph type="sldNum" sz="quarter" idx="12"/>
          </p:nvPr>
        </p:nvSpPr>
        <p:spPr/>
        <p:txBody>
          <a:bodyPr/>
          <a:lstStyle/>
          <a:p>
            <a:fld id="{E2D15C3C-3FAA-47DB-94AD-901E3ECBD495}" type="slidenum">
              <a:rPr lang="nb-NO" smtClean="0"/>
              <a:pPr/>
              <a:t>‹#›</a:t>
            </a:fld>
            <a:endParaRPr lang="nb-NO" dirty="0"/>
          </a:p>
        </p:txBody>
      </p:sp>
    </p:spTree>
    <p:extLst>
      <p:ext uri="{BB962C8B-B14F-4D97-AF65-F5344CB8AC3E}">
        <p14:creationId xmlns:p14="http://schemas.microsoft.com/office/powerpoint/2010/main" val="2009759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med toppteks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D1FA6F91-9670-498C-8261-E595618E730D}" type="datetime1">
              <a:rPr lang="nb-NO" smtClean="0"/>
              <a:t>03.02.2016</a:t>
            </a:fld>
            <a:endParaRPr lang="nb-NO" dirty="0"/>
          </a:p>
        </p:txBody>
      </p:sp>
      <p:sp>
        <p:nvSpPr>
          <p:cNvPr id="4" name="Plassholder for bunntekst 3"/>
          <p:cNvSpPr>
            <a:spLocks noGrp="1"/>
          </p:cNvSpPr>
          <p:nvPr>
            <p:ph type="ftr" sz="quarter" idx="11"/>
          </p:nvPr>
        </p:nvSpPr>
        <p:spPr/>
        <p:txBody>
          <a:bodyPr/>
          <a:lstStyle/>
          <a:p>
            <a:r>
              <a:rPr lang="nb-NO" smtClean="0"/>
              <a:t>Eli Knøsen 30012016</a:t>
            </a:r>
            <a:endParaRPr lang="nb-NO" dirty="0"/>
          </a:p>
        </p:txBody>
      </p:sp>
      <p:sp>
        <p:nvSpPr>
          <p:cNvPr id="5" name="Plassholder for lysbildenummer 4"/>
          <p:cNvSpPr>
            <a:spLocks noGrp="1"/>
          </p:cNvSpPr>
          <p:nvPr>
            <p:ph type="sldNum" sz="quarter" idx="12"/>
          </p:nvPr>
        </p:nvSpPr>
        <p:spPr/>
        <p:txBody>
          <a:bodyPr/>
          <a:lstStyle/>
          <a:p>
            <a:fld id="{E2D15C3C-3FAA-47DB-94AD-901E3ECBD495}" type="slidenum">
              <a:rPr lang="nb-NO" smtClean="0"/>
              <a:pPr/>
              <a:t>‹#›</a:t>
            </a:fld>
            <a:endParaRPr lang="nb-NO" dirty="0"/>
          </a:p>
        </p:txBody>
      </p:sp>
    </p:spTree>
    <p:extLst>
      <p:ext uri="{BB962C8B-B14F-4D97-AF65-F5344CB8AC3E}">
        <p14:creationId xmlns:p14="http://schemas.microsoft.com/office/powerpoint/2010/main" val="258928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7BD1B73-DDC7-4BF8-9682-E33990AC11E4}" type="datetime1">
              <a:rPr lang="nb-NO" smtClean="0"/>
              <a:t>03.02.2016</a:t>
            </a:fld>
            <a:endParaRPr lang="nb-NO"/>
          </a:p>
        </p:txBody>
      </p:sp>
      <p:sp>
        <p:nvSpPr>
          <p:cNvPr id="6" name="Plassholder for bunntekst 5"/>
          <p:cNvSpPr>
            <a:spLocks noGrp="1"/>
          </p:cNvSpPr>
          <p:nvPr>
            <p:ph type="ftr" sz="quarter" idx="11"/>
          </p:nvPr>
        </p:nvSpPr>
        <p:spPr/>
        <p:txBody>
          <a:bodyPr/>
          <a:lstStyle/>
          <a:p>
            <a:r>
              <a:rPr lang="nb-NO" smtClean="0"/>
              <a:t>Eli Knøsen 30012016</a:t>
            </a:r>
            <a:endParaRPr lang="nb-NO"/>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22600601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18075AA-9686-4BF0-8D64-E02A8BF84691}" type="datetime1">
              <a:rPr lang="nb-NO" smtClean="0"/>
              <a:t>03.02.2016</a:t>
            </a:fld>
            <a:endParaRPr lang="nb-NO"/>
          </a:p>
        </p:txBody>
      </p:sp>
      <p:sp>
        <p:nvSpPr>
          <p:cNvPr id="6" name="Plassholder for bunntekst 5"/>
          <p:cNvSpPr>
            <a:spLocks noGrp="1"/>
          </p:cNvSpPr>
          <p:nvPr>
            <p:ph type="ftr" sz="quarter" idx="11"/>
          </p:nvPr>
        </p:nvSpPr>
        <p:spPr/>
        <p:txBody>
          <a:bodyPr/>
          <a:lstStyle/>
          <a:p>
            <a:r>
              <a:rPr lang="nb-NO" smtClean="0"/>
              <a:t>Eli Knøsen 30012016</a:t>
            </a:r>
            <a:endParaRPr lang="nb-NO"/>
          </a:p>
        </p:txBody>
      </p:sp>
      <p:sp>
        <p:nvSpPr>
          <p:cNvPr id="7" name="Plassholder for lysbildenummer 6"/>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249211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044353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nne Bjurstrøm">
    <p:spTree>
      <p:nvGrpSpPr>
        <p:cNvPr id="1" name=""/>
        <p:cNvGrpSpPr/>
        <p:nvPr/>
      </p:nvGrpSpPr>
      <p:grpSpPr>
        <a:xfrm>
          <a:off x="0" y="0"/>
          <a:ext cx="0" cy="0"/>
          <a:chOff x="0" y="0"/>
          <a:chExt cx="0" cy="0"/>
        </a:xfrm>
      </p:grpSpPr>
      <p:sp>
        <p:nvSpPr>
          <p:cNvPr id="7" name="Rektangel 6"/>
          <p:cNvSpPr/>
          <p:nvPr userDrawn="1"/>
        </p:nvSpPr>
        <p:spPr>
          <a:xfrm>
            <a:off x="465328" y="476672"/>
            <a:ext cx="8208912" cy="1152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0" name="TekstSylinder 9"/>
          <p:cNvSpPr txBox="1"/>
          <p:nvPr userDrawn="1"/>
        </p:nvSpPr>
        <p:spPr>
          <a:xfrm>
            <a:off x="4355977" y="2805896"/>
            <a:ext cx="3744416" cy="1631216"/>
          </a:xfrm>
          <a:prstGeom prst="rect">
            <a:avLst/>
          </a:prstGeom>
          <a:noFill/>
        </p:spPr>
        <p:txBody>
          <a:bodyPr wrap="square" rtlCol="0">
            <a:spAutoFit/>
          </a:bodyPr>
          <a:lstStyle/>
          <a:p>
            <a:pPr marL="285750" indent="-285750">
              <a:lnSpc>
                <a:spcPct val="100000"/>
              </a:lnSpc>
              <a:buClr>
                <a:srgbClr val="91549E"/>
              </a:buClr>
              <a:buFont typeface="Wingdings" panose="05000000000000000000" pitchFamily="2" charset="2"/>
              <a:buChar char="§"/>
            </a:pPr>
            <a:r>
              <a:rPr lang="nb-NO" sz="2000" b="1" dirty="0" smtClean="0">
                <a:solidFill>
                  <a:schemeClr val="tx1">
                    <a:lumMod val="75000"/>
                    <a:lumOff val="25000"/>
                  </a:schemeClr>
                </a:solidFill>
              </a:rPr>
              <a:t>Likestillings- og diskrimineringsombud</a:t>
            </a:r>
          </a:p>
          <a:p>
            <a:pPr marL="285750" indent="-285750">
              <a:lnSpc>
                <a:spcPct val="150000"/>
              </a:lnSpc>
              <a:buClr>
                <a:srgbClr val="91549E"/>
              </a:buClr>
              <a:buFont typeface="Wingdings" panose="05000000000000000000" pitchFamily="2" charset="2"/>
              <a:buChar char="§"/>
            </a:pPr>
            <a:r>
              <a:rPr lang="nb-NO" sz="2000" b="1" dirty="0" smtClean="0">
                <a:solidFill>
                  <a:schemeClr val="tx1">
                    <a:lumMod val="75000"/>
                    <a:lumOff val="25000"/>
                  </a:schemeClr>
                </a:solidFill>
              </a:rPr>
              <a:t>Utdannet jurist</a:t>
            </a:r>
          </a:p>
          <a:p>
            <a:pPr marL="285750" indent="-285750">
              <a:lnSpc>
                <a:spcPct val="150000"/>
              </a:lnSpc>
              <a:buClr>
                <a:srgbClr val="91549E"/>
              </a:buClr>
              <a:buFont typeface="Wingdings" panose="05000000000000000000" pitchFamily="2" charset="2"/>
              <a:buChar char="§"/>
            </a:pPr>
            <a:r>
              <a:rPr lang="nb-NO" sz="2000" b="1" dirty="0" smtClean="0">
                <a:solidFill>
                  <a:schemeClr val="tx1">
                    <a:lumMod val="75000"/>
                    <a:lumOff val="25000"/>
                  </a:schemeClr>
                </a:solidFill>
              </a:rPr>
              <a:t>Tidligere arbeidsminister</a:t>
            </a:r>
            <a:endParaRPr lang="nb-NO" sz="2000" b="1" dirty="0">
              <a:solidFill>
                <a:schemeClr val="tx1">
                  <a:lumMod val="75000"/>
                  <a:lumOff val="25000"/>
                </a:schemeClr>
              </a:solidFill>
            </a:endParaRPr>
          </a:p>
        </p:txBody>
      </p:sp>
      <p:pic>
        <p:nvPicPr>
          <p:cNvPr id="1026" name="Picture 2" descr="http://gfx.dagbladet.no/labrador/866/866031/8660313/jpg/active/320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672" y="2017450"/>
            <a:ext cx="2160240" cy="324036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Sylinder 10"/>
          <p:cNvSpPr txBox="1"/>
          <p:nvPr userDrawn="1"/>
        </p:nvSpPr>
        <p:spPr>
          <a:xfrm>
            <a:off x="2409544" y="721016"/>
            <a:ext cx="4320480" cy="707886"/>
          </a:xfrm>
          <a:prstGeom prst="rect">
            <a:avLst/>
          </a:prstGeom>
          <a:noFill/>
        </p:spPr>
        <p:txBody>
          <a:bodyPr wrap="square" rtlCol="0">
            <a:spAutoFit/>
          </a:bodyPr>
          <a:lstStyle/>
          <a:p>
            <a:r>
              <a:rPr lang="nb-NO" sz="4000" b="1" dirty="0" smtClean="0">
                <a:solidFill>
                  <a:schemeClr val="tx1">
                    <a:lumMod val="75000"/>
                    <a:lumOff val="25000"/>
                  </a:schemeClr>
                </a:solidFill>
              </a:rPr>
              <a:t>Hanne Bjurstrøm</a:t>
            </a:r>
            <a:endParaRPr lang="nb-NO" sz="4000" b="1" dirty="0">
              <a:solidFill>
                <a:schemeClr val="tx1">
                  <a:lumMod val="75000"/>
                  <a:lumOff val="25000"/>
                </a:schemeClr>
              </a:solidFill>
            </a:endParaRPr>
          </a:p>
        </p:txBody>
      </p:sp>
    </p:spTree>
    <p:extLst>
      <p:ext uri="{BB962C8B-B14F-4D97-AF65-F5344CB8AC3E}">
        <p14:creationId xmlns:p14="http://schemas.microsoft.com/office/powerpoint/2010/main" val="3749824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kriminering er 1">
    <p:spTree>
      <p:nvGrpSpPr>
        <p:cNvPr id="1" name=""/>
        <p:cNvGrpSpPr/>
        <p:nvPr/>
      </p:nvGrpSpPr>
      <p:grpSpPr>
        <a:xfrm>
          <a:off x="0" y="0"/>
          <a:ext cx="0" cy="0"/>
          <a:chOff x="0" y="0"/>
          <a:chExt cx="0" cy="0"/>
        </a:xfrm>
      </p:grpSpPr>
      <p:sp>
        <p:nvSpPr>
          <p:cNvPr id="16" name="Rektangel 15"/>
          <p:cNvSpPr/>
          <p:nvPr userDrawn="1"/>
        </p:nvSpPr>
        <p:spPr>
          <a:xfrm>
            <a:off x="755577" y="2708920"/>
            <a:ext cx="7632848"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Rektangel 5"/>
          <p:cNvSpPr/>
          <p:nvPr userDrawn="1"/>
        </p:nvSpPr>
        <p:spPr>
          <a:xfrm>
            <a:off x="1043609" y="2970820"/>
            <a:ext cx="7056783" cy="1200329"/>
          </a:xfrm>
          <a:prstGeom prst="rect">
            <a:avLst/>
          </a:prstGeom>
        </p:spPr>
        <p:txBody>
          <a:bodyPr wrap="square">
            <a:spAutoFit/>
          </a:bodyPr>
          <a:lstStyle/>
          <a:p>
            <a:pPr marL="0" indent="0" algn="ctr">
              <a:buNone/>
            </a:pPr>
            <a:r>
              <a:rPr lang="nb-NO" sz="3600" b="1" dirty="0" smtClean="0">
                <a:solidFill>
                  <a:schemeClr val="tx1">
                    <a:lumMod val="75000"/>
                    <a:lumOff val="25000"/>
                  </a:schemeClr>
                </a:solidFill>
                <a:latin typeface="Arial" panose="020B0604020202020204" pitchFamily="34" charset="0"/>
                <a:cs typeface="Arial" panose="020B0604020202020204" pitchFamily="34" charset="0"/>
              </a:rPr>
              <a:t>Norsk lov forbyr diskriminering </a:t>
            </a:r>
          </a:p>
          <a:p>
            <a:pPr marL="0" indent="0" algn="ctr">
              <a:buNone/>
            </a:pPr>
            <a:r>
              <a:rPr lang="nb-NO" sz="3600" i="1" dirty="0" smtClean="0">
                <a:solidFill>
                  <a:schemeClr val="tx1">
                    <a:lumMod val="75000"/>
                    <a:lumOff val="25000"/>
                  </a:schemeClr>
                </a:solidFill>
                <a:latin typeface="Arial" panose="020B0604020202020204" pitchFamily="34" charset="0"/>
                <a:cs typeface="Arial" panose="020B0604020202020204" pitchFamily="34" charset="0"/>
              </a:rPr>
              <a:t>– men hva er diskriminering?</a:t>
            </a:r>
            <a:r>
              <a:rPr lang="nb-NO" sz="3600" dirty="0" smtClean="0">
                <a:solidFill>
                  <a:schemeClr val="tx1">
                    <a:lumMod val="75000"/>
                    <a:lumOff val="25000"/>
                  </a:schemeClr>
                </a:solidFill>
                <a:latin typeface="Arial" panose="020B0604020202020204" pitchFamily="34" charset="0"/>
                <a:cs typeface="Arial" panose="020B0604020202020204" pitchFamily="34" charset="0"/>
              </a:rPr>
              <a:t> </a:t>
            </a:r>
          </a:p>
        </p:txBody>
      </p:sp>
      <p:pic>
        <p:nvPicPr>
          <p:cNvPr id="28" name="Bilde 27"/>
          <p:cNvPicPr>
            <a:picLocks noChangeAspect="1"/>
          </p:cNvPicPr>
          <p:nvPr userDrawn="1"/>
        </p:nvPicPr>
        <p:blipFill rotWithShape="1">
          <a:blip r:embed="rId2">
            <a:extLst>
              <a:ext uri="{28A0092B-C50C-407E-A947-70E740481C1C}">
                <a14:useLocalDpi xmlns:a14="http://schemas.microsoft.com/office/drawing/2010/main" val="0"/>
              </a:ext>
            </a:extLst>
          </a:blip>
          <a:srcRect l="654" t="50707" r="22477" b="29294"/>
          <a:stretch/>
        </p:blipFill>
        <p:spPr>
          <a:xfrm>
            <a:off x="2051720" y="1268760"/>
            <a:ext cx="4857456" cy="891240"/>
          </a:xfrm>
          <a:prstGeom prst="rect">
            <a:avLst/>
          </a:prstGeom>
        </p:spPr>
      </p:pic>
    </p:spTree>
    <p:extLst>
      <p:ext uri="{BB962C8B-B14F-4D97-AF65-F5344CB8AC3E}">
        <p14:creationId xmlns:p14="http://schemas.microsoft.com/office/powerpoint/2010/main" val="4672044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kriminering er 2">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7494" y="3032468"/>
            <a:ext cx="6634866" cy="2052716"/>
          </a:xfrm>
          <a:prstGeom prst="rect">
            <a:avLst/>
          </a:prstGeom>
        </p:spPr>
      </p:pic>
      <p:sp>
        <p:nvSpPr>
          <p:cNvPr id="9" name="Rektangel 8"/>
          <p:cNvSpPr/>
          <p:nvPr userDrawn="1"/>
        </p:nvSpPr>
        <p:spPr>
          <a:xfrm>
            <a:off x="1177494" y="1146274"/>
            <a:ext cx="6634866"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13"/>
          <p:cNvSpPr txBox="1"/>
          <p:nvPr userDrawn="1"/>
        </p:nvSpPr>
        <p:spPr>
          <a:xfrm>
            <a:off x="2195736" y="3452807"/>
            <a:ext cx="4439036" cy="1200329"/>
          </a:xfrm>
          <a:prstGeom prst="rect">
            <a:avLst/>
          </a:prstGeom>
          <a:noFill/>
        </p:spPr>
        <p:txBody>
          <a:bodyPr wrap="none" rtlCol="0">
            <a:spAutoFit/>
          </a:bodyPr>
          <a:lstStyle/>
          <a:p>
            <a:pPr algn="ctr"/>
            <a:r>
              <a:rPr lang="en-US" sz="2400" b="1" dirty="0" err="1" smtClean="0">
                <a:solidFill>
                  <a:schemeClr val="bg1"/>
                </a:solidFill>
                <a:latin typeface="Arial" panose="020B0604020202020204" pitchFamily="34" charset="0"/>
                <a:cs typeface="Arial" panose="020B0604020202020204" pitchFamily="34" charset="0"/>
              </a:rPr>
              <a:t>Usaklig</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forskjellsbehandling</a:t>
            </a:r>
            <a:r>
              <a:rPr lang="en-US" sz="2400" b="1" dirty="0" smtClean="0">
                <a:solidFill>
                  <a:schemeClr val="bg1"/>
                </a:solidFill>
                <a:latin typeface="Arial" panose="020B0604020202020204" pitchFamily="34" charset="0"/>
                <a:cs typeface="Arial" panose="020B0604020202020204" pitchFamily="34" charset="0"/>
              </a:rPr>
              <a:t> </a:t>
            </a:r>
          </a:p>
          <a:p>
            <a:pPr algn="ctr"/>
            <a:r>
              <a:rPr lang="en-US" sz="2400" dirty="0" err="1" smtClean="0">
                <a:solidFill>
                  <a:schemeClr val="bg1"/>
                </a:solidFill>
                <a:latin typeface="Arial" panose="020B0604020202020204" pitchFamily="34" charset="0"/>
                <a:cs typeface="Arial" panose="020B0604020202020204" pitchFamily="34" charset="0"/>
              </a:rPr>
              <a:t>knyttet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til</a:t>
            </a:r>
            <a:r>
              <a:rPr lang="en-US" sz="2400"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ett</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eller</a:t>
            </a:r>
            <a:r>
              <a:rPr lang="en-US" sz="2400"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flere</a:t>
            </a:r>
            <a:r>
              <a:rPr lang="en-US" sz="2400" b="1" dirty="0" smtClean="0">
                <a:solidFill>
                  <a:schemeClr val="bg1"/>
                </a:solidFill>
                <a:latin typeface="Arial" panose="020B0604020202020204" pitchFamily="34" charset="0"/>
                <a:cs typeface="Arial" panose="020B0604020202020204" pitchFamily="34" charset="0"/>
              </a:rPr>
              <a:t> </a:t>
            </a:r>
          </a:p>
          <a:p>
            <a:pPr algn="ctr"/>
            <a:r>
              <a:rPr lang="en-US" sz="2400" b="1" dirty="0" err="1" smtClean="0">
                <a:solidFill>
                  <a:schemeClr val="bg1"/>
                </a:solidFill>
                <a:latin typeface="Arial" panose="020B0604020202020204" pitchFamily="34" charset="0"/>
                <a:cs typeface="Arial" panose="020B0604020202020204" pitchFamily="34" charset="0"/>
              </a:rPr>
              <a:t>diskrimineringsgrunnlag</a:t>
            </a:r>
            <a:endParaRPr lang="en-US" sz="2400" b="1" dirty="0">
              <a:solidFill>
                <a:schemeClr val="bg1"/>
              </a:solidFill>
              <a:latin typeface="Arial" panose="020B0604020202020204" pitchFamily="34" charset="0"/>
              <a:cs typeface="Arial" panose="020B0604020202020204" pitchFamily="34" charset="0"/>
            </a:endParaRPr>
          </a:p>
        </p:txBody>
      </p:sp>
      <p:sp>
        <p:nvSpPr>
          <p:cNvPr id="16" name="TekstSylinder 15"/>
          <p:cNvSpPr txBox="1"/>
          <p:nvPr userDrawn="1"/>
        </p:nvSpPr>
        <p:spPr>
          <a:xfrm>
            <a:off x="2149188" y="1713002"/>
            <a:ext cx="4583052" cy="707886"/>
          </a:xfrm>
          <a:prstGeom prst="rect">
            <a:avLst/>
          </a:prstGeom>
          <a:noFill/>
        </p:spPr>
        <p:txBody>
          <a:bodyPr wrap="square" rtlCol="0">
            <a:spAutoFit/>
          </a:bodyPr>
          <a:lstStyle/>
          <a:p>
            <a:pPr algn="ctr"/>
            <a:r>
              <a:rPr lang="nb-NO" sz="4000" b="1" dirty="0" smtClean="0">
                <a:solidFill>
                  <a:schemeClr val="tx1">
                    <a:lumMod val="75000"/>
                    <a:lumOff val="25000"/>
                  </a:schemeClr>
                </a:solidFill>
                <a:latin typeface="Arial" panose="020B0604020202020204" pitchFamily="34" charset="0"/>
                <a:cs typeface="Arial" panose="020B0604020202020204" pitchFamily="34" charset="0"/>
              </a:rPr>
              <a:t>Diskriminering</a:t>
            </a:r>
            <a:r>
              <a:rPr lang="nb-NO" sz="4000" b="1" baseline="0" dirty="0" smtClean="0">
                <a:solidFill>
                  <a:schemeClr val="tx1">
                    <a:lumMod val="75000"/>
                    <a:lumOff val="25000"/>
                  </a:schemeClr>
                </a:solidFill>
                <a:latin typeface="Arial" panose="020B0604020202020204" pitchFamily="34" charset="0"/>
                <a:cs typeface="Arial" panose="020B0604020202020204" pitchFamily="34" charset="0"/>
              </a:rPr>
              <a:t> er:</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93201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unnlag">
    <p:spTree>
      <p:nvGrpSpPr>
        <p:cNvPr id="1" name=""/>
        <p:cNvGrpSpPr/>
        <p:nvPr/>
      </p:nvGrpSpPr>
      <p:grpSpPr>
        <a:xfrm>
          <a:off x="0" y="0"/>
          <a:ext cx="0" cy="0"/>
          <a:chOff x="0" y="0"/>
          <a:chExt cx="0" cy="0"/>
        </a:xfrm>
      </p:grpSpPr>
      <p:pic>
        <p:nvPicPr>
          <p:cNvPr id="14" name="Bild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617305" y="4706043"/>
            <a:ext cx="1872000" cy="1116000"/>
          </a:xfrm>
          <a:prstGeom prst="rect">
            <a:avLst/>
          </a:prstGeom>
        </p:spPr>
      </p:pic>
      <p:pic>
        <p:nvPicPr>
          <p:cNvPr id="3" name="Bilde 2"/>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617305" y="3417617"/>
            <a:ext cx="1872000" cy="1116000"/>
          </a:xfrm>
          <a:prstGeom prst="rect">
            <a:avLst/>
          </a:prstGeom>
        </p:spPr>
      </p:pic>
      <p:pic>
        <p:nvPicPr>
          <p:cNvPr id="31" name="Bilde 30"/>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623075" y="2129191"/>
            <a:ext cx="1872000" cy="1116000"/>
          </a:xfrm>
          <a:prstGeom prst="rect">
            <a:avLst/>
          </a:prstGeom>
        </p:spPr>
      </p:pic>
      <p:pic>
        <p:nvPicPr>
          <p:cNvPr id="5" name="Bilde 4"/>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5743923" y="3407819"/>
            <a:ext cx="1872000" cy="1116000"/>
          </a:xfrm>
          <a:prstGeom prst="rect">
            <a:avLst/>
          </a:prstGeom>
        </p:spPr>
      </p:pic>
      <p:pic>
        <p:nvPicPr>
          <p:cNvPr id="30" name="Bilde 2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3669098" y="3417617"/>
            <a:ext cx="1872000" cy="1116000"/>
          </a:xfrm>
          <a:prstGeom prst="rect">
            <a:avLst/>
          </a:prstGeom>
        </p:spPr>
      </p:pic>
      <p:pic>
        <p:nvPicPr>
          <p:cNvPr id="4" name="Bild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5756220" y="2124616"/>
            <a:ext cx="1872000" cy="1116000"/>
          </a:xfrm>
          <a:prstGeom prst="rect">
            <a:avLst/>
          </a:prstGeom>
        </p:spPr>
      </p:pic>
      <p:pic>
        <p:nvPicPr>
          <p:cNvPr id="2" name="Bilde 1"/>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3678147" y="2127520"/>
            <a:ext cx="1872000" cy="1116000"/>
          </a:xfrm>
          <a:prstGeom prst="rect">
            <a:avLst/>
          </a:prstGeom>
        </p:spPr>
      </p:pic>
      <p:sp>
        <p:nvSpPr>
          <p:cNvPr id="16" name="Rektangel 15"/>
          <p:cNvSpPr/>
          <p:nvPr userDrawn="1"/>
        </p:nvSpPr>
        <p:spPr>
          <a:xfrm>
            <a:off x="395536" y="557808"/>
            <a:ext cx="82296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3" name="TekstSylinder 12"/>
          <p:cNvSpPr txBox="1"/>
          <p:nvPr userDrawn="1"/>
        </p:nvSpPr>
        <p:spPr>
          <a:xfrm>
            <a:off x="1997932" y="2490801"/>
            <a:ext cx="1152128" cy="400110"/>
          </a:xfrm>
          <a:prstGeom prst="rect">
            <a:avLst/>
          </a:prstGeom>
          <a:noFill/>
        </p:spPr>
        <p:txBody>
          <a:bodyPr wrap="square" rtlCol="0">
            <a:spAutoFit/>
          </a:bodyPr>
          <a:lstStyle/>
          <a:p>
            <a:r>
              <a:rPr lang="nb-NO" sz="2000" b="1" dirty="0" smtClean="0">
                <a:solidFill>
                  <a:schemeClr val="bg1"/>
                </a:solidFill>
                <a:latin typeface="Arial" panose="020B0604020202020204" pitchFamily="34" charset="0"/>
                <a:cs typeface="Arial" panose="020B0604020202020204" pitchFamily="34" charset="0"/>
              </a:rPr>
              <a:t>KJØNN</a:t>
            </a:r>
            <a:endParaRPr lang="nb-NO" sz="2000" b="1" dirty="0">
              <a:solidFill>
                <a:schemeClr val="bg1"/>
              </a:solidFill>
              <a:latin typeface="Arial" panose="020B0604020202020204" pitchFamily="34" charset="0"/>
              <a:cs typeface="Arial" panose="020B0604020202020204" pitchFamily="34" charset="0"/>
            </a:endParaRPr>
          </a:p>
        </p:txBody>
      </p:sp>
      <p:sp>
        <p:nvSpPr>
          <p:cNvPr id="15" name="TekstSylinder 14"/>
          <p:cNvSpPr txBox="1"/>
          <p:nvPr userDrawn="1"/>
        </p:nvSpPr>
        <p:spPr>
          <a:xfrm>
            <a:off x="1197968" y="858034"/>
            <a:ext cx="6768751" cy="707886"/>
          </a:xfrm>
          <a:prstGeom prst="rect">
            <a:avLst/>
          </a:prstGeom>
          <a:noFill/>
        </p:spPr>
        <p:txBody>
          <a:bodyPr wrap="square" rtlCol="0">
            <a:spAutoFit/>
          </a:bodyPr>
          <a:lstStyle/>
          <a:p>
            <a:pPr algn="ctr"/>
            <a:r>
              <a:rPr lang="nb-NO" sz="4000" b="1" dirty="0" smtClean="0">
                <a:solidFill>
                  <a:schemeClr val="tx1">
                    <a:lumMod val="75000"/>
                    <a:lumOff val="25000"/>
                  </a:schemeClr>
                </a:solidFill>
                <a:latin typeface="Arial" panose="020B0604020202020204" pitchFamily="34" charset="0"/>
                <a:cs typeface="Arial" panose="020B0604020202020204" pitchFamily="34" charset="0"/>
              </a:rPr>
              <a:t>Diskriminerings</a:t>
            </a:r>
            <a:r>
              <a:rPr lang="nb-NO" sz="4000" b="1" baseline="0" dirty="0" smtClean="0">
                <a:solidFill>
                  <a:schemeClr val="tx1">
                    <a:lumMod val="75000"/>
                    <a:lumOff val="25000"/>
                  </a:schemeClr>
                </a:solidFill>
                <a:latin typeface="Arial" panose="020B0604020202020204" pitchFamily="34" charset="0"/>
                <a:cs typeface="Arial" panose="020B0604020202020204" pitchFamily="34" charset="0"/>
              </a:rPr>
              <a:t>grunnlag:</a:t>
            </a:r>
            <a:endParaRPr lang="nb-NO"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TekstSylinder 17"/>
          <p:cNvSpPr txBox="1"/>
          <p:nvPr userDrawn="1"/>
        </p:nvSpPr>
        <p:spPr>
          <a:xfrm>
            <a:off x="4051200" y="3765764"/>
            <a:ext cx="1368152" cy="400110"/>
          </a:xfrm>
          <a:prstGeom prst="rect">
            <a:avLst/>
          </a:prstGeom>
          <a:noFill/>
        </p:spPr>
        <p:txBody>
          <a:bodyPr wrap="square" rtlCol="0">
            <a:spAutoFit/>
          </a:bodyPr>
          <a:lstStyle/>
          <a:p>
            <a:r>
              <a:rPr lang="nb-NO" sz="2000" b="1" dirty="0" smtClean="0">
                <a:solidFill>
                  <a:schemeClr val="bg1"/>
                </a:solidFill>
                <a:latin typeface="Arial" panose="020B0604020202020204" pitchFamily="34" charset="0"/>
                <a:cs typeface="Arial" panose="020B0604020202020204" pitchFamily="34" charset="0"/>
              </a:rPr>
              <a:t>ALDER</a:t>
            </a:r>
            <a:endParaRPr lang="nb-NO" sz="2000" b="1" dirty="0">
              <a:solidFill>
                <a:schemeClr val="bg1"/>
              </a:solidFill>
              <a:latin typeface="Arial" panose="020B0604020202020204" pitchFamily="34" charset="0"/>
              <a:cs typeface="Arial" panose="020B0604020202020204" pitchFamily="34" charset="0"/>
            </a:endParaRPr>
          </a:p>
        </p:txBody>
      </p:sp>
      <p:sp>
        <p:nvSpPr>
          <p:cNvPr id="20" name="TekstSylinder 19"/>
          <p:cNvSpPr txBox="1"/>
          <p:nvPr userDrawn="1"/>
        </p:nvSpPr>
        <p:spPr>
          <a:xfrm>
            <a:off x="3683873" y="2410527"/>
            <a:ext cx="1890183" cy="584775"/>
          </a:xfrm>
          <a:prstGeom prst="rect">
            <a:avLst/>
          </a:prstGeom>
          <a:noFill/>
        </p:spPr>
        <p:txBody>
          <a:bodyPr wrap="square" rtlCol="0">
            <a:spAutoFit/>
          </a:bodyPr>
          <a:lstStyle/>
          <a:p>
            <a:pPr algn="ctr"/>
            <a:r>
              <a:rPr lang="nb-NO" sz="1600" b="1" dirty="0" smtClean="0">
                <a:solidFill>
                  <a:schemeClr val="bg1"/>
                </a:solidFill>
                <a:latin typeface="Arial" panose="020B0604020202020204" pitchFamily="34" charset="0"/>
                <a:cs typeface="Arial" panose="020B0604020202020204" pitchFamily="34" charset="0"/>
              </a:rPr>
              <a:t>RELIGION</a:t>
            </a:r>
          </a:p>
          <a:p>
            <a:pPr algn="ctr"/>
            <a:r>
              <a:rPr lang="nb-NO" sz="1600" b="1" dirty="0" smtClean="0">
                <a:solidFill>
                  <a:schemeClr val="bg1"/>
                </a:solidFill>
                <a:latin typeface="Arial" panose="020B0604020202020204" pitchFamily="34" charset="0"/>
                <a:cs typeface="Arial" panose="020B0604020202020204" pitchFamily="34" charset="0"/>
              </a:rPr>
              <a:t>LIVSSYN</a:t>
            </a:r>
            <a:endParaRPr lang="nb-NO" sz="1600" b="1" dirty="0">
              <a:solidFill>
                <a:schemeClr val="bg1"/>
              </a:solidFill>
              <a:latin typeface="Arial" panose="020B0604020202020204" pitchFamily="34" charset="0"/>
              <a:cs typeface="Arial" panose="020B0604020202020204" pitchFamily="34" charset="0"/>
            </a:endParaRPr>
          </a:p>
        </p:txBody>
      </p:sp>
      <p:sp>
        <p:nvSpPr>
          <p:cNvPr id="22" name="TekstSylinder 21"/>
          <p:cNvSpPr txBox="1"/>
          <p:nvPr userDrawn="1"/>
        </p:nvSpPr>
        <p:spPr>
          <a:xfrm>
            <a:off x="1801948" y="3753155"/>
            <a:ext cx="1890183" cy="400110"/>
          </a:xfrm>
          <a:prstGeom prst="rect">
            <a:avLst/>
          </a:prstGeom>
          <a:noFill/>
        </p:spPr>
        <p:txBody>
          <a:bodyPr wrap="square" rtlCol="0">
            <a:spAutoFit/>
          </a:bodyPr>
          <a:lstStyle/>
          <a:p>
            <a:r>
              <a:rPr lang="nb-NO" sz="2000" b="1" dirty="0" smtClean="0">
                <a:solidFill>
                  <a:schemeClr val="bg1"/>
                </a:solidFill>
                <a:latin typeface="Arial" panose="020B0604020202020204" pitchFamily="34" charset="0"/>
                <a:cs typeface="Arial" panose="020B0604020202020204" pitchFamily="34" charset="0"/>
              </a:rPr>
              <a:t>ETNISITET</a:t>
            </a:r>
            <a:endParaRPr lang="nb-NO" sz="2000" b="1" dirty="0">
              <a:solidFill>
                <a:schemeClr val="bg1"/>
              </a:solidFill>
              <a:latin typeface="Arial" panose="020B0604020202020204" pitchFamily="34" charset="0"/>
              <a:cs typeface="Arial" panose="020B0604020202020204" pitchFamily="34" charset="0"/>
            </a:endParaRPr>
          </a:p>
        </p:txBody>
      </p:sp>
      <p:sp>
        <p:nvSpPr>
          <p:cNvPr id="23" name="TekstSylinder 22"/>
          <p:cNvSpPr txBox="1"/>
          <p:nvPr userDrawn="1"/>
        </p:nvSpPr>
        <p:spPr>
          <a:xfrm>
            <a:off x="5724128" y="2276874"/>
            <a:ext cx="1890183" cy="830997"/>
          </a:xfrm>
          <a:prstGeom prst="rect">
            <a:avLst/>
          </a:prstGeom>
          <a:noFill/>
        </p:spPr>
        <p:txBody>
          <a:bodyPr wrap="square" rtlCol="0">
            <a:spAutoFit/>
          </a:bodyPr>
          <a:lstStyle/>
          <a:p>
            <a:pPr algn="ctr"/>
            <a:r>
              <a:rPr lang="nb-NO" sz="1600" b="1" dirty="0" smtClean="0">
                <a:solidFill>
                  <a:schemeClr val="bg1"/>
                </a:solidFill>
                <a:latin typeface="Arial" panose="020B0604020202020204" pitchFamily="34" charset="0"/>
                <a:cs typeface="Arial" panose="020B0604020202020204" pitchFamily="34" charset="0"/>
              </a:rPr>
              <a:t>NEDSATT</a:t>
            </a:r>
          </a:p>
          <a:p>
            <a:pPr algn="ctr"/>
            <a:r>
              <a:rPr lang="nb-NO" sz="1600" b="1" dirty="0" smtClean="0">
                <a:solidFill>
                  <a:schemeClr val="bg1"/>
                </a:solidFill>
                <a:latin typeface="Arial" panose="020B0604020202020204" pitchFamily="34" charset="0"/>
                <a:cs typeface="Arial" panose="020B0604020202020204" pitchFamily="34" charset="0"/>
              </a:rPr>
              <a:t>FUNKSJONS-EVNE</a:t>
            </a:r>
            <a:endParaRPr lang="nb-NO" sz="1600" b="1" dirty="0">
              <a:solidFill>
                <a:schemeClr val="bg1"/>
              </a:solidFill>
              <a:latin typeface="Arial" panose="020B0604020202020204" pitchFamily="34" charset="0"/>
              <a:cs typeface="Arial" panose="020B0604020202020204" pitchFamily="34" charset="0"/>
            </a:endParaRPr>
          </a:p>
        </p:txBody>
      </p:sp>
      <p:sp>
        <p:nvSpPr>
          <p:cNvPr id="24" name="TekstSylinder 23"/>
          <p:cNvSpPr txBox="1"/>
          <p:nvPr userDrawn="1"/>
        </p:nvSpPr>
        <p:spPr>
          <a:xfrm>
            <a:off x="5756221" y="3501009"/>
            <a:ext cx="1890183" cy="954107"/>
          </a:xfrm>
          <a:prstGeom prst="rect">
            <a:avLst/>
          </a:prstGeom>
          <a:noFill/>
        </p:spPr>
        <p:txBody>
          <a:bodyPr wrap="square" rtlCol="0">
            <a:spAutoFit/>
          </a:bodyPr>
          <a:lstStyle/>
          <a:p>
            <a:pPr algn="ctr"/>
            <a:r>
              <a:rPr lang="nb-NO" sz="1400" b="1" dirty="0" smtClean="0">
                <a:solidFill>
                  <a:schemeClr val="bg1"/>
                </a:solidFill>
                <a:latin typeface="Arial" panose="020B0604020202020204" pitchFamily="34" charset="0"/>
                <a:cs typeface="Arial" panose="020B0604020202020204" pitchFamily="34" charset="0"/>
              </a:rPr>
              <a:t>KJØNNSUTTRYKK</a:t>
            </a:r>
          </a:p>
          <a:p>
            <a:pPr algn="ctr"/>
            <a:r>
              <a:rPr lang="nb-NO" sz="1400" b="1" dirty="0" smtClean="0">
                <a:solidFill>
                  <a:schemeClr val="bg1"/>
                </a:solidFill>
                <a:latin typeface="Arial" panose="020B0604020202020204" pitchFamily="34" charset="0"/>
                <a:cs typeface="Arial" panose="020B0604020202020204" pitchFamily="34" charset="0"/>
              </a:rPr>
              <a:t>KJØNNSIDENTITET</a:t>
            </a:r>
          </a:p>
          <a:p>
            <a:pPr algn="ctr"/>
            <a:r>
              <a:rPr lang="nb-NO" sz="1400" b="1" dirty="0" smtClean="0">
                <a:solidFill>
                  <a:schemeClr val="bg1"/>
                </a:solidFill>
                <a:latin typeface="Arial" panose="020B0604020202020204" pitchFamily="34" charset="0"/>
                <a:cs typeface="Arial" panose="020B0604020202020204" pitchFamily="34" charset="0"/>
              </a:rPr>
              <a:t>SEKSUELL</a:t>
            </a:r>
          </a:p>
          <a:p>
            <a:pPr algn="ctr"/>
            <a:r>
              <a:rPr lang="nb-NO" sz="1400" b="1" dirty="0" smtClean="0">
                <a:solidFill>
                  <a:schemeClr val="bg1"/>
                </a:solidFill>
                <a:latin typeface="Arial" panose="020B0604020202020204" pitchFamily="34" charset="0"/>
                <a:cs typeface="Arial" panose="020B0604020202020204" pitchFamily="34" charset="0"/>
              </a:rPr>
              <a:t>ORIENTERING</a:t>
            </a:r>
            <a:endParaRPr lang="nb-NO" sz="1400" b="1" dirty="0">
              <a:solidFill>
                <a:schemeClr val="bg1"/>
              </a:solidFill>
              <a:latin typeface="Arial" panose="020B0604020202020204" pitchFamily="34" charset="0"/>
              <a:cs typeface="Arial" panose="020B0604020202020204" pitchFamily="34" charset="0"/>
            </a:endParaRPr>
          </a:p>
        </p:txBody>
      </p:sp>
      <p:sp>
        <p:nvSpPr>
          <p:cNvPr id="25" name="TekstSylinder 24"/>
          <p:cNvSpPr txBox="1"/>
          <p:nvPr userDrawn="1"/>
        </p:nvSpPr>
        <p:spPr>
          <a:xfrm>
            <a:off x="1632340" y="4867395"/>
            <a:ext cx="1890183" cy="738664"/>
          </a:xfrm>
          <a:prstGeom prst="rect">
            <a:avLst/>
          </a:prstGeom>
          <a:noFill/>
        </p:spPr>
        <p:txBody>
          <a:bodyPr wrap="square" rtlCol="0">
            <a:spAutoFit/>
          </a:bodyPr>
          <a:lstStyle/>
          <a:p>
            <a:pPr algn="ctr"/>
            <a:r>
              <a:rPr lang="nb-NO" sz="1400" b="1" dirty="0" smtClean="0">
                <a:solidFill>
                  <a:schemeClr val="bg1"/>
                </a:solidFill>
                <a:latin typeface="Arial" panose="020B0604020202020204" pitchFamily="34" charset="0"/>
                <a:cs typeface="Arial" panose="020B0604020202020204" pitchFamily="34" charset="0"/>
              </a:rPr>
              <a:t>FAGFORENINGS-</a:t>
            </a:r>
          </a:p>
          <a:p>
            <a:pPr algn="ctr"/>
            <a:r>
              <a:rPr lang="nb-NO" sz="1400" b="1" dirty="0" smtClean="0">
                <a:solidFill>
                  <a:schemeClr val="bg1"/>
                </a:solidFill>
                <a:latin typeface="Arial" panose="020B0604020202020204" pitchFamily="34" charset="0"/>
                <a:cs typeface="Arial" panose="020B0604020202020204" pitchFamily="34" charset="0"/>
              </a:rPr>
              <a:t>MEDLEMSKAP</a:t>
            </a:r>
            <a:r>
              <a:rPr lang="nb-NO" sz="1400" b="1" baseline="0" dirty="0" smtClean="0">
                <a:solidFill>
                  <a:schemeClr val="bg1"/>
                </a:solidFill>
                <a:latin typeface="Arial" panose="020B0604020202020204" pitchFamily="34" charset="0"/>
                <a:cs typeface="Arial" panose="020B0604020202020204" pitchFamily="34" charset="0"/>
              </a:rPr>
              <a:t> / </a:t>
            </a:r>
          </a:p>
          <a:p>
            <a:pPr algn="ctr"/>
            <a:r>
              <a:rPr lang="nb-NO" sz="1400" b="1" baseline="0" dirty="0" smtClean="0">
                <a:solidFill>
                  <a:schemeClr val="bg1"/>
                </a:solidFill>
                <a:latin typeface="Arial" panose="020B0604020202020204" pitchFamily="34" charset="0"/>
                <a:cs typeface="Arial" panose="020B0604020202020204" pitchFamily="34" charset="0"/>
              </a:rPr>
              <a:t>POLITISK SYN</a:t>
            </a:r>
            <a:endParaRPr lang="nb-NO"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1935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grå bakgrunn)">
    <p:spTree>
      <p:nvGrpSpPr>
        <p:cNvPr id="1" name=""/>
        <p:cNvGrpSpPr/>
        <p:nvPr/>
      </p:nvGrpSpPr>
      <p:grpSpPr>
        <a:xfrm>
          <a:off x="0" y="0"/>
          <a:ext cx="0" cy="0"/>
          <a:chOff x="0" y="0"/>
          <a:chExt cx="0" cy="0"/>
        </a:xfrm>
      </p:grpSpPr>
      <p:sp>
        <p:nvSpPr>
          <p:cNvPr id="6" name="Rectangle 3"/>
          <p:cNvSpPr/>
          <p:nvPr userDrawn="1"/>
        </p:nvSpPr>
        <p:spPr>
          <a:xfrm>
            <a:off x="304800" y="548682"/>
            <a:ext cx="8534400" cy="5040559"/>
          </a:xfrm>
          <a:prstGeom prst="rect">
            <a:avLst/>
          </a:prstGeom>
          <a:solidFill>
            <a:schemeClr val="bg1">
              <a:lumMod val="85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 name="Plassholder for tekst 10"/>
          <p:cNvSpPr>
            <a:spLocks noGrp="1"/>
          </p:cNvSpPr>
          <p:nvPr>
            <p:ph type="body" sz="quarter" idx="10"/>
          </p:nvPr>
        </p:nvSpPr>
        <p:spPr>
          <a:xfrm>
            <a:off x="1115617" y="980728"/>
            <a:ext cx="6984776" cy="4104456"/>
          </a:xfrm>
        </p:spPr>
        <p:txBody>
          <a:bodyPr>
            <a:normAutofit/>
          </a:bodyPr>
          <a:lstStyle>
            <a:lvl1pPr marL="0" indent="0">
              <a:buNone/>
              <a:defRPr sz="2000"/>
            </a:lvl1pPr>
          </a:lstStyle>
          <a:p>
            <a:pPr lvl="0"/>
            <a:endParaRPr lang="nb-NO" dirty="0"/>
          </a:p>
        </p:txBody>
      </p:sp>
    </p:spTree>
    <p:extLst>
      <p:ext uri="{BB962C8B-B14F-4D97-AF65-F5344CB8AC3E}">
        <p14:creationId xmlns:p14="http://schemas.microsoft.com/office/powerpoint/2010/main" val="3856727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ktangel 1"/>
          <p:cNvSpPr/>
          <p:nvPr userDrawn="1"/>
        </p:nvSpPr>
        <p:spPr>
          <a:xfrm>
            <a:off x="0" y="6165304"/>
            <a:ext cx="91440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35534505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p:cNvSpPr/>
          <p:nvPr userDrawn="1"/>
        </p:nvSpPr>
        <p:spPr>
          <a:xfrm>
            <a:off x="467544" y="1772816"/>
            <a:ext cx="820891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p:nvPr>
        </p:nvSpPr>
        <p:spPr>
          <a:xfrm>
            <a:off x="1475656" y="2130427"/>
            <a:ext cx="6982544" cy="1470025"/>
          </a:xfrm>
        </p:spPr>
        <p:txBody>
          <a:bodyPr>
            <a:normAutofit/>
          </a:bodyPr>
          <a:lstStyle>
            <a:lvl1pPr algn="l">
              <a:defRPr sz="4000"/>
            </a:lvl1pPr>
          </a:lstStyle>
          <a:p>
            <a:r>
              <a:rPr lang="nb-NO" dirty="0" smtClean="0"/>
              <a:t>Klikk for å redigere tittelstil</a:t>
            </a:r>
            <a:endParaRPr lang="nb-NO" dirty="0"/>
          </a:p>
        </p:txBody>
      </p:sp>
      <p:sp>
        <p:nvSpPr>
          <p:cNvPr id="3" name="Undertittel 2"/>
          <p:cNvSpPr>
            <a:spLocks noGrp="1"/>
          </p:cNvSpPr>
          <p:nvPr>
            <p:ph type="subTitle" idx="1"/>
          </p:nvPr>
        </p:nvSpPr>
        <p:spPr>
          <a:xfrm>
            <a:off x="1371600" y="3980656"/>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7" name="Rektangel 6"/>
          <p:cNvSpPr/>
          <p:nvPr userDrawn="1"/>
        </p:nvSpPr>
        <p:spPr>
          <a:xfrm>
            <a:off x="899593" y="2132856"/>
            <a:ext cx="288032"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Tree>
    <p:extLst>
      <p:ext uri="{BB962C8B-B14F-4D97-AF65-F5344CB8AC3E}">
        <p14:creationId xmlns:p14="http://schemas.microsoft.com/office/powerpoint/2010/main" val="370233963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side tittel med undertittel">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7664" y="188640"/>
            <a:ext cx="6137116" cy="4325677"/>
          </a:xfrm>
          <a:prstGeom prst="rect">
            <a:avLst/>
          </a:prstGeom>
        </p:spPr>
      </p:pic>
      <p:sp>
        <p:nvSpPr>
          <p:cNvPr id="7" name="Rektangel 6"/>
          <p:cNvSpPr/>
          <p:nvPr userDrawn="1"/>
        </p:nvSpPr>
        <p:spPr>
          <a:xfrm>
            <a:off x="827584" y="3933056"/>
            <a:ext cx="7488832"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6" name="Tittel 1"/>
          <p:cNvSpPr>
            <a:spLocks noGrp="1"/>
          </p:cNvSpPr>
          <p:nvPr>
            <p:ph type="ctrTitle"/>
          </p:nvPr>
        </p:nvSpPr>
        <p:spPr>
          <a:xfrm>
            <a:off x="1189856" y="4113076"/>
            <a:ext cx="6982544" cy="756084"/>
          </a:xfrm>
        </p:spPr>
        <p:txBody>
          <a:bodyPr>
            <a:normAutofit/>
          </a:bodyPr>
          <a:lstStyle>
            <a:lvl1pPr algn="l">
              <a:defRPr sz="4000"/>
            </a:lvl1pPr>
          </a:lstStyle>
          <a:p>
            <a:r>
              <a:rPr lang="nb-NO" dirty="0" smtClean="0"/>
              <a:t>Klikk for å redigere tittelstil</a:t>
            </a:r>
            <a:endParaRPr lang="nb-NO" dirty="0"/>
          </a:p>
        </p:txBody>
      </p:sp>
      <p:sp>
        <p:nvSpPr>
          <p:cNvPr id="3" name="Plassholder for tekst 2"/>
          <p:cNvSpPr>
            <a:spLocks noGrp="1"/>
          </p:cNvSpPr>
          <p:nvPr>
            <p:ph type="body" sz="quarter" idx="10" hasCustomPrompt="1"/>
          </p:nvPr>
        </p:nvSpPr>
        <p:spPr>
          <a:xfrm>
            <a:off x="1188119" y="4941168"/>
            <a:ext cx="6480225" cy="504056"/>
          </a:xfrm>
        </p:spPr>
        <p:txBody>
          <a:bodyPr>
            <a:normAutofit/>
          </a:bodyPr>
          <a:lstStyle>
            <a:lvl1pPr marL="0" indent="0">
              <a:buNone/>
              <a:defRPr sz="2000" b="1">
                <a:solidFill>
                  <a:schemeClr val="tx1">
                    <a:lumMod val="50000"/>
                    <a:lumOff val="50000"/>
                  </a:schemeClr>
                </a:solidFill>
              </a:defRPr>
            </a:lvl1pPr>
          </a:lstStyle>
          <a:p>
            <a:pPr lvl="0"/>
            <a:r>
              <a:rPr lang="nb-NO" dirty="0" smtClean="0"/>
              <a:t>Klikk for å redigere tittelstil</a:t>
            </a:r>
          </a:p>
        </p:txBody>
      </p:sp>
    </p:spTree>
    <p:extLst>
      <p:ext uri="{BB962C8B-B14F-4D97-AF65-F5344CB8AC3E}">
        <p14:creationId xmlns:p14="http://schemas.microsoft.com/office/powerpoint/2010/main" val="28054398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side med topptekst">
    <p:spTree>
      <p:nvGrpSpPr>
        <p:cNvPr id="1" name=""/>
        <p:cNvGrpSpPr/>
        <p:nvPr/>
      </p:nvGrpSpPr>
      <p:grpSpPr>
        <a:xfrm>
          <a:off x="0" y="0"/>
          <a:ext cx="0" cy="0"/>
          <a:chOff x="0" y="0"/>
          <a:chExt cx="0" cy="0"/>
        </a:xfrm>
      </p:grpSpPr>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7664" y="188640"/>
            <a:ext cx="6137116" cy="4325677"/>
          </a:xfrm>
          <a:prstGeom prst="rect">
            <a:avLst/>
          </a:prstGeom>
        </p:spPr>
      </p:pic>
      <p:sp>
        <p:nvSpPr>
          <p:cNvPr id="7" name="Rektangel 6"/>
          <p:cNvSpPr/>
          <p:nvPr userDrawn="1"/>
        </p:nvSpPr>
        <p:spPr>
          <a:xfrm>
            <a:off x="827584" y="3933056"/>
            <a:ext cx="7488832" cy="1512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6" name="Tittel 1"/>
          <p:cNvSpPr>
            <a:spLocks noGrp="1"/>
          </p:cNvSpPr>
          <p:nvPr>
            <p:ph type="ctrTitle"/>
          </p:nvPr>
        </p:nvSpPr>
        <p:spPr>
          <a:xfrm>
            <a:off x="1189856" y="3933056"/>
            <a:ext cx="6982544" cy="1470025"/>
          </a:xfrm>
        </p:spPr>
        <p:txBody>
          <a:bodyPr>
            <a:normAutofit/>
          </a:bodyPr>
          <a:lstStyle>
            <a:lvl1pPr algn="l">
              <a:defRPr sz="4000"/>
            </a:lvl1pPr>
          </a:lstStyle>
          <a:p>
            <a:r>
              <a:rPr lang="nb-NO" dirty="0" smtClean="0"/>
              <a:t>Klikk for å redigere tittelstil</a:t>
            </a:r>
            <a:endParaRPr lang="nb-NO" dirty="0"/>
          </a:p>
        </p:txBody>
      </p:sp>
      <p:sp>
        <p:nvSpPr>
          <p:cNvPr id="10" name="Plassholder for dato 9"/>
          <p:cNvSpPr>
            <a:spLocks noGrp="1"/>
          </p:cNvSpPr>
          <p:nvPr>
            <p:ph type="dt" sz="half" idx="10"/>
          </p:nvPr>
        </p:nvSpPr>
        <p:spPr/>
        <p:txBody>
          <a:bodyPr/>
          <a:lstStyle/>
          <a:p>
            <a:fld id="{13AFEF32-0B2A-43DC-958B-EEFA6BB4E7DB}" type="datetime1">
              <a:rPr lang="nb-NO" smtClean="0">
                <a:solidFill>
                  <a:prstClr val="black">
                    <a:tint val="75000"/>
                  </a:prstClr>
                </a:solidFill>
              </a:rPr>
              <a:t>03.02.2016</a:t>
            </a:fld>
            <a:endParaRPr lang="nb-NO" dirty="0">
              <a:solidFill>
                <a:prstClr val="black">
                  <a:tint val="75000"/>
                </a:prstClr>
              </a:solidFill>
            </a:endParaRPr>
          </a:p>
        </p:txBody>
      </p:sp>
      <p:sp>
        <p:nvSpPr>
          <p:cNvPr id="11" name="Plassholder for bunntekst 10"/>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
        <p:nvSpPr>
          <p:cNvPr id="12" name="Plassholder for lysbildenummer 11"/>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32976494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p:cNvSpPr/>
          <p:nvPr userDrawn="1"/>
        </p:nvSpPr>
        <p:spPr>
          <a:xfrm>
            <a:off x="467544" y="1772816"/>
            <a:ext cx="820891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ctrTitle"/>
          </p:nvPr>
        </p:nvSpPr>
        <p:spPr>
          <a:xfrm>
            <a:off x="1475656" y="2130425"/>
            <a:ext cx="6982544" cy="1470025"/>
          </a:xfrm>
        </p:spPr>
        <p:txBody>
          <a:bodyPr/>
          <a:lstStyle>
            <a:lvl1pPr algn="l">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371600" y="3980656"/>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7" name="Rektangel 6"/>
          <p:cNvSpPr/>
          <p:nvPr userDrawn="1"/>
        </p:nvSpPr>
        <p:spPr>
          <a:xfrm>
            <a:off x="899592" y="2132856"/>
            <a:ext cx="288032"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Tree>
    <p:extLst>
      <p:ext uri="{BB962C8B-B14F-4D97-AF65-F5344CB8AC3E}">
        <p14:creationId xmlns:p14="http://schemas.microsoft.com/office/powerpoint/2010/main" val="9340901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ktangel 6"/>
          <p:cNvSpPr/>
          <p:nvPr userDrawn="1"/>
        </p:nvSpPr>
        <p:spPr>
          <a:xfrm>
            <a:off x="457200" y="548680"/>
            <a:ext cx="82296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title"/>
          </p:nvPr>
        </p:nvSpPr>
        <p:spPr/>
        <p:txBody>
          <a:bodyPr/>
          <a:lstStyle>
            <a:lvl1pPr algn="ctr">
              <a:defRPr/>
            </a:lvl1pPr>
          </a:lstStyle>
          <a:p>
            <a:r>
              <a:rPr lang="nb-NO" dirty="0" smtClean="0"/>
              <a:t>Klikk for å redigere tittelstil</a:t>
            </a:r>
            <a:endParaRPr lang="nb-NO" dirty="0"/>
          </a:p>
        </p:txBody>
      </p:sp>
      <p:sp>
        <p:nvSpPr>
          <p:cNvPr id="3" name="Plassholder for innhold 2"/>
          <p:cNvSpPr>
            <a:spLocks noGrp="1"/>
          </p:cNvSpPr>
          <p:nvPr>
            <p:ph idx="1" hasCustomPrompt="1"/>
          </p:nvPr>
        </p:nvSpPr>
        <p:spPr/>
        <p:txBody>
          <a:bodyPr/>
          <a:lstStyle>
            <a:lvl1pPr>
              <a:defRPr baseline="0"/>
            </a:lvl1pPr>
          </a:lstStyle>
          <a:p>
            <a:pPr lvl="0"/>
            <a:r>
              <a:rPr lang="nb-NO" dirty="0" smtClean="0"/>
              <a:t>Legg til punkt (maks 5)</a:t>
            </a:r>
          </a:p>
        </p:txBody>
      </p:sp>
      <p:sp>
        <p:nvSpPr>
          <p:cNvPr id="4" name="Plassholder for dato 3"/>
          <p:cNvSpPr>
            <a:spLocks noGrp="1"/>
          </p:cNvSpPr>
          <p:nvPr>
            <p:ph type="dt" sz="half" idx="10"/>
          </p:nvPr>
        </p:nvSpPr>
        <p:spPr/>
        <p:txBody>
          <a:bodyPr/>
          <a:lstStyle/>
          <a:p>
            <a:fld id="{9FCD6983-8D88-4824-A65A-023599055A86}" type="datetime1">
              <a:rPr lang="nb-NO" smtClean="0">
                <a:solidFill>
                  <a:prstClr val="black">
                    <a:tint val="75000"/>
                  </a:prstClr>
                </a:solidFill>
              </a:rPr>
              <a:t>03.02.2016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
        <p:nvSpPr>
          <p:cNvPr id="6" name="Plassholder for lysbildenummer 5"/>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366623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nktliste">
    <p:spTree>
      <p:nvGrpSpPr>
        <p:cNvPr id="1" name=""/>
        <p:cNvGrpSpPr/>
        <p:nvPr/>
      </p:nvGrpSpPr>
      <p:grpSpPr>
        <a:xfrm>
          <a:off x="0" y="0"/>
          <a:ext cx="0" cy="0"/>
          <a:chOff x="0" y="0"/>
          <a:chExt cx="0" cy="0"/>
        </a:xfrm>
      </p:grpSpPr>
      <p:sp>
        <p:nvSpPr>
          <p:cNvPr id="9" name="Plassholder for tekst 8"/>
          <p:cNvSpPr>
            <a:spLocks noGrp="1"/>
          </p:cNvSpPr>
          <p:nvPr>
            <p:ph type="body" sz="quarter" idx="10"/>
          </p:nvPr>
        </p:nvSpPr>
        <p:spPr>
          <a:xfrm>
            <a:off x="611188" y="1052736"/>
            <a:ext cx="7993062" cy="4752752"/>
          </a:xfrm>
        </p:spPr>
        <p:txBody>
          <a:bodyPr/>
          <a:lstStyle/>
          <a:p>
            <a:pPr lvl="0"/>
            <a:r>
              <a:rPr lang="nb-NO" dirty="0" smtClean="0"/>
              <a:t>Klikk for å redigere tekststiler i malen</a:t>
            </a:r>
          </a:p>
          <a:p>
            <a:pPr lvl="1"/>
            <a:r>
              <a:rPr lang="nb-NO" dirty="0" smtClean="0"/>
              <a:t>Andre nivå</a:t>
            </a:r>
          </a:p>
        </p:txBody>
      </p:sp>
    </p:spTree>
    <p:extLst>
      <p:ext uri="{BB962C8B-B14F-4D97-AF65-F5344CB8AC3E}">
        <p14:creationId xmlns:p14="http://schemas.microsoft.com/office/powerpoint/2010/main" val="32154228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ktaboks med tall">
    <p:spTree>
      <p:nvGrpSpPr>
        <p:cNvPr id="1" name=""/>
        <p:cNvGrpSpPr/>
        <p:nvPr/>
      </p:nvGrpSpPr>
      <p:grpSpPr>
        <a:xfrm>
          <a:off x="0" y="0"/>
          <a:ext cx="0" cy="0"/>
          <a:chOff x="0" y="0"/>
          <a:chExt cx="0" cy="0"/>
        </a:xfrm>
      </p:grpSpPr>
      <p:sp>
        <p:nvSpPr>
          <p:cNvPr id="6" name="Rektangel 5"/>
          <p:cNvSpPr/>
          <p:nvPr userDrawn="1"/>
        </p:nvSpPr>
        <p:spPr>
          <a:xfrm>
            <a:off x="1907704" y="908720"/>
            <a:ext cx="6262480"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endParaRPr>
          </a:p>
        </p:txBody>
      </p:sp>
      <p:sp>
        <p:nvSpPr>
          <p:cNvPr id="7" name="Ellipse 6"/>
          <p:cNvSpPr/>
          <p:nvPr userDrawn="1"/>
        </p:nvSpPr>
        <p:spPr>
          <a:xfrm>
            <a:off x="683568" y="2204864"/>
            <a:ext cx="1440160"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endParaRPr>
          </a:p>
        </p:txBody>
      </p:sp>
      <p:sp>
        <p:nvSpPr>
          <p:cNvPr id="11" name="Tittel 1"/>
          <p:cNvSpPr>
            <a:spLocks noGrp="1"/>
          </p:cNvSpPr>
          <p:nvPr>
            <p:ph type="ctrTitle" hasCustomPrompt="1"/>
          </p:nvPr>
        </p:nvSpPr>
        <p:spPr>
          <a:xfrm>
            <a:off x="2367647" y="1196752"/>
            <a:ext cx="6982544" cy="792087"/>
          </a:xfrm>
        </p:spPr>
        <p:txBody>
          <a:bodyPr>
            <a:normAutofit/>
          </a:bodyPr>
          <a:lstStyle>
            <a:lvl1pPr algn="l">
              <a:defRPr sz="3600" baseline="0">
                <a:solidFill>
                  <a:srgbClr val="994DAD"/>
                </a:solidFill>
              </a:defRPr>
            </a:lvl1pPr>
          </a:lstStyle>
          <a:p>
            <a:r>
              <a:rPr lang="nb-NO" dirty="0" smtClean="0"/>
              <a:t>Sett inn overskrift</a:t>
            </a:r>
            <a:endParaRPr lang="nb-NO" dirty="0"/>
          </a:p>
        </p:txBody>
      </p:sp>
      <p:sp>
        <p:nvSpPr>
          <p:cNvPr id="19" name="Plassholder for tekst 18"/>
          <p:cNvSpPr>
            <a:spLocks noGrp="1"/>
          </p:cNvSpPr>
          <p:nvPr>
            <p:ph type="body" sz="quarter" idx="11" hasCustomPrompt="1"/>
          </p:nvPr>
        </p:nvSpPr>
        <p:spPr>
          <a:xfrm>
            <a:off x="2339975" y="4653335"/>
            <a:ext cx="2698750" cy="359841"/>
          </a:xfrm>
        </p:spPr>
        <p:txBody>
          <a:bodyPr>
            <a:normAutofit/>
          </a:bodyPr>
          <a:lstStyle>
            <a:lvl1pPr marL="0" indent="0">
              <a:buNone/>
              <a:defRPr sz="1200" b="1"/>
            </a:lvl1pPr>
          </a:lstStyle>
          <a:p>
            <a:pPr lvl="0"/>
            <a:r>
              <a:rPr lang="nb-NO" sz="1200" dirty="0" smtClean="0"/>
              <a:t>Sett inn kilde</a:t>
            </a:r>
            <a:endParaRPr lang="nb-NO" dirty="0"/>
          </a:p>
        </p:txBody>
      </p:sp>
      <p:sp>
        <p:nvSpPr>
          <p:cNvPr id="23" name="Plassholder for tekst 2"/>
          <p:cNvSpPr>
            <a:spLocks noGrp="1"/>
          </p:cNvSpPr>
          <p:nvPr>
            <p:ph type="body" sz="quarter" idx="10" hasCustomPrompt="1"/>
          </p:nvPr>
        </p:nvSpPr>
        <p:spPr>
          <a:xfrm>
            <a:off x="2339753" y="2132856"/>
            <a:ext cx="4680520" cy="504056"/>
          </a:xfrm>
        </p:spPr>
        <p:txBody>
          <a:bodyPr>
            <a:normAutofit/>
          </a:bodyPr>
          <a:lstStyle>
            <a:lvl1pPr marL="0" indent="0">
              <a:buNone/>
              <a:defRPr sz="1800" b="1" baseline="0">
                <a:solidFill>
                  <a:schemeClr val="tx1">
                    <a:lumMod val="75000"/>
                    <a:lumOff val="25000"/>
                  </a:schemeClr>
                </a:solidFill>
              </a:defRPr>
            </a:lvl1pPr>
          </a:lstStyle>
          <a:p>
            <a:pPr lvl="0"/>
            <a:r>
              <a:rPr lang="nb-NO" dirty="0" smtClean="0"/>
              <a:t>Klikk for å redigere brødtekst</a:t>
            </a:r>
          </a:p>
        </p:txBody>
      </p:sp>
      <p:sp>
        <p:nvSpPr>
          <p:cNvPr id="25" name="Plassholder for tekst 24"/>
          <p:cNvSpPr>
            <a:spLocks noGrp="1"/>
          </p:cNvSpPr>
          <p:nvPr>
            <p:ph type="body" sz="quarter" idx="12" hasCustomPrompt="1"/>
          </p:nvPr>
        </p:nvSpPr>
        <p:spPr>
          <a:xfrm>
            <a:off x="1008606" y="2350498"/>
            <a:ext cx="1043114" cy="1222518"/>
          </a:xfrm>
        </p:spPr>
        <p:txBody>
          <a:bodyPr>
            <a:normAutofit/>
          </a:bodyPr>
          <a:lstStyle>
            <a:lvl1pPr marL="0" indent="0">
              <a:buNone/>
              <a:defRPr sz="7200" b="1">
                <a:solidFill>
                  <a:schemeClr val="bg1"/>
                </a:solidFill>
              </a:defRPr>
            </a:lvl1pPr>
          </a:lstStyle>
          <a:p>
            <a:pPr lvl="0"/>
            <a:r>
              <a:rPr lang="nb-NO" sz="7200" b="1" dirty="0" smtClean="0"/>
              <a:t>#1</a:t>
            </a:r>
            <a:endParaRPr lang="nb-NO" dirty="0"/>
          </a:p>
        </p:txBody>
      </p:sp>
    </p:spTree>
    <p:extLst>
      <p:ext uri="{BB962C8B-B14F-4D97-AF65-F5344CB8AC3E}">
        <p14:creationId xmlns:p14="http://schemas.microsoft.com/office/powerpoint/2010/main" val="14989507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ragraf">
    <p:spTree>
      <p:nvGrpSpPr>
        <p:cNvPr id="1" name=""/>
        <p:cNvGrpSpPr/>
        <p:nvPr/>
      </p:nvGrpSpPr>
      <p:grpSpPr>
        <a:xfrm>
          <a:off x="0" y="0"/>
          <a:ext cx="0" cy="0"/>
          <a:chOff x="0" y="0"/>
          <a:chExt cx="0" cy="0"/>
        </a:xfrm>
      </p:grpSpPr>
      <p:sp>
        <p:nvSpPr>
          <p:cNvPr id="6" name="Rektangel 5"/>
          <p:cNvSpPr/>
          <p:nvPr userDrawn="1"/>
        </p:nvSpPr>
        <p:spPr>
          <a:xfrm>
            <a:off x="1920694" y="908720"/>
            <a:ext cx="6262480"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endParaRPr>
          </a:p>
        </p:txBody>
      </p:sp>
      <p:sp>
        <p:nvSpPr>
          <p:cNvPr id="7" name="Ellipse 6"/>
          <p:cNvSpPr/>
          <p:nvPr userDrawn="1"/>
        </p:nvSpPr>
        <p:spPr>
          <a:xfrm>
            <a:off x="683568" y="2204864"/>
            <a:ext cx="1440160"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endParaRPr>
          </a:p>
        </p:txBody>
      </p:sp>
      <p:sp>
        <p:nvSpPr>
          <p:cNvPr id="19" name="Plassholder for tekst 18"/>
          <p:cNvSpPr>
            <a:spLocks noGrp="1"/>
          </p:cNvSpPr>
          <p:nvPr>
            <p:ph type="body" sz="quarter" idx="11" hasCustomPrompt="1"/>
          </p:nvPr>
        </p:nvSpPr>
        <p:spPr>
          <a:xfrm>
            <a:off x="2555999" y="4581327"/>
            <a:ext cx="2698750" cy="359841"/>
          </a:xfrm>
        </p:spPr>
        <p:txBody>
          <a:bodyPr>
            <a:normAutofit/>
          </a:bodyPr>
          <a:lstStyle>
            <a:lvl1pPr marL="0" indent="0">
              <a:buNone/>
              <a:defRPr sz="1200" b="1"/>
            </a:lvl1pPr>
          </a:lstStyle>
          <a:p>
            <a:pPr lvl="0"/>
            <a:r>
              <a:rPr lang="nb-NO" sz="1200" dirty="0" smtClean="0"/>
              <a:t>Sett inn kilde</a:t>
            </a:r>
            <a:endParaRPr lang="nb-NO" dirty="0"/>
          </a:p>
        </p:txBody>
      </p:sp>
      <p:sp>
        <p:nvSpPr>
          <p:cNvPr id="23" name="Plassholder for tekst 2"/>
          <p:cNvSpPr>
            <a:spLocks noGrp="1"/>
          </p:cNvSpPr>
          <p:nvPr>
            <p:ph type="body" sz="quarter" idx="10" hasCustomPrompt="1"/>
          </p:nvPr>
        </p:nvSpPr>
        <p:spPr>
          <a:xfrm>
            <a:off x="2555776" y="1340768"/>
            <a:ext cx="4680520" cy="504056"/>
          </a:xfrm>
        </p:spPr>
        <p:txBody>
          <a:bodyPr>
            <a:normAutofit/>
          </a:bodyPr>
          <a:lstStyle>
            <a:lvl1pPr marL="0" indent="0">
              <a:buNone/>
              <a:defRPr sz="1800" b="1" baseline="0">
                <a:solidFill>
                  <a:schemeClr val="tx1">
                    <a:lumMod val="75000"/>
                    <a:lumOff val="25000"/>
                  </a:schemeClr>
                </a:solidFill>
              </a:defRPr>
            </a:lvl1pPr>
          </a:lstStyle>
          <a:p>
            <a:pPr lvl="0"/>
            <a:r>
              <a:rPr lang="nb-NO" dirty="0" smtClean="0"/>
              <a:t>Klikk for å sett inn lovtekst</a:t>
            </a:r>
          </a:p>
        </p:txBody>
      </p:sp>
      <p:sp>
        <p:nvSpPr>
          <p:cNvPr id="2" name="TekstSylinder 1"/>
          <p:cNvSpPr txBox="1"/>
          <p:nvPr userDrawn="1"/>
        </p:nvSpPr>
        <p:spPr>
          <a:xfrm>
            <a:off x="1043608" y="2276872"/>
            <a:ext cx="1080120" cy="1200329"/>
          </a:xfrm>
          <a:prstGeom prst="rect">
            <a:avLst/>
          </a:prstGeom>
          <a:noFill/>
        </p:spPr>
        <p:txBody>
          <a:bodyPr wrap="square" rtlCol="0">
            <a:spAutoFit/>
          </a:bodyPr>
          <a:lstStyle/>
          <a:p>
            <a:r>
              <a:rPr lang="nb-NO" sz="7200" b="1" dirty="0" smtClean="0">
                <a:solidFill>
                  <a:prstClr val="white"/>
                </a:solidFill>
                <a:cs typeface="Arial" panose="020B0604020202020204" pitchFamily="34" charset="0"/>
              </a:rPr>
              <a:t>§</a:t>
            </a:r>
            <a:endParaRPr lang="nb-NO" sz="7200" b="1" dirty="0">
              <a:solidFill>
                <a:prstClr val="white"/>
              </a:solidFill>
              <a:cs typeface="Arial" panose="020B0604020202020204" pitchFamily="34" charset="0"/>
            </a:endParaRPr>
          </a:p>
        </p:txBody>
      </p:sp>
    </p:spTree>
    <p:extLst>
      <p:ext uri="{BB962C8B-B14F-4D97-AF65-F5344CB8AC3E}">
        <p14:creationId xmlns:p14="http://schemas.microsoft.com/office/powerpoint/2010/main" val="39938611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 hjelper deg">
    <p:spTree>
      <p:nvGrpSpPr>
        <p:cNvPr id="1" name=""/>
        <p:cNvGrpSpPr/>
        <p:nvPr/>
      </p:nvGrpSpPr>
      <p:grpSpPr>
        <a:xfrm>
          <a:off x="0" y="0"/>
          <a:ext cx="0" cy="0"/>
          <a:chOff x="0" y="0"/>
          <a:chExt cx="0" cy="0"/>
        </a:xfrm>
      </p:grpSpPr>
      <p:sp>
        <p:nvSpPr>
          <p:cNvPr id="6" name="Rektangel 5"/>
          <p:cNvSpPr/>
          <p:nvPr userDrawn="1"/>
        </p:nvSpPr>
        <p:spPr>
          <a:xfrm>
            <a:off x="467544" y="2348880"/>
            <a:ext cx="8208912" cy="1101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1360456" y="2564976"/>
            <a:ext cx="144000" cy="64800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TekstSylinder 4"/>
          <p:cNvSpPr txBox="1"/>
          <p:nvPr userDrawn="1"/>
        </p:nvSpPr>
        <p:spPr>
          <a:xfrm>
            <a:off x="1763688" y="2566645"/>
            <a:ext cx="5904656" cy="646331"/>
          </a:xfrm>
          <a:prstGeom prst="rect">
            <a:avLst/>
          </a:prstGeom>
          <a:noFill/>
        </p:spPr>
        <p:txBody>
          <a:bodyPr wrap="square" rtlCol="0">
            <a:spAutoFit/>
          </a:bodyPr>
          <a:lstStyle/>
          <a:p>
            <a:r>
              <a:rPr lang="nb-NO" sz="3600" b="1" dirty="0" smtClean="0">
                <a:solidFill>
                  <a:prstClr val="black">
                    <a:lumMod val="75000"/>
                    <a:lumOff val="25000"/>
                  </a:prstClr>
                </a:solidFill>
                <a:cs typeface="Arial" panose="020B0604020202020204" pitchFamily="34" charset="0"/>
              </a:rPr>
              <a:t>Vi hjelper deg</a:t>
            </a:r>
            <a:endParaRPr lang="nb-NO" sz="3600" b="1" dirty="0">
              <a:solidFill>
                <a:prstClr val="black">
                  <a:lumMod val="75000"/>
                  <a:lumOff val="25000"/>
                </a:prstClr>
              </a:solidFill>
              <a:cs typeface="Arial" panose="020B0604020202020204" pitchFamily="34" charset="0"/>
            </a:endParaRPr>
          </a:p>
        </p:txBody>
      </p:sp>
      <p:sp>
        <p:nvSpPr>
          <p:cNvPr id="3" name="TekstSylinder 2"/>
          <p:cNvSpPr txBox="1"/>
          <p:nvPr userDrawn="1"/>
        </p:nvSpPr>
        <p:spPr>
          <a:xfrm>
            <a:off x="1259632" y="3587532"/>
            <a:ext cx="6768752" cy="1569660"/>
          </a:xfrm>
          <a:prstGeom prst="rect">
            <a:avLst/>
          </a:prstGeom>
          <a:noFill/>
        </p:spPr>
        <p:txBody>
          <a:bodyPr wrap="square" rtlCol="0">
            <a:spAutoFit/>
          </a:bodyPr>
          <a:lstStyle/>
          <a:p>
            <a:pPr marL="457200" indent="-457200">
              <a:buClr>
                <a:srgbClr val="994DAD"/>
              </a:buClr>
              <a:buFont typeface="Wingdings" panose="05000000000000000000" pitchFamily="2" charset="2"/>
              <a:buChar char="§"/>
            </a:pPr>
            <a:r>
              <a:rPr lang="nb-NO" sz="2400" b="1" dirty="0" smtClean="0">
                <a:solidFill>
                  <a:prstClr val="black">
                    <a:lumMod val="75000"/>
                    <a:lumOff val="25000"/>
                  </a:prstClr>
                </a:solidFill>
                <a:cs typeface="Arial" panose="020B0604020202020204" pitchFamily="34" charset="0"/>
              </a:rPr>
              <a:t>Gratis juridisk veiledning</a:t>
            </a:r>
          </a:p>
          <a:p>
            <a:pPr marL="457200" indent="-457200">
              <a:buClr>
                <a:srgbClr val="994DAD"/>
              </a:buClr>
              <a:buFont typeface="Wingdings" panose="05000000000000000000" pitchFamily="2" charset="2"/>
              <a:buChar char="§"/>
            </a:pPr>
            <a:r>
              <a:rPr lang="nb-NO" sz="2400" b="1" dirty="0" smtClean="0">
                <a:solidFill>
                  <a:prstClr val="black">
                    <a:lumMod val="75000"/>
                    <a:lumOff val="25000"/>
                  </a:prstClr>
                </a:solidFill>
                <a:cs typeface="Arial" panose="020B0604020202020204" pitchFamily="34" charset="0"/>
              </a:rPr>
              <a:t>Finn oss på nett: </a:t>
            </a:r>
            <a:r>
              <a:rPr lang="nb-NO" sz="2400" b="1" u="sng" dirty="0" smtClean="0">
                <a:solidFill>
                  <a:srgbClr val="994DAD"/>
                </a:solidFill>
                <a:cs typeface="Arial" panose="020B0604020202020204" pitchFamily="34" charset="0"/>
              </a:rPr>
              <a:t>www.ldo.no</a:t>
            </a:r>
          </a:p>
          <a:p>
            <a:pPr marL="457200" indent="-457200">
              <a:buClr>
                <a:srgbClr val="994DAD"/>
              </a:buClr>
              <a:buFont typeface="Wingdings" panose="05000000000000000000" pitchFamily="2" charset="2"/>
              <a:buChar char="§"/>
            </a:pPr>
            <a:r>
              <a:rPr lang="nb-NO" sz="2400" b="1" dirty="0" smtClean="0">
                <a:solidFill>
                  <a:prstClr val="black">
                    <a:lumMod val="75000"/>
                    <a:lumOff val="25000"/>
                  </a:prstClr>
                </a:solidFill>
                <a:cs typeface="Arial" panose="020B0604020202020204" pitchFamily="34" charset="0"/>
              </a:rPr>
              <a:t>Ring oss: 23 15 73 00</a:t>
            </a:r>
          </a:p>
          <a:p>
            <a:pPr marL="457200" indent="-457200">
              <a:buClr>
                <a:srgbClr val="994DAD"/>
              </a:buClr>
              <a:buFont typeface="Wingdings" panose="05000000000000000000" pitchFamily="2" charset="2"/>
              <a:buChar char="§"/>
            </a:pPr>
            <a:r>
              <a:rPr lang="nb-NO" sz="2400" b="1" dirty="0" smtClean="0">
                <a:solidFill>
                  <a:prstClr val="black">
                    <a:lumMod val="75000"/>
                    <a:lumOff val="25000"/>
                  </a:prstClr>
                </a:solidFill>
                <a:cs typeface="Arial" panose="020B0604020202020204" pitchFamily="34" charset="0"/>
              </a:rPr>
              <a:t>E-post: </a:t>
            </a:r>
            <a:r>
              <a:rPr lang="nb-NO" sz="2400" b="1" u="sng" dirty="0" smtClean="0">
                <a:solidFill>
                  <a:srgbClr val="994DAD"/>
                </a:solidFill>
                <a:cs typeface="Arial" panose="020B0604020202020204" pitchFamily="34" charset="0"/>
              </a:rPr>
              <a:t>post@ldo.no</a:t>
            </a:r>
          </a:p>
        </p:txBody>
      </p:sp>
      <p:sp>
        <p:nvSpPr>
          <p:cNvPr id="8" name="TekstSylinder 7"/>
          <p:cNvSpPr txBox="1"/>
          <p:nvPr userDrawn="1"/>
        </p:nvSpPr>
        <p:spPr>
          <a:xfrm>
            <a:off x="1792504" y="5312270"/>
            <a:ext cx="2804504" cy="369332"/>
          </a:xfrm>
          <a:prstGeom prst="rect">
            <a:avLst/>
          </a:prstGeom>
          <a:noFill/>
        </p:spPr>
        <p:txBody>
          <a:bodyPr wrap="square" rtlCol="0">
            <a:spAutoFit/>
          </a:bodyPr>
          <a:lstStyle/>
          <a:p>
            <a:r>
              <a:rPr lang="nb-NO" b="1" dirty="0" err="1" smtClean="0">
                <a:solidFill>
                  <a:prstClr val="black">
                    <a:lumMod val="75000"/>
                    <a:lumOff val="25000"/>
                  </a:prstClr>
                </a:solidFill>
              </a:rPr>
              <a:t>facebook</a:t>
            </a:r>
            <a:r>
              <a:rPr lang="nb-NO" b="1" dirty="0" smtClean="0">
                <a:solidFill>
                  <a:prstClr val="black">
                    <a:lumMod val="75000"/>
                    <a:lumOff val="25000"/>
                  </a:prstClr>
                </a:solidFill>
              </a:rPr>
              <a:t>/</a:t>
            </a:r>
            <a:r>
              <a:rPr lang="nb-NO" b="1" dirty="0" err="1" smtClean="0">
                <a:solidFill>
                  <a:prstClr val="black">
                    <a:lumMod val="75000"/>
                    <a:lumOff val="25000"/>
                  </a:prstClr>
                </a:solidFill>
              </a:rPr>
              <a:t>mittOmbud</a:t>
            </a:r>
            <a:endParaRPr lang="nb-NO" b="1" dirty="0">
              <a:solidFill>
                <a:prstClr val="black">
                  <a:lumMod val="75000"/>
                  <a:lumOff val="25000"/>
                </a:prstClr>
              </a:solidFill>
            </a:endParaRPr>
          </a:p>
        </p:txBody>
      </p:sp>
      <p:sp>
        <p:nvSpPr>
          <p:cNvPr id="9" name="TekstSylinder 8"/>
          <p:cNvSpPr txBox="1"/>
          <p:nvPr userDrawn="1"/>
        </p:nvSpPr>
        <p:spPr>
          <a:xfrm>
            <a:off x="5179088" y="5315789"/>
            <a:ext cx="2592288" cy="369332"/>
          </a:xfrm>
          <a:prstGeom prst="rect">
            <a:avLst/>
          </a:prstGeom>
          <a:noFill/>
        </p:spPr>
        <p:txBody>
          <a:bodyPr wrap="square" rtlCol="0">
            <a:spAutoFit/>
          </a:bodyPr>
          <a:lstStyle/>
          <a:p>
            <a:r>
              <a:rPr lang="nb-NO" b="1" dirty="0" err="1" smtClean="0">
                <a:solidFill>
                  <a:prstClr val="black">
                    <a:lumMod val="75000"/>
                    <a:lumOff val="25000"/>
                  </a:prstClr>
                </a:solidFill>
              </a:rPr>
              <a:t>twitter</a:t>
            </a:r>
            <a:r>
              <a:rPr lang="nb-NO" b="1" dirty="0" smtClean="0">
                <a:solidFill>
                  <a:prstClr val="black">
                    <a:lumMod val="75000"/>
                    <a:lumOff val="25000"/>
                  </a:prstClr>
                </a:solidFill>
              </a:rPr>
              <a:t>/</a:t>
            </a:r>
            <a:r>
              <a:rPr lang="nb-NO" b="1" dirty="0" err="1" smtClean="0">
                <a:solidFill>
                  <a:prstClr val="black">
                    <a:lumMod val="75000"/>
                    <a:lumOff val="25000"/>
                  </a:prstClr>
                </a:solidFill>
              </a:rPr>
              <a:t>mittOmbud</a:t>
            </a:r>
            <a:endParaRPr lang="nb-NO" b="1" dirty="0">
              <a:solidFill>
                <a:prstClr val="black">
                  <a:lumMod val="75000"/>
                  <a:lumOff val="25000"/>
                </a:prstClr>
              </a:solidFill>
            </a:endParaRPr>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8023" y="5331702"/>
            <a:ext cx="393047" cy="393047"/>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0456" y="5331702"/>
            <a:ext cx="389131" cy="389131"/>
          </a:xfrm>
          <a:prstGeom prst="rect">
            <a:avLst/>
          </a:prstGeom>
        </p:spPr>
      </p:pic>
      <p:pic>
        <p:nvPicPr>
          <p:cNvPr id="12" name="Bild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t="18753" b="49706"/>
          <a:stretch/>
        </p:blipFill>
        <p:spPr>
          <a:xfrm>
            <a:off x="467544" y="476673"/>
            <a:ext cx="8208912" cy="1728191"/>
          </a:xfrm>
          <a:prstGeom prst="rect">
            <a:avLst/>
          </a:prstGeom>
        </p:spPr>
      </p:pic>
    </p:spTree>
    <p:extLst>
      <p:ext uri="{BB962C8B-B14F-4D97-AF65-F5344CB8AC3E}">
        <p14:creationId xmlns:p14="http://schemas.microsoft.com/office/powerpoint/2010/main" val="41239213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va gjør LDO">
    <p:spTree>
      <p:nvGrpSpPr>
        <p:cNvPr id="1" name=""/>
        <p:cNvGrpSpPr/>
        <p:nvPr/>
      </p:nvGrpSpPr>
      <p:grpSpPr>
        <a:xfrm>
          <a:off x="0" y="0"/>
          <a:ext cx="0" cy="0"/>
          <a:chOff x="0" y="0"/>
          <a:chExt cx="0" cy="0"/>
        </a:xfrm>
      </p:grpSpPr>
      <p:sp>
        <p:nvSpPr>
          <p:cNvPr id="8" name="Rektangel 7"/>
          <p:cNvSpPr/>
          <p:nvPr userDrawn="1"/>
        </p:nvSpPr>
        <p:spPr>
          <a:xfrm>
            <a:off x="467544" y="3212976"/>
            <a:ext cx="820891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ctrTitle" hasCustomPrompt="1"/>
          </p:nvPr>
        </p:nvSpPr>
        <p:spPr>
          <a:xfrm>
            <a:off x="1693912" y="3543151"/>
            <a:ext cx="6982544" cy="1470025"/>
          </a:xfrm>
        </p:spPr>
        <p:txBody>
          <a:bodyPr/>
          <a:lstStyle>
            <a:lvl1pPr algn="l">
              <a:defRPr baseline="0"/>
            </a:lvl1pPr>
          </a:lstStyle>
          <a:p>
            <a:r>
              <a:rPr lang="nb-NO" dirty="0" smtClean="0"/>
              <a:t>Hva gjør LDO?</a:t>
            </a:r>
            <a:endParaRPr lang="nb-NO" dirty="0"/>
          </a:p>
        </p:txBody>
      </p:sp>
      <p:sp>
        <p:nvSpPr>
          <p:cNvPr id="7" name="Rektangel 6"/>
          <p:cNvSpPr/>
          <p:nvPr userDrawn="1"/>
        </p:nvSpPr>
        <p:spPr>
          <a:xfrm>
            <a:off x="899592" y="3573016"/>
            <a:ext cx="288032"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pic>
        <p:nvPicPr>
          <p:cNvPr id="4" name="Bild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68" b="40790"/>
          <a:stretch/>
        </p:blipFill>
        <p:spPr>
          <a:xfrm>
            <a:off x="477640" y="1052736"/>
            <a:ext cx="8198904" cy="2016224"/>
          </a:xfrm>
          <a:prstGeom prst="rect">
            <a:avLst/>
          </a:prstGeom>
        </p:spPr>
      </p:pic>
    </p:spTree>
    <p:extLst>
      <p:ext uri="{BB962C8B-B14F-4D97-AF65-F5344CB8AC3E}">
        <p14:creationId xmlns:p14="http://schemas.microsoft.com/office/powerpoint/2010/main" val="388041150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va er LDO?">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7667" y="3926003"/>
            <a:ext cx="3367591" cy="1090530"/>
          </a:xfrm>
          <a:prstGeom prst="rect">
            <a:avLst/>
          </a:prstGeom>
        </p:spPr>
      </p:pic>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684" y="3922646"/>
            <a:ext cx="3387086" cy="1090530"/>
          </a:xfrm>
          <a:prstGeom prst="rect">
            <a:avLst/>
          </a:prstGeom>
        </p:spPr>
      </p:pic>
      <p:pic>
        <p:nvPicPr>
          <p:cNvPr id="6" name="Bild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47666" y="2708920"/>
            <a:ext cx="3367591" cy="1075312"/>
          </a:xfrm>
          <a:prstGeom prst="rect">
            <a:avLst/>
          </a:prstGeom>
        </p:spPr>
      </p:pic>
      <p:pic>
        <p:nvPicPr>
          <p:cNvPr id="2" name="Bild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5616" y="2708920"/>
            <a:ext cx="3384376" cy="1075312"/>
          </a:xfrm>
          <a:prstGeom prst="rect">
            <a:avLst/>
          </a:prstGeom>
        </p:spPr>
      </p:pic>
      <p:sp>
        <p:nvSpPr>
          <p:cNvPr id="8" name="Rektangel 7"/>
          <p:cNvSpPr/>
          <p:nvPr userDrawn="1"/>
        </p:nvSpPr>
        <p:spPr>
          <a:xfrm>
            <a:off x="467544" y="642290"/>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9" name="TekstSylinder 8"/>
          <p:cNvSpPr txBox="1"/>
          <p:nvPr userDrawn="1"/>
        </p:nvSpPr>
        <p:spPr>
          <a:xfrm>
            <a:off x="1115616" y="3068959"/>
            <a:ext cx="3384376" cy="600098"/>
          </a:xfrm>
          <a:prstGeom prst="rect">
            <a:avLst/>
          </a:prstGeom>
          <a:noFill/>
        </p:spPr>
        <p:txBody>
          <a:bodyPr wrap="square" rtlCol="0">
            <a:spAutoFit/>
          </a:bodyPr>
          <a:lstStyle/>
          <a:p>
            <a:pPr algn="ctr"/>
            <a:r>
              <a:rPr lang="nb-NO" sz="2000" b="1" dirty="0" smtClean="0">
                <a:solidFill>
                  <a:prstClr val="white"/>
                </a:solidFill>
                <a:cs typeface="Arial" panose="020B0604020202020204" pitchFamily="34" charset="0"/>
              </a:rPr>
              <a:t>1. EN LOVHÅNDHEVER</a:t>
            </a:r>
            <a:endParaRPr lang="nb-NO" sz="2000" b="1" dirty="0">
              <a:solidFill>
                <a:prstClr val="white"/>
              </a:solidFill>
              <a:cs typeface="Arial" panose="020B0604020202020204" pitchFamily="34" charset="0"/>
            </a:endParaRPr>
          </a:p>
        </p:txBody>
      </p:sp>
      <p:sp>
        <p:nvSpPr>
          <p:cNvPr id="13" name="TekstSylinder 12"/>
          <p:cNvSpPr txBox="1"/>
          <p:nvPr userDrawn="1"/>
        </p:nvSpPr>
        <p:spPr>
          <a:xfrm>
            <a:off x="4640922" y="3068957"/>
            <a:ext cx="3387086" cy="600098"/>
          </a:xfrm>
          <a:prstGeom prst="rect">
            <a:avLst/>
          </a:prstGeom>
          <a:noFill/>
        </p:spPr>
        <p:txBody>
          <a:bodyPr wrap="square" rtlCol="0">
            <a:spAutoFit/>
          </a:bodyPr>
          <a:lstStyle/>
          <a:p>
            <a:pPr algn="ctr"/>
            <a:r>
              <a:rPr lang="nb-NO" sz="2000" b="1" dirty="0" smtClean="0">
                <a:solidFill>
                  <a:prstClr val="white"/>
                </a:solidFill>
                <a:cs typeface="Arial" panose="020B0604020202020204" pitchFamily="34" charset="0"/>
              </a:rPr>
              <a:t>2. EN VEILEDER</a:t>
            </a:r>
            <a:endParaRPr lang="nb-NO" sz="2000" b="1" dirty="0">
              <a:solidFill>
                <a:prstClr val="white"/>
              </a:solidFill>
              <a:cs typeface="Arial" panose="020B0604020202020204" pitchFamily="34" charset="0"/>
            </a:endParaRPr>
          </a:p>
        </p:txBody>
      </p:sp>
      <p:sp>
        <p:nvSpPr>
          <p:cNvPr id="17" name="TekstSylinder 16"/>
          <p:cNvSpPr txBox="1"/>
          <p:nvPr userDrawn="1"/>
        </p:nvSpPr>
        <p:spPr>
          <a:xfrm>
            <a:off x="1115992" y="4217940"/>
            <a:ext cx="3384000" cy="600345"/>
          </a:xfrm>
          <a:prstGeom prst="rect">
            <a:avLst/>
          </a:prstGeom>
          <a:noFill/>
        </p:spPr>
        <p:txBody>
          <a:bodyPr wrap="square" rtlCol="0">
            <a:spAutoFit/>
          </a:bodyPr>
          <a:lstStyle/>
          <a:p>
            <a:pPr algn="ctr"/>
            <a:r>
              <a:rPr lang="nb-NO" sz="2000" b="1" dirty="0" smtClean="0">
                <a:solidFill>
                  <a:prstClr val="white"/>
                </a:solidFill>
                <a:cs typeface="Arial" panose="020B0604020202020204" pitchFamily="34" charset="0"/>
              </a:rPr>
              <a:t>3. EN PÅDRIVER</a:t>
            </a:r>
            <a:endParaRPr lang="nb-NO" sz="2000" b="1" dirty="0">
              <a:solidFill>
                <a:prstClr val="white"/>
              </a:solidFill>
              <a:cs typeface="Arial" panose="020B0604020202020204" pitchFamily="34" charset="0"/>
            </a:endParaRPr>
          </a:p>
        </p:txBody>
      </p:sp>
      <p:sp>
        <p:nvSpPr>
          <p:cNvPr id="21" name="TekstSylinder 20"/>
          <p:cNvSpPr txBox="1"/>
          <p:nvPr userDrawn="1"/>
        </p:nvSpPr>
        <p:spPr>
          <a:xfrm>
            <a:off x="4654248" y="4202970"/>
            <a:ext cx="3384000" cy="605231"/>
          </a:xfrm>
          <a:prstGeom prst="rect">
            <a:avLst/>
          </a:prstGeom>
          <a:noFill/>
        </p:spPr>
        <p:txBody>
          <a:bodyPr wrap="square" rtlCol="0">
            <a:spAutoFit/>
          </a:bodyPr>
          <a:lstStyle/>
          <a:p>
            <a:pPr algn="ctr"/>
            <a:r>
              <a:rPr lang="nb-NO" sz="2000" b="1" dirty="0" smtClean="0">
                <a:solidFill>
                  <a:prstClr val="white"/>
                </a:solidFill>
                <a:cs typeface="Arial" panose="020B0604020202020204" pitchFamily="34" charset="0"/>
              </a:rPr>
              <a:t>4. ET KUNNSKAPSMILJØ</a:t>
            </a:r>
            <a:endParaRPr lang="nb-NO" sz="2000" b="1" dirty="0">
              <a:solidFill>
                <a:prstClr val="white"/>
              </a:solidFill>
              <a:cs typeface="Arial" panose="020B0604020202020204" pitchFamily="34" charset="0"/>
            </a:endParaRPr>
          </a:p>
        </p:txBody>
      </p:sp>
      <p:sp>
        <p:nvSpPr>
          <p:cNvPr id="27" name="TekstSylinder 26"/>
          <p:cNvSpPr txBox="1"/>
          <p:nvPr userDrawn="1"/>
        </p:nvSpPr>
        <p:spPr>
          <a:xfrm>
            <a:off x="489781" y="980728"/>
            <a:ext cx="8186675" cy="707886"/>
          </a:xfrm>
          <a:prstGeom prst="rect">
            <a:avLst/>
          </a:prstGeom>
          <a:noFill/>
        </p:spPr>
        <p:txBody>
          <a:bodyPr wrap="square" rtlCol="0">
            <a:spAutoFit/>
          </a:bodyPr>
          <a:lstStyle/>
          <a:p>
            <a:pPr algn="ctr"/>
            <a:r>
              <a:rPr lang="nb-NO" sz="4000" b="1" dirty="0" smtClean="0">
                <a:solidFill>
                  <a:prstClr val="black">
                    <a:lumMod val="75000"/>
                    <a:lumOff val="25000"/>
                  </a:prstClr>
                </a:solidFill>
                <a:cs typeface="Arial" panose="020B0604020202020204" pitchFamily="34" charset="0"/>
              </a:rPr>
              <a:t>Hva er LDO?</a:t>
            </a:r>
            <a:endParaRPr lang="nb-NO" sz="4000" b="1" dirty="0">
              <a:solidFill>
                <a:prstClr val="black">
                  <a:lumMod val="75000"/>
                  <a:lumOff val="25000"/>
                </a:prstClr>
              </a:solidFill>
              <a:cs typeface="Arial" panose="020B0604020202020204" pitchFamily="34" charset="0"/>
            </a:endParaRPr>
          </a:p>
        </p:txBody>
      </p:sp>
    </p:spTree>
    <p:extLst>
      <p:ext uri="{BB962C8B-B14F-4D97-AF65-F5344CB8AC3E}">
        <p14:creationId xmlns:p14="http://schemas.microsoft.com/office/powerpoint/2010/main" val="4507888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ktangel 6"/>
          <p:cNvSpPr/>
          <p:nvPr userDrawn="1"/>
        </p:nvSpPr>
        <p:spPr>
          <a:xfrm>
            <a:off x="457200" y="548680"/>
            <a:ext cx="82296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title"/>
          </p:nvPr>
        </p:nvSpPr>
        <p:spPr/>
        <p:txBody>
          <a:bodyPr/>
          <a:lstStyle>
            <a:lvl1pPr algn="ctr">
              <a:defRPr sz="4000"/>
            </a:lvl1pPr>
          </a:lstStyle>
          <a:p>
            <a:r>
              <a:rPr lang="nb-NO" dirty="0" smtClean="0"/>
              <a:t>Klikk for å redigere tittelstil</a:t>
            </a:r>
            <a:endParaRPr lang="nb-NO" dirty="0"/>
          </a:p>
        </p:txBody>
      </p:sp>
      <p:sp>
        <p:nvSpPr>
          <p:cNvPr id="3" name="Plassholder for innhold 2"/>
          <p:cNvSpPr>
            <a:spLocks noGrp="1"/>
          </p:cNvSpPr>
          <p:nvPr>
            <p:ph idx="1" hasCustomPrompt="1"/>
          </p:nvPr>
        </p:nvSpPr>
        <p:spPr/>
        <p:txBody>
          <a:bodyPr/>
          <a:lstStyle>
            <a:lvl1pPr>
              <a:defRPr baseline="0"/>
            </a:lvl1pPr>
          </a:lstStyle>
          <a:p>
            <a:pPr lvl="0"/>
            <a:r>
              <a:rPr lang="nb-NO" dirty="0" smtClean="0"/>
              <a:t>Legg til punkt (maks 5)</a:t>
            </a:r>
          </a:p>
        </p:txBody>
      </p:sp>
      <p:sp>
        <p:nvSpPr>
          <p:cNvPr id="4" name="Plassholder for dato 3"/>
          <p:cNvSpPr>
            <a:spLocks noGrp="1"/>
          </p:cNvSpPr>
          <p:nvPr>
            <p:ph type="dt" sz="half" idx="10"/>
          </p:nvPr>
        </p:nvSpPr>
        <p:spPr/>
        <p:txBody>
          <a:bodyPr/>
          <a:lstStyle/>
          <a:p>
            <a:fld id="{5D34BC03-3B7B-4376-B57B-EC297245D50F}" type="datetime1">
              <a:rPr lang="nb-NO" smtClean="0"/>
              <a:t>03.02.2016</a:t>
            </a:fld>
            <a:endParaRPr lang="nb-NO"/>
          </a:p>
        </p:txBody>
      </p:sp>
      <p:sp>
        <p:nvSpPr>
          <p:cNvPr id="5" name="Plassholder for bunntekst 4"/>
          <p:cNvSpPr>
            <a:spLocks noGrp="1"/>
          </p:cNvSpPr>
          <p:nvPr>
            <p:ph type="ftr" sz="quarter" idx="11"/>
          </p:nvPr>
        </p:nvSpPr>
        <p:spPr/>
        <p:txBody>
          <a:bodyPr/>
          <a:lstStyle/>
          <a:p>
            <a:r>
              <a:rPr lang="nb-NO" smtClean="0"/>
              <a:t>Eli Knøsen 30012016</a:t>
            </a:r>
            <a:endParaRPr lang="nb-NO" dirty="0"/>
          </a:p>
        </p:txBody>
      </p:sp>
      <p:sp>
        <p:nvSpPr>
          <p:cNvPr id="6" name="Plassholder for lysbildenummer 5"/>
          <p:cNvSpPr>
            <a:spLocks noGrp="1"/>
          </p:cNvSpPr>
          <p:nvPr>
            <p:ph type="sldNum" sz="quarter" idx="12"/>
          </p:nvPr>
        </p:nvSpPr>
        <p:spPr/>
        <p:txBody>
          <a:bodyPr/>
          <a:lstStyle/>
          <a:p>
            <a:fld id="{E2D15C3C-3FAA-47DB-94AD-901E3ECBD495}" type="slidenum">
              <a:rPr lang="nb-NO" smtClean="0"/>
              <a:t>‹#›</a:t>
            </a:fld>
            <a:endParaRPr lang="nb-NO"/>
          </a:p>
        </p:txBody>
      </p:sp>
    </p:spTree>
    <p:extLst>
      <p:ext uri="{BB962C8B-B14F-4D97-AF65-F5344CB8AC3E}">
        <p14:creationId xmlns:p14="http://schemas.microsoft.com/office/powerpoint/2010/main" val="38272710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Hva er LDO?">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615" y="2564904"/>
            <a:ext cx="3161980" cy="720000"/>
          </a:xfrm>
          <a:prstGeom prst="rect">
            <a:avLst/>
          </a:prstGeom>
        </p:spPr>
      </p:pic>
      <p:sp>
        <p:nvSpPr>
          <p:cNvPr id="8" name="Rektangel 7"/>
          <p:cNvSpPr/>
          <p:nvPr userDrawn="1"/>
        </p:nvSpPr>
        <p:spPr>
          <a:xfrm>
            <a:off x="467544" y="642290"/>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6" name="TekstSylinder 25"/>
          <p:cNvSpPr txBox="1"/>
          <p:nvPr userDrawn="1"/>
        </p:nvSpPr>
        <p:spPr>
          <a:xfrm>
            <a:off x="1115616" y="2740858"/>
            <a:ext cx="3161979" cy="400110"/>
          </a:xfrm>
          <a:prstGeom prst="rect">
            <a:avLst/>
          </a:prstGeom>
          <a:noFill/>
        </p:spPr>
        <p:txBody>
          <a:bodyPr wrap="square" rtlCol="0">
            <a:spAutoFit/>
          </a:bodyPr>
          <a:lstStyle/>
          <a:p>
            <a:pPr algn="ctr"/>
            <a:r>
              <a:rPr lang="nb-NO" sz="2000" b="1" dirty="0" smtClean="0">
                <a:solidFill>
                  <a:prstClr val="white"/>
                </a:solidFill>
                <a:cs typeface="Arial" panose="020B0604020202020204" pitchFamily="34" charset="0"/>
              </a:rPr>
              <a:t>1. EN LOVHÅNDHEVER</a:t>
            </a:r>
            <a:endParaRPr lang="nb-NO" sz="2000" b="1" dirty="0">
              <a:solidFill>
                <a:prstClr val="white"/>
              </a:solidFill>
              <a:cs typeface="Arial" panose="020B0604020202020204" pitchFamily="34" charset="0"/>
            </a:endParaRPr>
          </a:p>
        </p:txBody>
      </p:sp>
      <p:sp>
        <p:nvSpPr>
          <p:cNvPr id="27" name="Rektangel 26"/>
          <p:cNvSpPr/>
          <p:nvPr userDrawn="1"/>
        </p:nvSpPr>
        <p:spPr>
          <a:xfrm>
            <a:off x="1115616" y="3331306"/>
            <a:ext cx="3161980" cy="1605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994DAD"/>
              </a:buClr>
              <a:buFont typeface="Wingdings" panose="05000000000000000000" pitchFamily="2" charset="2"/>
              <a:buNone/>
            </a:pPr>
            <a:endParaRPr lang="nb-NO" sz="1300" dirty="0">
              <a:solidFill>
                <a:prstClr val="black">
                  <a:lumMod val="85000"/>
                  <a:lumOff val="15000"/>
                </a:prstClr>
              </a:solidFill>
              <a:cs typeface="Arial" panose="020B0604020202020204" pitchFamily="34" charset="0"/>
            </a:endParaRPr>
          </a:p>
        </p:txBody>
      </p:sp>
      <p:sp>
        <p:nvSpPr>
          <p:cNvPr id="28" name="Rektangel 27"/>
          <p:cNvSpPr/>
          <p:nvPr userDrawn="1"/>
        </p:nvSpPr>
        <p:spPr>
          <a:xfrm>
            <a:off x="1311038" y="3315527"/>
            <a:ext cx="2900922" cy="1409617"/>
          </a:xfrm>
          <a:prstGeom prst="rect">
            <a:avLst/>
          </a:prstGeom>
        </p:spPr>
        <p:txBody>
          <a:bodyPr wrap="square">
            <a:spAutoFit/>
          </a:bodyPr>
          <a:lstStyle/>
          <a:p>
            <a:pPr algn="ctr">
              <a:spcBef>
                <a:spcPct val="20000"/>
              </a:spcBef>
              <a:buClr>
                <a:srgbClr val="994DAD"/>
              </a:buClr>
              <a:buFont typeface="Wingdings" panose="05000000000000000000" pitchFamily="2" charset="2"/>
              <a:buNone/>
            </a:pPr>
            <a:endParaRPr lang="nb-NO" sz="1200" b="1" dirty="0" smtClean="0">
              <a:solidFill>
                <a:prstClr val="black">
                  <a:lumMod val="75000"/>
                  <a:lumOff val="25000"/>
                </a:prstClr>
              </a:solidFill>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prstClr val="black">
                    <a:lumMod val="75000"/>
                    <a:lumOff val="25000"/>
                  </a:prstClr>
                </a:solidFill>
                <a:cs typeface="Arial" panose="020B0604020202020204" pitchFamily="34" charset="0"/>
              </a:rPr>
              <a:t>Klagesaksbehandling</a:t>
            </a:r>
          </a:p>
          <a:p>
            <a:pPr marL="285750" indent="-285750">
              <a:spcBef>
                <a:spcPct val="20000"/>
              </a:spcBef>
              <a:buClr>
                <a:srgbClr val="994DAD"/>
              </a:buClr>
              <a:buFont typeface="Wingdings" panose="05000000000000000000" pitchFamily="2" charset="2"/>
              <a:buChar char="§"/>
            </a:pPr>
            <a:r>
              <a:rPr lang="nb-NO" sz="1600" b="1" dirty="0">
                <a:solidFill>
                  <a:prstClr val="black">
                    <a:lumMod val="75000"/>
                    <a:lumOff val="25000"/>
                  </a:prstClr>
                </a:solidFill>
                <a:cs typeface="Arial" panose="020B0604020202020204" pitchFamily="34" charset="0"/>
              </a:rPr>
              <a:t>Kontroll av likestillingsredegjørelser</a:t>
            </a:r>
          </a:p>
          <a:p>
            <a:pPr marL="285750" indent="-285750">
              <a:spcBef>
                <a:spcPct val="20000"/>
              </a:spcBef>
              <a:buClr>
                <a:srgbClr val="994DAD"/>
              </a:buClr>
              <a:buFont typeface="Wingdings" panose="05000000000000000000" pitchFamily="2" charset="2"/>
              <a:buChar char="§"/>
            </a:pPr>
            <a:r>
              <a:rPr lang="nb-NO" sz="1600" b="1" dirty="0">
                <a:solidFill>
                  <a:prstClr val="black">
                    <a:lumMod val="75000"/>
                    <a:lumOff val="25000"/>
                  </a:prstClr>
                </a:solidFill>
                <a:cs typeface="Arial" panose="020B0604020202020204" pitchFamily="34" charset="0"/>
              </a:rPr>
              <a:t>Konvensjonsovervåking</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6237" y="2564904"/>
            <a:ext cx="3540139" cy="2362973"/>
          </a:xfrm>
          <a:prstGeom prst="rect">
            <a:avLst/>
          </a:prstGeom>
        </p:spPr>
      </p:pic>
      <p:sp>
        <p:nvSpPr>
          <p:cNvPr id="10" name="TekstSylinder 9"/>
          <p:cNvSpPr txBox="1"/>
          <p:nvPr userDrawn="1"/>
        </p:nvSpPr>
        <p:spPr>
          <a:xfrm>
            <a:off x="489781" y="980728"/>
            <a:ext cx="8186675" cy="707886"/>
          </a:xfrm>
          <a:prstGeom prst="rect">
            <a:avLst/>
          </a:prstGeom>
          <a:noFill/>
        </p:spPr>
        <p:txBody>
          <a:bodyPr wrap="square" rtlCol="0">
            <a:spAutoFit/>
          </a:bodyPr>
          <a:lstStyle/>
          <a:p>
            <a:pPr algn="ctr"/>
            <a:r>
              <a:rPr lang="nb-NO" sz="4000" b="1" dirty="0" smtClean="0">
                <a:solidFill>
                  <a:prstClr val="black">
                    <a:lumMod val="75000"/>
                    <a:lumOff val="25000"/>
                  </a:prstClr>
                </a:solidFill>
                <a:cs typeface="Arial" panose="020B0604020202020204" pitchFamily="34" charset="0"/>
              </a:rPr>
              <a:t>Hva er LDO?</a:t>
            </a:r>
            <a:endParaRPr lang="nb-NO" sz="4000" b="1" dirty="0">
              <a:solidFill>
                <a:prstClr val="black">
                  <a:lumMod val="75000"/>
                  <a:lumOff val="25000"/>
                </a:prstClr>
              </a:solidFill>
              <a:cs typeface="Arial" panose="020B0604020202020204" pitchFamily="34" charset="0"/>
            </a:endParaRPr>
          </a:p>
        </p:txBody>
      </p:sp>
    </p:spTree>
    <p:extLst>
      <p:ext uri="{BB962C8B-B14F-4D97-AF65-F5344CB8AC3E}">
        <p14:creationId xmlns:p14="http://schemas.microsoft.com/office/powerpoint/2010/main" val="16500426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Hva er LDO?">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617" y="2554805"/>
            <a:ext cx="3168352" cy="720000"/>
          </a:xfrm>
          <a:prstGeom prst="rect">
            <a:avLst/>
          </a:prstGeom>
        </p:spPr>
      </p:pic>
      <p:sp>
        <p:nvSpPr>
          <p:cNvPr id="8" name="Rektangel 7"/>
          <p:cNvSpPr/>
          <p:nvPr userDrawn="1"/>
        </p:nvSpPr>
        <p:spPr>
          <a:xfrm>
            <a:off x="467544" y="642290"/>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1" name="TekstSylinder 20"/>
          <p:cNvSpPr txBox="1"/>
          <p:nvPr userDrawn="1"/>
        </p:nvSpPr>
        <p:spPr>
          <a:xfrm>
            <a:off x="1115616" y="2720450"/>
            <a:ext cx="3168352" cy="400110"/>
          </a:xfrm>
          <a:prstGeom prst="rect">
            <a:avLst/>
          </a:prstGeom>
          <a:noFill/>
        </p:spPr>
        <p:txBody>
          <a:bodyPr wrap="square" rtlCol="0">
            <a:spAutoFit/>
          </a:bodyPr>
          <a:lstStyle/>
          <a:p>
            <a:pPr algn="ctr"/>
            <a:r>
              <a:rPr lang="nb-NO" sz="2000" b="1" dirty="0" smtClean="0">
                <a:solidFill>
                  <a:prstClr val="white"/>
                </a:solidFill>
                <a:cs typeface="Arial" panose="020B0604020202020204" pitchFamily="34" charset="0"/>
              </a:rPr>
              <a:t>2. EN VEILEDER</a:t>
            </a:r>
            <a:endParaRPr lang="nb-NO" sz="2000" b="1" dirty="0">
              <a:solidFill>
                <a:prstClr val="white"/>
              </a:solidFill>
              <a:cs typeface="Arial" panose="020B0604020202020204" pitchFamily="34" charset="0"/>
            </a:endParaRPr>
          </a:p>
        </p:txBody>
      </p:sp>
      <p:sp>
        <p:nvSpPr>
          <p:cNvPr id="22" name="Rektangel 21"/>
          <p:cNvSpPr/>
          <p:nvPr userDrawn="1"/>
        </p:nvSpPr>
        <p:spPr>
          <a:xfrm>
            <a:off x="1115616" y="3331306"/>
            <a:ext cx="3168352" cy="1605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994DAD"/>
              </a:buClr>
              <a:buFont typeface="Wingdings" panose="05000000000000000000" pitchFamily="2" charset="2"/>
              <a:buNone/>
            </a:pPr>
            <a:endParaRPr lang="nb-NO" sz="1300" dirty="0">
              <a:solidFill>
                <a:prstClr val="black">
                  <a:lumMod val="85000"/>
                  <a:lumOff val="15000"/>
                </a:prstClr>
              </a:solidFill>
              <a:cs typeface="Arial" panose="020B0604020202020204" pitchFamily="34" charset="0"/>
            </a:endParaRPr>
          </a:p>
        </p:txBody>
      </p:sp>
      <p:sp>
        <p:nvSpPr>
          <p:cNvPr id="24" name="Rektangel 23"/>
          <p:cNvSpPr/>
          <p:nvPr userDrawn="1"/>
        </p:nvSpPr>
        <p:spPr>
          <a:xfrm>
            <a:off x="1331640" y="3352553"/>
            <a:ext cx="2900922" cy="1311128"/>
          </a:xfrm>
          <a:prstGeom prst="rect">
            <a:avLst/>
          </a:prstGeom>
        </p:spPr>
        <p:txBody>
          <a:bodyPr wrap="square">
            <a:spAutoFit/>
          </a:bodyPr>
          <a:lstStyle/>
          <a:p>
            <a:pPr algn="ctr">
              <a:spcBef>
                <a:spcPct val="20000"/>
              </a:spcBef>
              <a:buClr>
                <a:srgbClr val="994DAD"/>
              </a:buClr>
              <a:buFont typeface="Wingdings" panose="05000000000000000000" pitchFamily="2" charset="2"/>
              <a:buNone/>
            </a:pPr>
            <a:endParaRPr lang="nb-NO" sz="1200" b="1" dirty="0" smtClean="0">
              <a:solidFill>
                <a:prstClr val="black">
                  <a:lumMod val="75000"/>
                  <a:lumOff val="25000"/>
                </a:prstClr>
              </a:solidFill>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prstClr val="black">
                    <a:lumMod val="75000"/>
                    <a:lumOff val="25000"/>
                  </a:prstClr>
                </a:solidFill>
                <a:cs typeface="Arial" panose="020B0604020202020204" pitchFamily="34" charset="0"/>
              </a:rPr>
              <a:t>Generell veiledning til virksomheter, organisasjoner og enkeltindivider</a:t>
            </a:r>
          </a:p>
        </p:txBody>
      </p:sp>
      <p:pic>
        <p:nvPicPr>
          <p:cNvPr id="29" name="Bild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1825" y="2564904"/>
            <a:ext cx="3534551" cy="2353002"/>
          </a:xfrm>
          <a:prstGeom prst="rect">
            <a:avLst/>
          </a:prstGeom>
        </p:spPr>
      </p:pic>
      <p:sp>
        <p:nvSpPr>
          <p:cNvPr id="30" name="TekstSylinder 29"/>
          <p:cNvSpPr txBox="1"/>
          <p:nvPr userDrawn="1"/>
        </p:nvSpPr>
        <p:spPr>
          <a:xfrm>
            <a:off x="489781" y="980728"/>
            <a:ext cx="8186675" cy="707886"/>
          </a:xfrm>
          <a:prstGeom prst="rect">
            <a:avLst/>
          </a:prstGeom>
          <a:noFill/>
        </p:spPr>
        <p:txBody>
          <a:bodyPr wrap="square" rtlCol="0">
            <a:spAutoFit/>
          </a:bodyPr>
          <a:lstStyle/>
          <a:p>
            <a:pPr algn="ctr"/>
            <a:r>
              <a:rPr lang="nb-NO" sz="4000" b="1" dirty="0" smtClean="0">
                <a:solidFill>
                  <a:prstClr val="black">
                    <a:lumMod val="75000"/>
                    <a:lumOff val="25000"/>
                  </a:prstClr>
                </a:solidFill>
                <a:cs typeface="Arial" panose="020B0604020202020204" pitchFamily="34" charset="0"/>
              </a:rPr>
              <a:t>Hva er LDO?</a:t>
            </a:r>
            <a:endParaRPr lang="nb-NO" sz="4000" b="1" dirty="0">
              <a:solidFill>
                <a:prstClr val="black">
                  <a:lumMod val="75000"/>
                  <a:lumOff val="25000"/>
                </a:prstClr>
              </a:solidFill>
              <a:cs typeface="Arial" panose="020B0604020202020204" pitchFamily="34" charset="0"/>
            </a:endParaRPr>
          </a:p>
        </p:txBody>
      </p:sp>
    </p:spTree>
    <p:extLst>
      <p:ext uri="{BB962C8B-B14F-4D97-AF65-F5344CB8AC3E}">
        <p14:creationId xmlns:p14="http://schemas.microsoft.com/office/powerpoint/2010/main" val="29227659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Hva er LDO?">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557" y="2564904"/>
            <a:ext cx="3194408" cy="720000"/>
          </a:xfrm>
          <a:prstGeom prst="rect">
            <a:avLst/>
          </a:prstGeom>
        </p:spPr>
      </p:pic>
      <p:sp>
        <p:nvSpPr>
          <p:cNvPr id="8" name="Rektangel 7"/>
          <p:cNvSpPr/>
          <p:nvPr userDrawn="1"/>
        </p:nvSpPr>
        <p:spPr>
          <a:xfrm>
            <a:off x="467544" y="642290"/>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1" name="TekstSylinder 10"/>
          <p:cNvSpPr txBox="1"/>
          <p:nvPr userDrawn="1"/>
        </p:nvSpPr>
        <p:spPr>
          <a:xfrm>
            <a:off x="1115616" y="2708920"/>
            <a:ext cx="3167349" cy="400110"/>
          </a:xfrm>
          <a:prstGeom prst="rect">
            <a:avLst/>
          </a:prstGeom>
          <a:noFill/>
        </p:spPr>
        <p:txBody>
          <a:bodyPr wrap="square" rtlCol="0">
            <a:spAutoFit/>
          </a:bodyPr>
          <a:lstStyle/>
          <a:p>
            <a:pPr algn="ctr"/>
            <a:r>
              <a:rPr lang="nb-NO" sz="2000" b="1" dirty="0" smtClean="0">
                <a:solidFill>
                  <a:prstClr val="white"/>
                </a:solidFill>
                <a:cs typeface="Arial" panose="020B0604020202020204" pitchFamily="34" charset="0"/>
              </a:rPr>
              <a:t>3. EN PÅDRIVER</a:t>
            </a:r>
            <a:endParaRPr lang="nb-NO" sz="2000" b="1" dirty="0">
              <a:solidFill>
                <a:prstClr val="white"/>
              </a:solidFill>
              <a:cs typeface="Arial" panose="020B0604020202020204" pitchFamily="34" charset="0"/>
            </a:endParaRPr>
          </a:p>
        </p:txBody>
      </p:sp>
      <p:sp>
        <p:nvSpPr>
          <p:cNvPr id="12" name="Rektangel 11"/>
          <p:cNvSpPr/>
          <p:nvPr userDrawn="1"/>
        </p:nvSpPr>
        <p:spPr>
          <a:xfrm>
            <a:off x="1115616" y="3335746"/>
            <a:ext cx="3167349" cy="1586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994DAD"/>
              </a:buClr>
              <a:buFont typeface="Wingdings" panose="05000000000000000000" pitchFamily="2" charset="2"/>
              <a:buNone/>
            </a:pPr>
            <a:endParaRPr lang="nb-NO" sz="1300" dirty="0">
              <a:solidFill>
                <a:prstClr val="black">
                  <a:lumMod val="85000"/>
                  <a:lumOff val="15000"/>
                </a:prstClr>
              </a:solidFill>
              <a:cs typeface="Arial" panose="020B0604020202020204" pitchFamily="34" charset="0"/>
            </a:endParaRPr>
          </a:p>
        </p:txBody>
      </p:sp>
      <p:sp>
        <p:nvSpPr>
          <p:cNvPr id="13" name="Rektangel 12"/>
          <p:cNvSpPr/>
          <p:nvPr userDrawn="1"/>
        </p:nvSpPr>
        <p:spPr>
          <a:xfrm>
            <a:off x="1331640" y="3315527"/>
            <a:ext cx="2900922" cy="1064907"/>
          </a:xfrm>
          <a:prstGeom prst="rect">
            <a:avLst/>
          </a:prstGeom>
        </p:spPr>
        <p:txBody>
          <a:bodyPr wrap="square">
            <a:spAutoFit/>
          </a:bodyPr>
          <a:lstStyle/>
          <a:p>
            <a:pPr algn="ctr">
              <a:spcBef>
                <a:spcPct val="20000"/>
              </a:spcBef>
              <a:buClr>
                <a:srgbClr val="994DAD"/>
              </a:buClr>
              <a:buFont typeface="Wingdings" panose="05000000000000000000" pitchFamily="2" charset="2"/>
              <a:buNone/>
            </a:pPr>
            <a:endParaRPr lang="nb-NO" sz="1200" b="1" dirty="0" smtClean="0">
              <a:solidFill>
                <a:prstClr val="black">
                  <a:lumMod val="75000"/>
                  <a:lumOff val="25000"/>
                </a:prstClr>
              </a:solidFill>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a:solidFill>
                  <a:prstClr val="black">
                    <a:lumMod val="75000"/>
                    <a:lumOff val="25000"/>
                  </a:prstClr>
                </a:solidFill>
                <a:cs typeface="Arial" panose="020B0604020202020204" pitchFamily="34" charset="0"/>
              </a:rPr>
              <a:t>Påpeke utfordringer </a:t>
            </a:r>
            <a:r>
              <a:rPr lang="nb-NO" sz="1600" b="1" dirty="0" smtClean="0">
                <a:solidFill>
                  <a:prstClr val="black">
                    <a:lumMod val="75000"/>
                    <a:lumOff val="25000"/>
                  </a:prstClr>
                </a:solidFill>
                <a:cs typeface="Arial" panose="020B0604020202020204" pitchFamily="34" charset="0"/>
              </a:rPr>
              <a:t>     og </a:t>
            </a:r>
            <a:r>
              <a:rPr lang="nb-NO" sz="1600" b="1" dirty="0">
                <a:solidFill>
                  <a:prstClr val="black">
                    <a:lumMod val="75000"/>
                    <a:lumOff val="25000"/>
                  </a:prstClr>
                </a:solidFill>
                <a:cs typeface="Arial" panose="020B0604020202020204" pitchFamily="34" charset="0"/>
              </a:rPr>
              <a:t>sikre </a:t>
            </a:r>
            <a:r>
              <a:rPr lang="nb-NO" sz="1600" b="1" dirty="0" smtClean="0">
                <a:solidFill>
                  <a:prstClr val="black">
                    <a:lumMod val="75000"/>
                    <a:lumOff val="25000"/>
                  </a:prstClr>
                </a:solidFill>
                <a:cs typeface="Arial" panose="020B0604020202020204" pitchFamily="34" charset="0"/>
              </a:rPr>
              <a:t>likestillings-perspektivet</a:t>
            </a:r>
            <a:endParaRPr lang="nb-NO" sz="1600" b="1" dirty="0">
              <a:solidFill>
                <a:prstClr val="black">
                  <a:lumMod val="75000"/>
                  <a:lumOff val="25000"/>
                </a:prstClr>
              </a:solidFill>
              <a:cs typeface="Arial" panose="020B0604020202020204" pitchFamily="34" charset="0"/>
            </a:endParaRPr>
          </a:p>
        </p:txBody>
      </p:sp>
      <p:pic>
        <p:nvPicPr>
          <p:cNvPr id="4" name="Bil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4911" y="2564904"/>
            <a:ext cx="3531465" cy="2357184"/>
          </a:xfrm>
          <a:prstGeom prst="rect">
            <a:avLst/>
          </a:prstGeom>
        </p:spPr>
      </p:pic>
      <p:sp>
        <p:nvSpPr>
          <p:cNvPr id="19" name="TekstSylinder 18"/>
          <p:cNvSpPr txBox="1"/>
          <p:nvPr userDrawn="1"/>
        </p:nvSpPr>
        <p:spPr>
          <a:xfrm>
            <a:off x="489781" y="980728"/>
            <a:ext cx="8186675" cy="707886"/>
          </a:xfrm>
          <a:prstGeom prst="rect">
            <a:avLst/>
          </a:prstGeom>
          <a:noFill/>
        </p:spPr>
        <p:txBody>
          <a:bodyPr wrap="square" rtlCol="0">
            <a:spAutoFit/>
          </a:bodyPr>
          <a:lstStyle/>
          <a:p>
            <a:pPr algn="ctr"/>
            <a:r>
              <a:rPr lang="nb-NO" sz="4000" b="1" dirty="0" smtClean="0">
                <a:solidFill>
                  <a:prstClr val="black">
                    <a:lumMod val="75000"/>
                    <a:lumOff val="25000"/>
                  </a:prstClr>
                </a:solidFill>
                <a:cs typeface="Arial" panose="020B0604020202020204" pitchFamily="34" charset="0"/>
              </a:rPr>
              <a:t>Hva er LDO?</a:t>
            </a:r>
            <a:endParaRPr lang="nb-NO" sz="4000" b="1" dirty="0">
              <a:solidFill>
                <a:prstClr val="black">
                  <a:lumMod val="75000"/>
                  <a:lumOff val="25000"/>
                </a:prstClr>
              </a:solidFill>
              <a:cs typeface="Arial" panose="020B0604020202020204" pitchFamily="34" charset="0"/>
            </a:endParaRPr>
          </a:p>
        </p:txBody>
      </p:sp>
    </p:spTree>
    <p:extLst>
      <p:ext uri="{BB962C8B-B14F-4D97-AF65-F5344CB8AC3E}">
        <p14:creationId xmlns:p14="http://schemas.microsoft.com/office/powerpoint/2010/main" val="324576188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Hva er LDO?">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616" y="2559112"/>
            <a:ext cx="3168352" cy="720000"/>
          </a:xfrm>
          <a:prstGeom prst="rect">
            <a:avLst/>
          </a:prstGeom>
        </p:spPr>
      </p:pic>
      <p:sp>
        <p:nvSpPr>
          <p:cNvPr id="8" name="Rektangel 7"/>
          <p:cNvSpPr/>
          <p:nvPr userDrawn="1"/>
        </p:nvSpPr>
        <p:spPr>
          <a:xfrm>
            <a:off x="467544" y="642290"/>
            <a:ext cx="8208912" cy="12529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7" name="Rektangel 6"/>
          <p:cNvSpPr/>
          <p:nvPr userDrawn="1"/>
        </p:nvSpPr>
        <p:spPr>
          <a:xfrm>
            <a:off x="1115616" y="836712"/>
            <a:ext cx="216024" cy="864096"/>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5" name="TekstSylinder 14"/>
          <p:cNvSpPr txBox="1"/>
          <p:nvPr userDrawn="1"/>
        </p:nvSpPr>
        <p:spPr>
          <a:xfrm>
            <a:off x="1115616" y="2735045"/>
            <a:ext cx="3168352" cy="369332"/>
          </a:xfrm>
          <a:prstGeom prst="rect">
            <a:avLst/>
          </a:prstGeom>
          <a:noFill/>
        </p:spPr>
        <p:txBody>
          <a:bodyPr wrap="square" rtlCol="0">
            <a:spAutoFit/>
          </a:bodyPr>
          <a:lstStyle/>
          <a:p>
            <a:pPr algn="ctr"/>
            <a:r>
              <a:rPr lang="nb-NO" b="1" dirty="0" smtClean="0">
                <a:solidFill>
                  <a:prstClr val="white"/>
                </a:solidFill>
                <a:cs typeface="Arial" panose="020B0604020202020204" pitchFamily="34" charset="0"/>
              </a:rPr>
              <a:t>4. ET KUNNSKAPSMILJØ</a:t>
            </a:r>
            <a:endParaRPr lang="nb-NO" b="1" dirty="0">
              <a:solidFill>
                <a:prstClr val="white"/>
              </a:solidFill>
              <a:cs typeface="Arial" panose="020B0604020202020204" pitchFamily="34" charset="0"/>
            </a:endParaRPr>
          </a:p>
        </p:txBody>
      </p:sp>
      <p:sp>
        <p:nvSpPr>
          <p:cNvPr id="16" name="Rektangel 15"/>
          <p:cNvSpPr/>
          <p:nvPr userDrawn="1"/>
        </p:nvSpPr>
        <p:spPr>
          <a:xfrm>
            <a:off x="1115616" y="3334238"/>
            <a:ext cx="3168352" cy="15878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994DAD"/>
              </a:buClr>
              <a:buFont typeface="Wingdings" panose="05000000000000000000" pitchFamily="2" charset="2"/>
              <a:buNone/>
            </a:pPr>
            <a:endParaRPr lang="nb-NO" sz="1300" dirty="0">
              <a:solidFill>
                <a:prstClr val="black">
                  <a:lumMod val="85000"/>
                  <a:lumOff val="15000"/>
                </a:prstClr>
              </a:solidFill>
              <a:cs typeface="Arial" panose="020B0604020202020204" pitchFamily="34" charset="0"/>
            </a:endParaRPr>
          </a:p>
        </p:txBody>
      </p:sp>
      <p:sp>
        <p:nvSpPr>
          <p:cNvPr id="17" name="Rektangel 16"/>
          <p:cNvSpPr/>
          <p:nvPr userDrawn="1"/>
        </p:nvSpPr>
        <p:spPr>
          <a:xfrm>
            <a:off x="1400562" y="3314020"/>
            <a:ext cx="2900922" cy="1064907"/>
          </a:xfrm>
          <a:prstGeom prst="rect">
            <a:avLst/>
          </a:prstGeom>
        </p:spPr>
        <p:txBody>
          <a:bodyPr wrap="square">
            <a:spAutoFit/>
          </a:bodyPr>
          <a:lstStyle/>
          <a:p>
            <a:pPr algn="ctr">
              <a:spcBef>
                <a:spcPct val="20000"/>
              </a:spcBef>
              <a:buClr>
                <a:srgbClr val="994DAD"/>
              </a:buClr>
              <a:buFont typeface="Wingdings" panose="05000000000000000000" pitchFamily="2" charset="2"/>
              <a:buNone/>
            </a:pPr>
            <a:endParaRPr lang="nb-NO" sz="1200" b="1" dirty="0" smtClean="0">
              <a:solidFill>
                <a:prstClr val="black">
                  <a:lumMod val="75000"/>
                  <a:lumOff val="25000"/>
                </a:prstClr>
              </a:solidFill>
              <a:cs typeface="Arial" panose="020B0604020202020204" pitchFamily="34" charset="0"/>
            </a:endParaRPr>
          </a:p>
          <a:p>
            <a:pPr marL="285750" indent="-285750">
              <a:spcBef>
                <a:spcPct val="20000"/>
              </a:spcBef>
              <a:buClr>
                <a:srgbClr val="994DAD"/>
              </a:buClr>
              <a:buFont typeface="Wingdings" panose="05000000000000000000" pitchFamily="2" charset="2"/>
              <a:buChar char="§"/>
            </a:pPr>
            <a:r>
              <a:rPr lang="nb-NO" sz="1600" b="1" dirty="0" smtClean="0">
                <a:solidFill>
                  <a:prstClr val="black">
                    <a:lumMod val="75000"/>
                    <a:lumOff val="25000"/>
                  </a:prstClr>
                </a:solidFill>
                <a:cs typeface="Arial" panose="020B0604020202020204" pitchFamily="34" charset="0"/>
              </a:rPr>
              <a:t>62 dyktige, engasjerte   og faglig oppdaterte medarbeidere. </a:t>
            </a:r>
            <a:endParaRPr lang="nb-NO" sz="1600" b="1" dirty="0">
              <a:solidFill>
                <a:prstClr val="black">
                  <a:lumMod val="75000"/>
                  <a:lumOff val="25000"/>
                </a:prstClr>
              </a:solidFill>
              <a:cs typeface="Arial" panose="020B0604020202020204" pitchFamily="34" charset="0"/>
            </a:endParaRPr>
          </a:p>
        </p:txBody>
      </p:sp>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8739" y="2564903"/>
            <a:ext cx="3537637" cy="2352529"/>
          </a:xfrm>
          <a:prstGeom prst="rect">
            <a:avLst/>
          </a:prstGeom>
        </p:spPr>
      </p:pic>
      <p:sp>
        <p:nvSpPr>
          <p:cNvPr id="23" name="TekstSylinder 22"/>
          <p:cNvSpPr txBox="1"/>
          <p:nvPr userDrawn="1"/>
        </p:nvSpPr>
        <p:spPr>
          <a:xfrm>
            <a:off x="489781" y="980728"/>
            <a:ext cx="8186675" cy="707886"/>
          </a:xfrm>
          <a:prstGeom prst="rect">
            <a:avLst/>
          </a:prstGeom>
          <a:noFill/>
        </p:spPr>
        <p:txBody>
          <a:bodyPr wrap="square" rtlCol="0">
            <a:spAutoFit/>
          </a:bodyPr>
          <a:lstStyle/>
          <a:p>
            <a:pPr algn="ctr"/>
            <a:r>
              <a:rPr lang="nb-NO" sz="4000" b="1" dirty="0" smtClean="0">
                <a:solidFill>
                  <a:prstClr val="black">
                    <a:lumMod val="75000"/>
                    <a:lumOff val="25000"/>
                  </a:prstClr>
                </a:solidFill>
                <a:cs typeface="Arial" panose="020B0604020202020204" pitchFamily="34" charset="0"/>
              </a:rPr>
              <a:t>Hva er LDO?</a:t>
            </a:r>
            <a:endParaRPr lang="nb-NO" sz="4000" b="1" dirty="0">
              <a:solidFill>
                <a:prstClr val="black">
                  <a:lumMod val="75000"/>
                  <a:lumOff val="25000"/>
                </a:prstClr>
              </a:solidFill>
              <a:cs typeface="Arial" panose="020B0604020202020204" pitchFamily="34" charset="0"/>
            </a:endParaRPr>
          </a:p>
        </p:txBody>
      </p:sp>
    </p:spTree>
    <p:extLst>
      <p:ext uri="{BB962C8B-B14F-4D97-AF65-F5344CB8AC3E}">
        <p14:creationId xmlns:p14="http://schemas.microsoft.com/office/powerpoint/2010/main" val="314875252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Rektangel 7"/>
          <p:cNvSpPr/>
          <p:nvPr userDrawn="1"/>
        </p:nvSpPr>
        <p:spPr>
          <a:xfrm>
            <a:off x="467544" y="3212976"/>
            <a:ext cx="8208912"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ctrTitle"/>
          </p:nvPr>
        </p:nvSpPr>
        <p:spPr>
          <a:xfrm>
            <a:off x="1475656" y="3570585"/>
            <a:ext cx="6982544" cy="1470025"/>
          </a:xfrm>
        </p:spPr>
        <p:txBody>
          <a:bodyPr/>
          <a:lstStyle>
            <a:lvl1pPr algn="l">
              <a:defRPr/>
            </a:lvl1pPr>
          </a:lstStyle>
          <a:p>
            <a:r>
              <a:rPr lang="nb-NO" dirty="0" smtClean="0"/>
              <a:t>Klikk for å redigere tittelstil</a:t>
            </a:r>
            <a:endParaRPr lang="nb-NO" dirty="0"/>
          </a:p>
        </p:txBody>
      </p:sp>
      <p:sp>
        <p:nvSpPr>
          <p:cNvPr id="7" name="Rektangel 6"/>
          <p:cNvSpPr/>
          <p:nvPr userDrawn="1"/>
        </p:nvSpPr>
        <p:spPr>
          <a:xfrm>
            <a:off x="899592" y="3573016"/>
            <a:ext cx="288032" cy="144016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5" name="Plassholder for bilde 4"/>
          <p:cNvSpPr>
            <a:spLocks noGrp="1"/>
          </p:cNvSpPr>
          <p:nvPr>
            <p:ph type="pic" sz="quarter" idx="10"/>
          </p:nvPr>
        </p:nvSpPr>
        <p:spPr>
          <a:xfrm>
            <a:off x="467544" y="764704"/>
            <a:ext cx="8208143" cy="2304678"/>
          </a:xfrm>
        </p:spPr>
        <p:txBody>
          <a:bodyPr/>
          <a:lstStyle/>
          <a:p>
            <a:endParaRPr lang="nb-NO" dirty="0"/>
          </a:p>
        </p:txBody>
      </p:sp>
    </p:spTree>
    <p:extLst>
      <p:ext uri="{BB962C8B-B14F-4D97-AF65-F5344CB8AC3E}">
        <p14:creationId xmlns:p14="http://schemas.microsoft.com/office/powerpoint/2010/main" val="286542712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ktangel 7"/>
          <p:cNvSpPr/>
          <p:nvPr userDrawn="1"/>
        </p:nvSpPr>
        <p:spPr>
          <a:xfrm>
            <a:off x="457200" y="548680"/>
            <a:ext cx="82296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2" name="Tittel 1"/>
          <p:cNvSpPr>
            <a:spLocks noGrp="1"/>
          </p:cNvSpPr>
          <p:nvPr>
            <p:ph type="title"/>
          </p:nvPr>
        </p:nvSpPr>
        <p:spPr/>
        <p:txBody>
          <a:bodyPr/>
          <a:lstStyle>
            <a:lvl1pPr algn="ctr">
              <a:defRPr/>
            </a:lvl1pPr>
          </a:lstStyle>
          <a:p>
            <a:r>
              <a:rPr lang="nb-NO" dirty="0" smtClean="0"/>
              <a:t>Klikk for å redigere tittelstil</a:t>
            </a:r>
            <a:endParaRPr lang="nb-NO" dirty="0"/>
          </a:p>
        </p:txBody>
      </p:sp>
      <p:sp>
        <p:nvSpPr>
          <p:cNvPr id="3" name="Plassholder for innhold 2"/>
          <p:cNvSpPr>
            <a:spLocks noGrp="1"/>
          </p:cNvSpPr>
          <p:nvPr>
            <p:ph sz="half" idx="1"/>
          </p:nvPr>
        </p:nvSpPr>
        <p:spPr>
          <a:xfrm>
            <a:off x="457200" y="2143397"/>
            <a:ext cx="40386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p:txBody>
      </p:sp>
      <p:sp>
        <p:nvSpPr>
          <p:cNvPr id="4" name="Plassholder for innhold 3"/>
          <p:cNvSpPr>
            <a:spLocks noGrp="1"/>
          </p:cNvSpPr>
          <p:nvPr>
            <p:ph sz="half" idx="2"/>
          </p:nvPr>
        </p:nvSpPr>
        <p:spPr>
          <a:xfrm>
            <a:off x="4648200" y="2143397"/>
            <a:ext cx="4038600" cy="38058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p:txBody>
      </p:sp>
      <p:sp>
        <p:nvSpPr>
          <p:cNvPr id="5" name="Plassholder for dato 4"/>
          <p:cNvSpPr>
            <a:spLocks noGrp="1"/>
          </p:cNvSpPr>
          <p:nvPr>
            <p:ph type="dt" sz="half" idx="10"/>
          </p:nvPr>
        </p:nvSpPr>
        <p:spPr/>
        <p:txBody>
          <a:bodyPr/>
          <a:lstStyle/>
          <a:p>
            <a:fld id="{B5FAC6FE-9124-47E5-AA38-E9C65CB34AB6}" type="datetime1">
              <a:rPr lang="nb-NO" smtClean="0">
                <a:solidFill>
                  <a:prstClr val="black">
                    <a:tint val="75000"/>
                  </a:prstClr>
                </a:solidFill>
              </a:rPr>
              <a:t>03.02.2016</a:t>
            </a:fld>
            <a:endParaRPr lang="nb-NO" dirty="0">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806770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2AB4C45-CAFC-46E4-BBA0-DA0C98725047}" type="datetime1">
              <a:rPr lang="nb-NO" smtClean="0">
                <a:solidFill>
                  <a:prstClr val="black">
                    <a:tint val="75000"/>
                  </a:prstClr>
                </a:solidFill>
              </a:rPr>
              <a:t>03.02.2016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a:solidFill>
                <a:prstClr val="black">
                  <a:tint val="75000"/>
                </a:prstClr>
              </a:solidFill>
            </a:endParaRPr>
          </a:p>
        </p:txBody>
      </p:sp>
      <p:sp>
        <p:nvSpPr>
          <p:cNvPr id="6" name="Plassholder for diagram 5"/>
          <p:cNvSpPr>
            <a:spLocks noGrp="1"/>
          </p:cNvSpPr>
          <p:nvPr>
            <p:ph type="chart" sz="quarter" idx="13"/>
          </p:nvPr>
        </p:nvSpPr>
        <p:spPr>
          <a:xfrm>
            <a:off x="1475656" y="1700808"/>
            <a:ext cx="6481763" cy="3600450"/>
          </a:xfrm>
        </p:spPr>
        <p:txBody>
          <a:bodyPr/>
          <a:lstStyle/>
          <a:p>
            <a:endParaRPr lang="nb-NO" dirty="0"/>
          </a:p>
        </p:txBody>
      </p:sp>
    </p:spTree>
    <p:extLst>
      <p:ext uri="{BB962C8B-B14F-4D97-AF65-F5344CB8AC3E}">
        <p14:creationId xmlns:p14="http://schemas.microsoft.com/office/powerpoint/2010/main" val="2036426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9B13C66C-D741-4FE5-A459-A0054987C28C}" type="datetime1">
              <a:rPr lang="nb-NO" smtClean="0">
                <a:solidFill>
                  <a:prstClr val="black">
                    <a:tint val="75000"/>
                  </a:prstClr>
                </a:solidFill>
              </a:rPr>
              <a:t>03.02.2016</a:t>
            </a:fld>
            <a:endParaRPr lang="nb-NO" dirty="0">
              <a:solidFill>
                <a:prstClr val="black">
                  <a:tint val="75000"/>
                </a:prstClr>
              </a:solidFill>
            </a:endParaRPr>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
        <p:nvSpPr>
          <p:cNvPr id="5" name="Plassholder for lysbildenummer 4"/>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dirty="0">
              <a:solidFill>
                <a:prstClr val="black">
                  <a:tint val="75000"/>
                </a:prstClr>
              </a:solidFill>
            </a:endParaRPr>
          </a:p>
        </p:txBody>
      </p:sp>
      <p:sp>
        <p:nvSpPr>
          <p:cNvPr id="7" name="Plassholder for tabell 6"/>
          <p:cNvSpPr>
            <a:spLocks noGrp="1"/>
          </p:cNvSpPr>
          <p:nvPr>
            <p:ph type="tbl" sz="quarter" idx="13"/>
          </p:nvPr>
        </p:nvSpPr>
        <p:spPr>
          <a:xfrm>
            <a:off x="971550" y="1557338"/>
            <a:ext cx="7200850" cy="3455987"/>
          </a:xfrm>
        </p:spPr>
        <p:txBody>
          <a:bodyPr/>
          <a:lstStyle/>
          <a:p>
            <a:endParaRPr lang="nb-NO" dirty="0"/>
          </a:p>
        </p:txBody>
      </p:sp>
    </p:spTree>
    <p:extLst>
      <p:ext uri="{BB962C8B-B14F-4D97-AF65-F5344CB8AC3E}">
        <p14:creationId xmlns:p14="http://schemas.microsoft.com/office/powerpoint/2010/main" val="555541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7770DC1A-6D7D-4AE9-AE77-C4FD8F14A2DE}" type="datetime1">
              <a:rPr lang="nb-NO" smtClean="0">
                <a:solidFill>
                  <a:prstClr val="black">
                    <a:tint val="75000"/>
                  </a:prstClr>
                </a:solidFill>
              </a:rPr>
              <a:t>03.02.2016</a:t>
            </a:fld>
            <a:endParaRPr lang="nb-NO" dirty="0">
              <a:solidFill>
                <a:prstClr val="black">
                  <a:tint val="75000"/>
                </a:prstClr>
              </a:solidFill>
            </a:endParaRPr>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
        <p:nvSpPr>
          <p:cNvPr id="5" name="Plassholder for lysbildenummer 4"/>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dirty="0">
              <a:solidFill>
                <a:prstClr val="black">
                  <a:tint val="75000"/>
                </a:prstClr>
              </a:solidFill>
            </a:endParaRPr>
          </a:p>
        </p:txBody>
      </p:sp>
    </p:spTree>
    <p:extLst>
      <p:ext uri="{BB962C8B-B14F-4D97-AF65-F5344CB8AC3E}">
        <p14:creationId xmlns:p14="http://schemas.microsoft.com/office/powerpoint/2010/main" val="936117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8EAA60D-F47D-4B55-872A-6639393FDEF6}" type="datetime1">
              <a:rPr lang="nb-NO" smtClean="0">
                <a:solidFill>
                  <a:prstClr val="black">
                    <a:tint val="75000"/>
                  </a:prstClr>
                </a:solidFill>
              </a:rPr>
              <a:t>03.02.2016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935202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8229600" cy="1143000"/>
          </a:xfrm>
        </p:spPr>
        <p:txBody>
          <a:bodyPr>
            <a:normAutofit/>
          </a:bodyPr>
          <a:lstStyle>
            <a:lvl1pPr algn="ctr">
              <a:defRPr sz="4000"/>
            </a:lvl1pPr>
          </a:lstStyle>
          <a:p>
            <a:r>
              <a:rPr lang="nb-NO" dirty="0" smtClean="0"/>
              <a:t>Klikk for å redigere tittelstil</a:t>
            </a:r>
            <a:endParaRPr lang="nb-NO" dirty="0"/>
          </a:p>
        </p:txBody>
      </p:sp>
      <p:sp>
        <p:nvSpPr>
          <p:cNvPr id="3" name="Plassholder for innhold 2"/>
          <p:cNvSpPr>
            <a:spLocks noGrp="1"/>
          </p:cNvSpPr>
          <p:nvPr>
            <p:ph idx="1" hasCustomPrompt="1"/>
          </p:nvPr>
        </p:nvSpPr>
        <p:spPr>
          <a:xfrm>
            <a:off x="457200" y="1412776"/>
            <a:ext cx="8229600" cy="4392488"/>
          </a:xfrm>
        </p:spPr>
        <p:txBody>
          <a:bodyPr/>
          <a:lstStyle>
            <a:lvl1pPr>
              <a:defRPr baseline="0"/>
            </a:lvl1pPr>
          </a:lstStyle>
          <a:p>
            <a:pPr lvl="0"/>
            <a:r>
              <a:rPr lang="nb-NO" dirty="0" smtClean="0"/>
              <a:t>Legg til punkt (maks 5)</a:t>
            </a:r>
          </a:p>
        </p:txBody>
      </p:sp>
    </p:spTree>
    <p:extLst>
      <p:ext uri="{BB962C8B-B14F-4D97-AF65-F5344CB8AC3E}">
        <p14:creationId xmlns:p14="http://schemas.microsoft.com/office/powerpoint/2010/main" val="8429565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1F232DC-BC30-41A4-AF94-0C00FA019A56}" type="datetime1">
              <a:rPr lang="nb-NO" smtClean="0">
                <a:solidFill>
                  <a:prstClr val="black">
                    <a:tint val="75000"/>
                  </a:prstClr>
                </a:solidFill>
              </a:rPr>
              <a:t>03.02.2016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E2D15C3C-3FAA-47DB-94AD-901E3ECBD495}"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48320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1807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7" name="Rektangel 6"/>
          <p:cNvSpPr/>
          <p:nvPr userDrawn="1"/>
        </p:nvSpPr>
        <p:spPr>
          <a:xfrm>
            <a:off x="465328" y="476672"/>
            <a:ext cx="8208912" cy="1152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prstClr val="white"/>
              </a:solidFill>
            </a:endParaRPr>
          </a:p>
        </p:txBody>
      </p:sp>
      <p:sp>
        <p:nvSpPr>
          <p:cNvPr id="10" name="TekstSylinder 9"/>
          <p:cNvSpPr txBox="1"/>
          <p:nvPr userDrawn="1"/>
        </p:nvSpPr>
        <p:spPr>
          <a:xfrm>
            <a:off x="4355976" y="2805896"/>
            <a:ext cx="3744416" cy="1631216"/>
          </a:xfrm>
          <a:prstGeom prst="rect">
            <a:avLst/>
          </a:prstGeom>
          <a:noFill/>
        </p:spPr>
        <p:txBody>
          <a:bodyPr wrap="square" rtlCol="0">
            <a:spAutoFit/>
          </a:bodyPr>
          <a:lstStyle/>
          <a:p>
            <a:pPr marL="285750" indent="-285750">
              <a:buClr>
                <a:srgbClr val="91549E"/>
              </a:buClr>
              <a:buFont typeface="Wingdings" panose="05000000000000000000" pitchFamily="2" charset="2"/>
              <a:buChar char="§"/>
            </a:pPr>
            <a:r>
              <a:rPr lang="nb-NO" sz="2000" b="1" dirty="0" smtClean="0">
                <a:solidFill>
                  <a:prstClr val="black">
                    <a:lumMod val="75000"/>
                    <a:lumOff val="25000"/>
                  </a:prstClr>
                </a:solidFill>
              </a:rPr>
              <a:t>Likestillings- og diskrimineringsombud</a:t>
            </a:r>
          </a:p>
          <a:p>
            <a:pPr marL="285750" indent="-285750">
              <a:lnSpc>
                <a:spcPct val="150000"/>
              </a:lnSpc>
              <a:buClr>
                <a:srgbClr val="91549E"/>
              </a:buClr>
              <a:buFont typeface="Wingdings" panose="05000000000000000000" pitchFamily="2" charset="2"/>
              <a:buChar char="§"/>
            </a:pPr>
            <a:r>
              <a:rPr lang="nb-NO" sz="2000" b="1" dirty="0" smtClean="0">
                <a:solidFill>
                  <a:prstClr val="black">
                    <a:lumMod val="75000"/>
                    <a:lumOff val="25000"/>
                  </a:prstClr>
                </a:solidFill>
              </a:rPr>
              <a:t>Utdannet jurist</a:t>
            </a:r>
          </a:p>
          <a:p>
            <a:pPr marL="285750" indent="-285750">
              <a:lnSpc>
                <a:spcPct val="150000"/>
              </a:lnSpc>
              <a:buClr>
                <a:srgbClr val="91549E"/>
              </a:buClr>
              <a:buFont typeface="Wingdings" panose="05000000000000000000" pitchFamily="2" charset="2"/>
              <a:buChar char="§"/>
            </a:pPr>
            <a:r>
              <a:rPr lang="nb-NO" sz="2000" b="1" dirty="0" smtClean="0">
                <a:solidFill>
                  <a:prstClr val="black">
                    <a:lumMod val="75000"/>
                    <a:lumOff val="25000"/>
                  </a:prstClr>
                </a:solidFill>
              </a:rPr>
              <a:t>Tidligere arbeidsminister</a:t>
            </a:r>
            <a:endParaRPr lang="nb-NO" sz="2000" b="1" dirty="0">
              <a:solidFill>
                <a:prstClr val="black">
                  <a:lumMod val="75000"/>
                  <a:lumOff val="25000"/>
                </a:prstClr>
              </a:solidFill>
            </a:endParaRPr>
          </a:p>
        </p:txBody>
      </p:sp>
      <p:pic>
        <p:nvPicPr>
          <p:cNvPr id="1026" name="Picture 2" descr="http://gfx.dagbladet.no/labrador/866/866031/8660313/jpg/active/320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19672" y="2017450"/>
            <a:ext cx="2160240" cy="324036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Sylinder 10"/>
          <p:cNvSpPr txBox="1"/>
          <p:nvPr userDrawn="1"/>
        </p:nvSpPr>
        <p:spPr>
          <a:xfrm>
            <a:off x="2409544" y="721016"/>
            <a:ext cx="4320480" cy="707886"/>
          </a:xfrm>
          <a:prstGeom prst="rect">
            <a:avLst/>
          </a:prstGeom>
          <a:noFill/>
        </p:spPr>
        <p:txBody>
          <a:bodyPr wrap="square" rtlCol="0">
            <a:spAutoFit/>
          </a:bodyPr>
          <a:lstStyle/>
          <a:p>
            <a:r>
              <a:rPr lang="nb-NO" sz="4000" b="1" dirty="0" smtClean="0">
                <a:solidFill>
                  <a:prstClr val="black">
                    <a:lumMod val="75000"/>
                    <a:lumOff val="25000"/>
                  </a:prstClr>
                </a:solidFill>
              </a:rPr>
              <a:t>Hanne Bjurstrøm</a:t>
            </a:r>
            <a:endParaRPr lang="nb-NO" sz="4000" b="1" dirty="0">
              <a:solidFill>
                <a:prstClr val="black">
                  <a:lumMod val="75000"/>
                  <a:lumOff val="25000"/>
                </a:prstClr>
              </a:solidFill>
            </a:endParaRPr>
          </a:p>
        </p:txBody>
      </p:sp>
    </p:spTree>
    <p:extLst>
      <p:ext uri="{BB962C8B-B14F-4D97-AF65-F5344CB8AC3E}">
        <p14:creationId xmlns:p14="http://schemas.microsoft.com/office/powerpoint/2010/main" val="11263164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16" name="Rektangel 15"/>
          <p:cNvSpPr/>
          <p:nvPr userDrawn="1"/>
        </p:nvSpPr>
        <p:spPr>
          <a:xfrm>
            <a:off x="755576" y="2708920"/>
            <a:ext cx="7632848"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b="1" dirty="0">
              <a:solidFill>
                <a:prstClr val="black">
                  <a:lumMod val="75000"/>
                  <a:lumOff val="25000"/>
                </a:prstClr>
              </a:solidFill>
              <a:cs typeface="Arial" panose="020B0604020202020204" pitchFamily="34" charset="0"/>
            </a:endParaRPr>
          </a:p>
        </p:txBody>
      </p:sp>
      <p:sp>
        <p:nvSpPr>
          <p:cNvPr id="6" name="Rektangel 5"/>
          <p:cNvSpPr/>
          <p:nvPr userDrawn="1"/>
        </p:nvSpPr>
        <p:spPr>
          <a:xfrm>
            <a:off x="1043609" y="2970818"/>
            <a:ext cx="7056783" cy="1200329"/>
          </a:xfrm>
          <a:prstGeom prst="rect">
            <a:avLst/>
          </a:prstGeom>
        </p:spPr>
        <p:txBody>
          <a:bodyPr wrap="square">
            <a:spAutoFit/>
          </a:bodyPr>
          <a:lstStyle/>
          <a:p>
            <a:pPr algn="ctr"/>
            <a:r>
              <a:rPr lang="nb-NO" sz="3600" b="1" dirty="0" smtClean="0">
                <a:solidFill>
                  <a:prstClr val="black">
                    <a:lumMod val="75000"/>
                    <a:lumOff val="25000"/>
                  </a:prstClr>
                </a:solidFill>
                <a:cs typeface="Arial" panose="020B0604020202020204" pitchFamily="34" charset="0"/>
              </a:rPr>
              <a:t>Norsk lov forbyr diskriminering </a:t>
            </a:r>
          </a:p>
          <a:p>
            <a:pPr algn="ctr"/>
            <a:r>
              <a:rPr lang="nb-NO" sz="3600" i="1" dirty="0" smtClean="0">
                <a:solidFill>
                  <a:prstClr val="black">
                    <a:lumMod val="75000"/>
                    <a:lumOff val="25000"/>
                  </a:prstClr>
                </a:solidFill>
                <a:cs typeface="Arial" panose="020B0604020202020204" pitchFamily="34" charset="0"/>
              </a:rPr>
              <a:t>– men hva er diskriminering?</a:t>
            </a:r>
            <a:r>
              <a:rPr lang="nb-NO" sz="3600" dirty="0" smtClean="0">
                <a:solidFill>
                  <a:prstClr val="black">
                    <a:lumMod val="75000"/>
                    <a:lumOff val="25000"/>
                  </a:prstClr>
                </a:solidFill>
                <a:cs typeface="Arial" panose="020B0604020202020204" pitchFamily="34" charset="0"/>
              </a:rPr>
              <a:t> </a:t>
            </a:r>
          </a:p>
        </p:txBody>
      </p:sp>
      <p:pic>
        <p:nvPicPr>
          <p:cNvPr id="28" name="Bilde 27"/>
          <p:cNvPicPr>
            <a:picLocks noChangeAspect="1"/>
          </p:cNvPicPr>
          <p:nvPr userDrawn="1"/>
        </p:nvPicPr>
        <p:blipFill rotWithShape="1">
          <a:blip r:embed="rId2">
            <a:extLst>
              <a:ext uri="{28A0092B-C50C-407E-A947-70E740481C1C}">
                <a14:useLocalDpi xmlns:a14="http://schemas.microsoft.com/office/drawing/2010/main" val="0"/>
              </a:ext>
            </a:extLst>
          </a:blip>
          <a:srcRect l="654" t="50707" r="22477" b="29294"/>
          <a:stretch/>
        </p:blipFill>
        <p:spPr>
          <a:xfrm>
            <a:off x="2051720" y="1268760"/>
            <a:ext cx="4857456" cy="891240"/>
          </a:xfrm>
          <a:prstGeom prst="rect">
            <a:avLst/>
          </a:prstGeom>
        </p:spPr>
      </p:pic>
    </p:spTree>
    <p:extLst>
      <p:ext uri="{BB962C8B-B14F-4D97-AF65-F5344CB8AC3E}">
        <p14:creationId xmlns:p14="http://schemas.microsoft.com/office/powerpoint/2010/main" val="162686376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7494" y="3032468"/>
            <a:ext cx="6634866" cy="2052716"/>
          </a:xfrm>
          <a:prstGeom prst="rect">
            <a:avLst/>
          </a:prstGeom>
        </p:spPr>
      </p:pic>
      <p:sp>
        <p:nvSpPr>
          <p:cNvPr id="9" name="Rektangel 8"/>
          <p:cNvSpPr/>
          <p:nvPr userDrawn="1"/>
        </p:nvSpPr>
        <p:spPr>
          <a:xfrm>
            <a:off x="1177494" y="1146274"/>
            <a:ext cx="6634866" cy="1728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000" b="1" dirty="0">
              <a:solidFill>
                <a:prstClr val="black">
                  <a:lumMod val="75000"/>
                  <a:lumOff val="25000"/>
                </a:prstClr>
              </a:solidFill>
              <a:cs typeface="Arial" panose="020B0604020202020204" pitchFamily="34" charset="0"/>
            </a:endParaRPr>
          </a:p>
        </p:txBody>
      </p:sp>
      <p:sp>
        <p:nvSpPr>
          <p:cNvPr id="7" name="TextBox 13"/>
          <p:cNvSpPr txBox="1"/>
          <p:nvPr userDrawn="1"/>
        </p:nvSpPr>
        <p:spPr>
          <a:xfrm>
            <a:off x="2195736" y="3452807"/>
            <a:ext cx="4439036" cy="1200329"/>
          </a:xfrm>
          <a:prstGeom prst="rect">
            <a:avLst/>
          </a:prstGeom>
          <a:noFill/>
        </p:spPr>
        <p:txBody>
          <a:bodyPr wrap="none" rtlCol="0">
            <a:spAutoFit/>
          </a:bodyPr>
          <a:lstStyle/>
          <a:p>
            <a:pPr algn="ctr"/>
            <a:r>
              <a:rPr lang="en-US" sz="2400" b="1" dirty="0" err="1" smtClean="0">
                <a:solidFill>
                  <a:prstClr val="white"/>
                </a:solidFill>
                <a:cs typeface="Arial" panose="020B0604020202020204" pitchFamily="34" charset="0"/>
              </a:rPr>
              <a:t>Usaklig</a:t>
            </a:r>
            <a:r>
              <a:rPr lang="en-US" sz="2400" b="1" dirty="0" smtClean="0">
                <a:solidFill>
                  <a:prstClr val="white"/>
                </a:solidFill>
                <a:cs typeface="Arial" panose="020B0604020202020204" pitchFamily="34" charset="0"/>
              </a:rPr>
              <a:t> </a:t>
            </a:r>
            <a:r>
              <a:rPr lang="en-US" sz="2400" b="1" dirty="0" err="1" smtClean="0">
                <a:solidFill>
                  <a:prstClr val="white"/>
                </a:solidFill>
                <a:cs typeface="Arial" panose="020B0604020202020204" pitchFamily="34" charset="0"/>
              </a:rPr>
              <a:t>forskjellsbehandling</a:t>
            </a:r>
            <a:r>
              <a:rPr lang="en-US" sz="2400" b="1" dirty="0" smtClean="0">
                <a:solidFill>
                  <a:prstClr val="white"/>
                </a:solidFill>
                <a:cs typeface="Arial" panose="020B0604020202020204" pitchFamily="34" charset="0"/>
              </a:rPr>
              <a:t> </a:t>
            </a:r>
          </a:p>
          <a:p>
            <a:pPr algn="ctr"/>
            <a:r>
              <a:rPr lang="en-US" sz="2400" dirty="0" err="1" smtClean="0">
                <a:solidFill>
                  <a:prstClr val="white"/>
                </a:solidFill>
                <a:cs typeface="Arial" panose="020B0604020202020204" pitchFamily="34" charset="0"/>
              </a:rPr>
              <a:t>knyttet</a:t>
            </a:r>
            <a:r>
              <a:rPr lang="en-US" sz="2400" dirty="0" smtClean="0">
                <a:solidFill>
                  <a:prstClr val="white"/>
                </a:solidFill>
                <a:cs typeface="Arial" panose="020B0604020202020204" pitchFamily="34" charset="0"/>
              </a:rPr>
              <a:t> </a:t>
            </a:r>
            <a:r>
              <a:rPr lang="en-US" sz="2400" dirty="0" err="1" smtClean="0">
                <a:solidFill>
                  <a:prstClr val="white"/>
                </a:solidFill>
                <a:cs typeface="Arial" panose="020B0604020202020204" pitchFamily="34" charset="0"/>
              </a:rPr>
              <a:t>til</a:t>
            </a:r>
            <a:r>
              <a:rPr lang="en-US" sz="2400" dirty="0" smtClean="0">
                <a:solidFill>
                  <a:prstClr val="white"/>
                </a:solidFill>
                <a:cs typeface="Arial" panose="020B0604020202020204" pitchFamily="34" charset="0"/>
              </a:rPr>
              <a:t> </a:t>
            </a:r>
            <a:r>
              <a:rPr lang="en-US" sz="2400" b="1" dirty="0" err="1" smtClean="0">
                <a:solidFill>
                  <a:prstClr val="white"/>
                </a:solidFill>
                <a:cs typeface="Arial" panose="020B0604020202020204" pitchFamily="34" charset="0"/>
              </a:rPr>
              <a:t>ett</a:t>
            </a:r>
            <a:r>
              <a:rPr lang="en-US" sz="2400" dirty="0" smtClean="0">
                <a:solidFill>
                  <a:prstClr val="white"/>
                </a:solidFill>
                <a:cs typeface="Arial" panose="020B0604020202020204" pitchFamily="34" charset="0"/>
              </a:rPr>
              <a:t> </a:t>
            </a:r>
            <a:r>
              <a:rPr lang="en-US" sz="2400" dirty="0" err="1" smtClean="0">
                <a:solidFill>
                  <a:prstClr val="white"/>
                </a:solidFill>
                <a:cs typeface="Arial" panose="020B0604020202020204" pitchFamily="34" charset="0"/>
              </a:rPr>
              <a:t>eller</a:t>
            </a:r>
            <a:r>
              <a:rPr lang="en-US" sz="2400" dirty="0" smtClean="0">
                <a:solidFill>
                  <a:prstClr val="white"/>
                </a:solidFill>
                <a:cs typeface="Arial" panose="020B0604020202020204" pitchFamily="34" charset="0"/>
              </a:rPr>
              <a:t> </a:t>
            </a:r>
            <a:r>
              <a:rPr lang="en-US" sz="2400" b="1" dirty="0" err="1" smtClean="0">
                <a:solidFill>
                  <a:prstClr val="white"/>
                </a:solidFill>
                <a:cs typeface="Arial" panose="020B0604020202020204" pitchFamily="34" charset="0"/>
              </a:rPr>
              <a:t>flere</a:t>
            </a:r>
            <a:r>
              <a:rPr lang="en-US" sz="2400" b="1" dirty="0" smtClean="0">
                <a:solidFill>
                  <a:prstClr val="white"/>
                </a:solidFill>
                <a:cs typeface="Arial" panose="020B0604020202020204" pitchFamily="34" charset="0"/>
              </a:rPr>
              <a:t> </a:t>
            </a:r>
          </a:p>
          <a:p>
            <a:pPr algn="ctr"/>
            <a:r>
              <a:rPr lang="en-US" sz="2400" b="1" dirty="0" err="1" smtClean="0">
                <a:solidFill>
                  <a:prstClr val="white"/>
                </a:solidFill>
                <a:cs typeface="Arial" panose="020B0604020202020204" pitchFamily="34" charset="0"/>
              </a:rPr>
              <a:t>diskrimineringsgrunnlag</a:t>
            </a:r>
            <a:endParaRPr lang="en-US" sz="2400" b="1" dirty="0">
              <a:solidFill>
                <a:prstClr val="white"/>
              </a:solidFill>
              <a:cs typeface="Arial" panose="020B0604020202020204" pitchFamily="34" charset="0"/>
            </a:endParaRPr>
          </a:p>
        </p:txBody>
      </p:sp>
      <p:sp>
        <p:nvSpPr>
          <p:cNvPr id="16" name="TekstSylinder 15"/>
          <p:cNvSpPr txBox="1"/>
          <p:nvPr userDrawn="1"/>
        </p:nvSpPr>
        <p:spPr>
          <a:xfrm>
            <a:off x="2149188" y="1713002"/>
            <a:ext cx="4583052" cy="707886"/>
          </a:xfrm>
          <a:prstGeom prst="rect">
            <a:avLst/>
          </a:prstGeom>
          <a:noFill/>
        </p:spPr>
        <p:txBody>
          <a:bodyPr wrap="square" rtlCol="0">
            <a:spAutoFit/>
          </a:bodyPr>
          <a:lstStyle/>
          <a:p>
            <a:pPr algn="ctr"/>
            <a:r>
              <a:rPr lang="nb-NO" sz="4000" b="1" dirty="0" smtClean="0">
                <a:solidFill>
                  <a:prstClr val="black">
                    <a:lumMod val="75000"/>
                    <a:lumOff val="25000"/>
                  </a:prstClr>
                </a:solidFill>
                <a:cs typeface="Arial" panose="020B0604020202020204" pitchFamily="34" charset="0"/>
              </a:rPr>
              <a:t>Diskriminering er:</a:t>
            </a:r>
            <a:endParaRPr lang="nb-NO" sz="4000" b="1" dirty="0">
              <a:solidFill>
                <a:prstClr val="black">
                  <a:lumMod val="75000"/>
                  <a:lumOff val="25000"/>
                </a:prstClr>
              </a:solidFill>
              <a:cs typeface="Arial" panose="020B0604020202020204" pitchFamily="34" charset="0"/>
            </a:endParaRPr>
          </a:p>
        </p:txBody>
      </p:sp>
    </p:spTree>
    <p:extLst>
      <p:ext uri="{BB962C8B-B14F-4D97-AF65-F5344CB8AC3E}">
        <p14:creationId xmlns:p14="http://schemas.microsoft.com/office/powerpoint/2010/main" val="4749928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pic>
        <p:nvPicPr>
          <p:cNvPr id="14" name="Bilde 13"/>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668839" y="4696750"/>
            <a:ext cx="1872000" cy="1116000"/>
          </a:xfrm>
          <a:prstGeom prst="rect">
            <a:avLst/>
          </a:prstGeom>
        </p:spPr>
      </p:pic>
      <p:pic>
        <p:nvPicPr>
          <p:cNvPr id="3" name="Bilde 2"/>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617305" y="3417617"/>
            <a:ext cx="1872000" cy="1116000"/>
          </a:xfrm>
          <a:prstGeom prst="rect">
            <a:avLst/>
          </a:prstGeom>
        </p:spPr>
      </p:pic>
      <p:pic>
        <p:nvPicPr>
          <p:cNvPr id="31" name="Bilde 30"/>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623075" y="2129191"/>
            <a:ext cx="1872000" cy="1116000"/>
          </a:xfrm>
          <a:prstGeom prst="rect">
            <a:avLst/>
          </a:prstGeom>
        </p:spPr>
      </p:pic>
      <p:pic>
        <p:nvPicPr>
          <p:cNvPr id="5" name="Bilde 4"/>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3668839" y="3406771"/>
            <a:ext cx="1872000" cy="1116000"/>
          </a:xfrm>
          <a:prstGeom prst="rect">
            <a:avLst/>
          </a:prstGeom>
        </p:spPr>
      </p:pic>
      <p:pic>
        <p:nvPicPr>
          <p:cNvPr id="30" name="Bilde 2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5718194" y="3406771"/>
            <a:ext cx="1872000" cy="1116000"/>
          </a:xfrm>
          <a:prstGeom prst="rect">
            <a:avLst/>
          </a:prstGeom>
        </p:spPr>
      </p:pic>
      <p:pic>
        <p:nvPicPr>
          <p:cNvPr id="4" name="Bild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5733219" y="2127520"/>
            <a:ext cx="1872000" cy="1116000"/>
          </a:xfrm>
          <a:prstGeom prst="rect">
            <a:avLst/>
          </a:prstGeom>
        </p:spPr>
      </p:pic>
      <p:pic>
        <p:nvPicPr>
          <p:cNvPr id="2" name="Bilde 1"/>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3678147" y="2127520"/>
            <a:ext cx="1872000" cy="1116000"/>
          </a:xfrm>
          <a:prstGeom prst="rect">
            <a:avLst/>
          </a:prstGeom>
        </p:spPr>
      </p:pic>
      <p:sp>
        <p:nvSpPr>
          <p:cNvPr id="16" name="Rektangel 15"/>
          <p:cNvSpPr/>
          <p:nvPr userDrawn="1"/>
        </p:nvSpPr>
        <p:spPr>
          <a:xfrm>
            <a:off x="395536" y="557808"/>
            <a:ext cx="8229600" cy="1287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
        <p:nvSpPr>
          <p:cNvPr id="13" name="TekstSylinder 12"/>
          <p:cNvSpPr txBox="1"/>
          <p:nvPr userDrawn="1"/>
        </p:nvSpPr>
        <p:spPr>
          <a:xfrm>
            <a:off x="1997932" y="2490801"/>
            <a:ext cx="1152128" cy="400110"/>
          </a:xfrm>
          <a:prstGeom prst="rect">
            <a:avLst/>
          </a:prstGeom>
          <a:noFill/>
        </p:spPr>
        <p:txBody>
          <a:bodyPr wrap="square" rtlCol="0">
            <a:spAutoFit/>
          </a:bodyPr>
          <a:lstStyle/>
          <a:p>
            <a:r>
              <a:rPr lang="nb-NO" sz="2000" b="1" dirty="0" smtClean="0">
                <a:solidFill>
                  <a:prstClr val="white"/>
                </a:solidFill>
                <a:cs typeface="Arial" panose="020B0604020202020204" pitchFamily="34" charset="0"/>
              </a:rPr>
              <a:t>KJØNN</a:t>
            </a:r>
            <a:endParaRPr lang="nb-NO" sz="2000" b="1" dirty="0">
              <a:solidFill>
                <a:prstClr val="white"/>
              </a:solidFill>
              <a:cs typeface="Arial" panose="020B0604020202020204" pitchFamily="34" charset="0"/>
            </a:endParaRPr>
          </a:p>
        </p:txBody>
      </p:sp>
      <p:sp>
        <p:nvSpPr>
          <p:cNvPr id="15" name="TekstSylinder 14"/>
          <p:cNvSpPr txBox="1"/>
          <p:nvPr userDrawn="1"/>
        </p:nvSpPr>
        <p:spPr>
          <a:xfrm>
            <a:off x="1197968" y="858034"/>
            <a:ext cx="6768751" cy="707886"/>
          </a:xfrm>
          <a:prstGeom prst="rect">
            <a:avLst/>
          </a:prstGeom>
          <a:noFill/>
        </p:spPr>
        <p:txBody>
          <a:bodyPr wrap="square" rtlCol="0">
            <a:spAutoFit/>
          </a:bodyPr>
          <a:lstStyle/>
          <a:p>
            <a:pPr algn="ctr"/>
            <a:r>
              <a:rPr lang="nb-NO" sz="4000" b="1" dirty="0" smtClean="0">
                <a:solidFill>
                  <a:prstClr val="black">
                    <a:lumMod val="75000"/>
                    <a:lumOff val="25000"/>
                  </a:prstClr>
                </a:solidFill>
                <a:cs typeface="Arial" panose="020B0604020202020204" pitchFamily="34" charset="0"/>
              </a:rPr>
              <a:t>Diskrimineringsgrunnlag:</a:t>
            </a:r>
            <a:endParaRPr lang="nb-NO" sz="4000" b="1" dirty="0">
              <a:solidFill>
                <a:prstClr val="black">
                  <a:lumMod val="75000"/>
                  <a:lumOff val="25000"/>
                </a:prstClr>
              </a:solidFill>
              <a:cs typeface="Arial" panose="020B0604020202020204" pitchFamily="34" charset="0"/>
            </a:endParaRPr>
          </a:p>
        </p:txBody>
      </p:sp>
      <p:sp>
        <p:nvSpPr>
          <p:cNvPr id="18" name="TekstSylinder 17"/>
          <p:cNvSpPr txBox="1"/>
          <p:nvPr userDrawn="1"/>
        </p:nvSpPr>
        <p:spPr>
          <a:xfrm>
            <a:off x="4051199" y="3765764"/>
            <a:ext cx="1368152" cy="400110"/>
          </a:xfrm>
          <a:prstGeom prst="rect">
            <a:avLst/>
          </a:prstGeom>
          <a:noFill/>
        </p:spPr>
        <p:txBody>
          <a:bodyPr wrap="square" rtlCol="0">
            <a:spAutoFit/>
          </a:bodyPr>
          <a:lstStyle/>
          <a:p>
            <a:r>
              <a:rPr lang="nb-NO" sz="2000" b="1" dirty="0" smtClean="0">
                <a:solidFill>
                  <a:prstClr val="white"/>
                </a:solidFill>
                <a:cs typeface="Arial" panose="020B0604020202020204" pitchFamily="34" charset="0"/>
              </a:rPr>
              <a:t>ALDER</a:t>
            </a:r>
            <a:endParaRPr lang="nb-NO" sz="2000" b="1" dirty="0">
              <a:solidFill>
                <a:prstClr val="white"/>
              </a:solidFill>
              <a:cs typeface="Arial" panose="020B0604020202020204" pitchFamily="34" charset="0"/>
            </a:endParaRPr>
          </a:p>
        </p:txBody>
      </p:sp>
      <p:sp>
        <p:nvSpPr>
          <p:cNvPr id="20" name="TekstSylinder 19"/>
          <p:cNvSpPr txBox="1"/>
          <p:nvPr userDrawn="1"/>
        </p:nvSpPr>
        <p:spPr>
          <a:xfrm>
            <a:off x="3683873" y="2410525"/>
            <a:ext cx="1890183" cy="584775"/>
          </a:xfrm>
          <a:prstGeom prst="rect">
            <a:avLst/>
          </a:prstGeom>
          <a:noFill/>
        </p:spPr>
        <p:txBody>
          <a:bodyPr wrap="square" rtlCol="0">
            <a:spAutoFit/>
          </a:bodyPr>
          <a:lstStyle/>
          <a:p>
            <a:pPr algn="ctr"/>
            <a:r>
              <a:rPr lang="nb-NO" sz="1600" b="1" dirty="0" smtClean="0">
                <a:solidFill>
                  <a:prstClr val="white"/>
                </a:solidFill>
                <a:cs typeface="Arial" panose="020B0604020202020204" pitchFamily="34" charset="0"/>
              </a:rPr>
              <a:t>RELIGION</a:t>
            </a:r>
          </a:p>
          <a:p>
            <a:pPr algn="ctr"/>
            <a:r>
              <a:rPr lang="nb-NO" sz="1600" b="1" dirty="0" smtClean="0">
                <a:solidFill>
                  <a:prstClr val="white"/>
                </a:solidFill>
                <a:cs typeface="Arial" panose="020B0604020202020204" pitchFamily="34" charset="0"/>
              </a:rPr>
              <a:t>LIVSSYN</a:t>
            </a:r>
            <a:endParaRPr lang="nb-NO" sz="1600" b="1" dirty="0">
              <a:solidFill>
                <a:prstClr val="white"/>
              </a:solidFill>
              <a:cs typeface="Arial" panose="020B0604020202020204" pitchFamily="34" charset="0"/>
            </a:endParaRPr>
          </a:p>
        </p:txBody>
      </p:sp>
      <p:sp>
        <p:nvSpPr>
          <p:cNvPr id="22" name="TekstSylinder 21"/>
          <p:cNvSpPr txBox="1"/>
          <p:nvPr userDrawn="1"/>
        </p:nvSpPr>
        <p:spPr>
          <a:xfrm>
            <a:off x="1801947" y="3753155"/>
            <a:ext cx="1890183" cy="400110"/>
          </a:xfrm>
          <a:prstGeom prst="rect">
            <a:avLst/>
          </a:prstGeom>
          <a:noFill/>
        </p:spPr>
        <p:txBody>
          <a:bodyPr wrap="square" rtlCol="0">
            <a:spAutoFit/>
          </a:bodyPr>
          <a:lstStyle/>
          <a:p>
            <a:r>
              <a:rPr lang="nb-NO" sz="2000" b="1" dirty="0" smtClean="0">
                <a:solidFill>
                  <a:prstClr val="white"/>
                </a:solidFill>
                <a:cs typeface="Arial" panose="020B0604020202020204" pitchFamily="34" charset="0"/>
              </a:rPr>
              <a:t>ETNISITET</a:t>
            </a:r>
            <a:endParaRPr lang="nb-NO" sz="2000" b="1" dirty="0">
              <a:solidFill>
                <a:prstClr val="white"/>
              </a:solidFill>
              <a:cs typeface="Arial" panose="020B0604020202020204" pitchFamily="34" charset="0"/>
            </a:endParaRPr>
          </a:p>
        </p:txBody>
      </p:sp>
      <p:sp>
        <p:nvSpPr>
          <p:cNvPr id="23" name="TekstSylinder 22"/>
          <p:cNvSpPr txBox="1"/>
          <p:nvPr userDrawn="1"/>
        </p:nvSpPr>
        <p:spPr>
          <a:xfrm>
            <a:off x="5724128" y="2419450"/>
            <a:ext cx="1890183" cy="584775"/>
          </a:xfrm>
          <a:prstGeom prst="rect">
            <a:avLst/>
          </a:prstGeom>
          <a:noFill/>
        </p:spPr>
        <p:txBody>
          <a:bodyPr wrap="square" rtlCol="0">
            <a:spAutoFit/>
          </a:bodyPr>
          <a:lstStyle/>
          <a:p>
            <a:pPr algn="ctr"/>
            <a:r>
              <a:rPr lang="nb-NO" sz="1600" b="1" dirty="0" smtClean="0">
                <a:solidFill>
                  <a:prstClr val="white"/>
                </a:solidFill>
                <a:cs typeface="Arial" panose="020B0604020202020204" pitchFamily="34" charset="0"/>
              </a:rPr>
              <a:t>FUNKSJONS-EVNE</a:t>
            </a:r>
            <a:endParaRPr lang="nb-NO" sz="1600" b="1" dirty="0">
              <a:solidFill>
                <a:prstClr val="white"/>
              </a:solidFill>
              <a:cs typeface="Arial" panose="020B0604020202020204" pitchFamily="34" charset="0"/>
            </a:endParaRPr>
          </a:p>
        </p:txBody>
      </p:sp>
      <p:sp>
        <p:nvSpPr>
          <p:cNvPr id="24" name="TekstSylinder 23"/>
          <p:cNvSpPr txBox="1"/>
          <p:nvPr userDrawn="1"/>
        </p:nvSpPr>
        <p:spPr>
          <a:xfrm>
            <a:off x="5681603" y="3483005"/>
            <a:ext cx="1890183" cy="954107"/>
          </a:xfrm>
          <a:prstGeom prst="rect">
            <a:avLst/>
          </a:prstGeom>
          <a:noFill/>
        </p:spPr>
        <p:txBody>
          <a:bodyPr wrap="square" rtlCol="0">
            <a:spAutoFit/>
          </a:bodyPr>
          <a:lstStyle/>
          <a:p>
            <a:pPr algn="ctr"/>
            <a:r>
              <a:rPr lang="nb-NO" sz="1400" b="1" dirty="0" smtClean="0">
                <a:solidFill>
                  <a:prstClr val="white"/>
                </a:solidFill>
                <a:cs typeface="Arial" panose="020B0604020202020204" pitchFamily="34" charset="0"/>
              </a:rPr>
              <a:t>KJØNNSUTRYKK</a:t>
            </a:r>
          </a:p>
          <a:p>
            <a:pPr algn="ctr"/>
            <a:r>
              <a:rPr lang="nb-NO" sz="1400" b="1" dirty="0" smtClean="0">
                <a:solidFill>
                  <a:prstClr val="white"/>
                </a:solidFill>
                <a:cs typeface="Arial" panose="020B0604020202020204" pitchFamily="34" charset="0"/>
              </a:rPr>
              <a:t>KJØNNSIDENTITET</a:t>
            </a:r>
          </a:p>
          <a:p>
            <a:pPr algn="ctr"/>
            <a:r>
              <a:rPr lang="nb-NO" sz="1400" b="1" dirty="0" smtClean="0">
                <a:solidFill>
                  <a:prstClr val="white"/>
                </a:solidFill>
                <a:cs typeface="Arial" panose="020B0604020202020204" pitchFamily="34" charset="0"/>
              </a:rPr>
              <a:t>SEKSUELL</a:t>
            </a:r>
          </a:p>
          <a:p>
            <a:pPr algn="ctr"/>
            <a:r>
              <a:rPr lang="nb-NO" sz="1400" b="1" dirty="0" smtClean="0">
                <a:solidFill>
                  <a:prstClr val="white"/>
                </a:solidFill>
                <a:cs typeface="Arial" panose="020B0604020202020204" pitchFamily="34" charset="0"/>
              </a:rPr>
              <a:t>ORIENTERING</a:t>
            </a:r>
            <a:endParaRPr lang="nb-NO" sz="1400" b="1" dirty="0">
              <a:solidFill>
                <a:prstClr val="white"/>
              </a:solidFill>
              <a:cs typeface="Arial" panose="020B0604020202020204" pitchFamily="34" charset="0"/>
            </a:endParaRPr>
          </a:p>
        </p:txBody>
      </p:sp>
      <p:sp>
        <p:nvSpPr>
          <p:cNvPr id="25" name="TekstSylinder 24"/>
          <p:cNvSpPr txBox="1"/>
          <p:nvPr userDrawn="1"/>
        </p:nvSpPr>
        <p:spPr>
          <a:xfrm>
            <a:off x="3683873" y="4858102"/>
            <a:ext cx="1890183" cy="738664"/>
          </a:xfrm>
          <a:prstGeom prst="rect">
            <a:avLst/>
          </a:prstGeom>
          <a:noFill/>
        </p:spPr>
        <p:txBody>
          <a:bodyPr wrap="square" rtlCol="0">
            <a:spAutoFit/>
          </a:bodyPr>
          <a:lstStyle/>
          <a:p>
            <a:pPr algn="ctr"/>
            <a:r>
              <a:rPr lang="nb-NO" sz="1400" b="1" dirty="0" smtClean="0">
                <a:solidFill>
                  <a:prstClr val="white"/>
                </a:solidFill>
                <a:cs typeface="Arial" panose="020B0604020202020204" pitchFamily="34" charset="0"/>
              </a:rPr>
              <a:t>FAGFORENINGS-</a:t>
            </a:r>
          </a:p>
          <a:p>
            <a:pPr algn="ctr"/>
            <a:r>
              <a:rPr lang="nb-NO" sz="1400" b="1" dirty="0" smtClean="0">
                <a:solidFill>
                  <a:prstClr val="white"/>
                </a:solidFill>
                <a:cs typeface="Arial" panose="020B0604020202020204" pitchFamily="34" charset="0"/>
              </a:rPr>
              <a:t>MEDLEMSKAP / </a:t>
            </a:r>
          </a:p>
          <a:p>
            <a:pPr algn="ctr"/>
            <a:r>
              <a:rPr lang="nb-NO" sz="1400" b="1" dirty="0" smtClean="0">
                <a:solidFill>
                  <a:prstClr val="white"/>
                </a:solidFill>
                <a:cs typeface="Arial" panose="020B0604020202020204" pitchFamily="34" charset="0"/>
              </a:rPr>
              <a:t>POLITISK SYN</a:t>
            </a:r>
            <a:endParaRPr lang="nb-NO" sz="1400" b="1" dirty="0">
              <a:solidFill>
                <a:prstClr val="white"/>
              </a:solidFill>
              <a:cs typeface="Arial" panose="020B0604020202020204" pitchFamily="34" charset="0"/>
            </a:endParaRPr>
          </a:p>
        </p:txBody>
      </p:sp>
    </p:spTree>
    <p:extLst>
      <p:ext uri="{BB962C8B-B14F-4D97-AF65-F5344CB8AC3E}">
        <p14:creationId xmlns:p14="http://schemas.microsoft.com/office/powerpoint/2010/main" val="7790022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ktangel 1"/>
          <p:cNvSpPr/>
          <p:nvPr userDrawn="1"/>
        </p:nvSpPr>
        <p:spPr>
          <a:xfrm>
            <a:off x="0" y="6165304"/>
            <a:ext cx="9144000"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endParaRPr>
          </a:p>
        </p:txBody>
      </p:sp>
    </p:spTree>
    <p:extLst>
      <p:ext uri="{BB962C8B-B14F-4D97-AF65-F5344CB8AC3E}">
        <p14:creationId xmlns:p14="http://schemas.microsoft.com/office/powerpoint/2010/main" val="6183090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685800" y="762000"/>
            <a:ext cx="7772400" cy="8382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685800" y="1676400"/>
            <a:ext cx="7772400" cy="4419600"/>
          </a:xfrm>
        </p:spPr>
        <p:txBody>
          <a:bodyPr/>
          <a:lstStyle/>
          <a:p>
            <a:pPr lvl="0"/>
            <a:endParaRPr lang="nb-NO" noProof="0" smtClean="0"/>
          </a:p>
        </p:txBody>
      </p:sp>
      <p:sp>
        <p:nvSpPr>
          <p:cNvPr id="4" name="Rectangle 4"/>
          <p:cNvSpPr>
            <a:spLocks noGrp="1" noChangeArrowheads="1"/>
          </p:cNvSpPr>
          <p:nvPr>
            <p:ph type="dt" sz="half" idx="10"/>
          </p:nvPr>
        </p:nvSpPr>
        <p:spPr>
          <a:ln/>
        </p:spPr>
        <p:txBody>
          <a:bodyPr/>
          <a:lstStyle>
            <a:lvl1pPr>
              <a:defRPr/>
            </a:lvl1pPr>
          </a:lstStyle>
          <a:p>
            <a:pPr>
              <a:defRPr/>
            </a:pPr>
            <a:fld id="{11C2A90C-33DC-470A-8C9A-421FC0D2A74B}" type="datetime1">
              <a:rPr lang="nb-NO" smtClean="0">
                <a:solidFill>
                  <a:prstClr val="black">
                    <a:tint val="75000"/>
                  </a:prstClr>
                </a:solidFill>
              </a:rPr>
              <a:t>03.02.2016</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Eli Knøsen 30012016</a:t>
            </a: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6FA1D8-6E22-4898-AC77-968CBEFFB8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26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ktliste">
    <p:spTree>
      <p:nvGrpSpPr>
        <p:cNvPr id="1" name=""/>
        <p:cNvGrpSpPr/>
        <p:nvPr/>
      </p:nvGrpSpPr>
      <p:grpSpPr>
        <a:xfrm>
          <a:off x="0" y="0"/>
          <a:ext cx="0" cy="0"/>
          <a:chOff x="0" y="0"/>
          <a:chExt cx="0" cy="0"/>
        </a:xfrm>
      </p:grpSpPr>
      <p:sp>
        <p:nvSpPr>
          <p:cNvPr id="9" name="Plassholder for tekst 8"/>
          <p:cNvSpPr>
            <a:spLocks noGrp="1"/>
          </p:cNvSpPr>
          <p:nvPr>
            <p:ph type="body" sz="quarter" idx="10" hasCustomPrompt="1"/>
          </p:nvPr>
        </p:nvSpPr>
        <p:spPr>
          <a:xfrm>
            <a:off x="611188" y="1052736"/>
            <a:ext cx="7993062" cy="4752752"/>
          </a:xfrm>
        </p:spPr>
        <p:txBody>
          <a:bodyPr/>
          <a:lstStyle>
            <a:lvl1pPr>
              <a:defRPr baseline="0"/>
            </a:lvl1pPr>
          </a:lstStyle>
          <a:p>
            <a:pPr lvl="0"/>
            <a:r>
              <a:rPr lang="nb-NO" dirty="0" smtClean="0"/>
              <a:t>Klikk for å legge til punkter</a:t>
            </a:r>
          </a:p>
          <a:p>
            <a:pPr lvl="1"/>
            <a:r>
              <a:rPr lang="nb-NO" dirty="0" smtClean="0"/>
              <a:t>Andre nivå</a:t>
            </a:r>
          </a:p>
        </p:txBody>
      </p:sp>
    </p:spTree>
    <p:extLst>
      <p:ext uri="{BB962C8B-B14F-4D97-AF65-F5344CB8AC3E}">
        <p14:creationId xmlns:p14="http://schemas.microsoft.com/office/powerpoint/2010/main" val="16116340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ktaboks med tall">
    <p:spTree>
      <p:nvGrpSpPr>
        <p:cNvPr id="1" name=""/>
        <p:cNvGrpSpPr/>
        <p:nvPr/>
      </p:nvGrpSpPr>
      <p:grpSpPr>
        <a:xfrm>
          <a:off x="0" y="0"/>
          <a:ext cx="0" cy="0"/>
          <a:chOff x="0" y="0"/>
          <a:chExt cx="0" cy="0"/>
        </a:xfrm>
      </p:grpSpPr>
      <p:sp>
        <p:nvSpPr>
          <p:cNvPr id="6" name="Rektangel 5"/>
          <p:cNvSpPr/>
          <p:nvPr userDrawn="1"/>
        </p:nvSpPr>
        <p:spPr>
          <a:xfrm>
            <a:off x="1907705" y="908720"/>
            <a:ext cx="6262480"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 name="Ellipse 6"/>
          <p:cNvSpPr/>
          <p:nvPr userDrawn="1"/>
        </p:nvSpPr>
        <p:spPr>
          <a:xfrm>
            <a:off x="683568" y="2204864"/>
            <a:ext cx="1440160"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1" name="Tittel 1"/>
          <p:cNvSpPr>
            <a:spLocks noGrp="1"/>
          </p:cNvSpPr>
          <p:nvPr>
            <p:ph type="ctrTitle" hasCustomPrompt="1"/>
          </p:nvPr>
        </p:nvSpPr>
        <p:spPr>
          <a:xfrm>
            <a:off x="2367648" y="1196754"/>
            <a:ext cx="6982544" cy="792087"/>
          </a:xfrm>
        </p:spPr>
        <p:txBody>
          <a:bodyPr>
            <a:normAutofit/>
          </a:bodyPr>
          <a:lstStyle>
            <a:lvl1pPr algn="l">
              <a:defRPr sz="3600" baseline="0">
                <a:solidFill>
                  <a:srgbClr val="994DAD"/>
                </a:solidFill>
              </a:defRPr>
            </a:lvl1pPr>
          </a:lstStyle>
          <a:p>
            <a:r>
              <a:rPr lang="nb-NO" dirty="0" smtClean="0"/>
              <a:t>Sett inn overskrift</a:t>
            </a:r>
            <a:endParaRPr lang="nb-NO" dirty="0"/>
          </a:p>
        </p:txBody>
      </p:sp>
      <p:sp>
        <p:nvSpPr>
          <p:cNvPr id="19" name="Plassholder for tekst 18"/>
          <p:cNvSpPr>
            <a:spLocks noGrp="1"/>
          </p:cNvSpPr>
          <p:nvPr>
            <p:ph type="body" sz="quarter" idx="11" hasCustomPrompt="1"/>
          </p:nvPr>
        </p:nvSpPr>
        <p:spPr>
          <a:xfrm>
            <a:off x="2339976" y="4653337"/>
            <a:ext cx="2698750" cy="359841"/>
          </a:xfrm>
        </p:spPr>
        <p:txBody>
          <a:bodyPr>
            <a:normAutofit/>
          </a:bodyPr>
          <a:lstStyle>
            <a:lvl1pPr marL="0" indent="0">
              <a:buNone/>
              <a:defRPr sz="1200" b="1"/>
            </a:lvl1pPr>
          </a:lstStyle>
          <a:p>
            <a:pPr lvl="0"/>
            <a:r>
              <a:rPr lang="nb-NO" sz="1200" dirty="0" smtClean="0"/>
              <a:t>Sett inn kilde</a:t>
            </a:r>
            <a:endParaRPr lang="nb-NO" dirty="0"/>
          </a:p>
        </p:txBody>
      </p:sp>
      <p:sp>
        <p:nvSpPr>
          <p:cNvPr id="23" name="Plassholder for tekst 2"/>
          <p:cNvSpPr>
            <a:spLocks noGrp="1"/>
          </p:cNvSpPr>
          <p:nvPr>
            <p:ph type="body" sz="quarter" idx="10" hasCustomPrompt="1"/>
          </p:nvPr>
        </p:nvSpPr>
        <p:spPr>
          <a:xfrm>
            <a:off x="2339754" y="2132856"/>
            <a:ext cx="4680520" cy="504056"/>
          </a:xfrm>
        </p:spPr>
        <p:txBody>
          <a:bodyPr>
            <a:normAutofit/>
          </a:bodyPr>
          <a:lstStyle>
            <a:lvl1pPr marL="0" indent="0">
              <a:buNone/>
              <a:defRPr sz="1800" b="1" baseline="0">
                <a:solidFill>
                  <a:schemeClr val="tx1">
                    <a:lumMod val="75000"/>
                    <a:lumOff val="25000"/>
                  </a:schemeClr>
                </a:solidFill>
              </a:defRPr>
            </a:lvl1pPr>
          </a:lstStyle>
          <a:p>
            <a:pPr lvl="0"/>
            <a:r>
              <a:rPr lang="nb-NO" dirty="0" smtClean="0"/>
              <a:t>Klikk for å redigere brødtekst</a:t>
            </a:r>
          </a:p>
        </p:txBody>
      </p:sp>
      <p:sp>
        <p:nvSpPr>
          <p:cNvPr id="25" name="Plassholder for tekst 24"/>
          <p:cNvSpPr>
            <a:spLocks noGrp="1"/>
          </p:cNvSpPr>
          <p:nvPr>
            <p:ph type="body" sz="quarter" idx="12" hasCustomPrompt="1"/>
          </p:nvPr>
        </p:nvSpPr>
        <p:spPr>
          <a:xfrm>
            <a:off x="1008607" y="2350498"/>
            <a:ext cx="1043114" cy="1222518"/>
          </a:xfrm>
        </p:spPr>
        <p:txBody>
          <a:bodyPr>
            <a:normAutofit/>
          </a:bodyPr>
          <a:lstStyle>
            <a:lvl1pPr marL="0" indent="0">
              <a:buNone/>
              <a:defRPr sz="7200" b="1">
                <a:solidFill>
                  <a:schemeClr val="bg1"/>
                </a:solidFill>
              </a:defRPr>
            </a:lvl1pPr>
          </a:lstStyle>
          <a:p>
            <a:pPr lvl="0"/>
            <a:r>
              <a:rPr lang="nb-NO" sz="7200" b="1" dirty="0" smtClean="0"/>
              <a:t>#1</a:t>
            </a:r>
            <a:endParaRPr lang="nb-NO" dirty="0"/>
          </a:p>
        </p:txBody>
      </p:sp>
    </p:spTree>
    <p:extLst>
      <p:ext uri="{BB962C8B-B14F-4D97-AF65-F5344CB8AC3E}">
        <p14:creationId xmlns:p14="http://schemas.microsoft.com/office/powerpoint/2010/main" val="442626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f">
    <p:spTree>
      <p:nvGrpSpPr>
        <p:cNvPr id="1" name=""/>
        <p:cNvGrpSpPr/>
        <p:nvPr/>
      </p:nvGrpSpPr>
      <p:grpSpPr>
        <a:xfrm>
          <a:off x="0" y="0"/>
          <a:ext cx="0" cy="0"/>
          <a:chOff x="0" y="0"/>
          <a:chExt cx="0" cy="0"/>
        </a:xfrm>
      </p:grpSpPr>
      <p:sp>
        <p:nvSpPr>
          <p:cNvPr id="6" name="Rektangel 5"/>
          <p:cNvSpPr/>
          <p:nvPr userDrawn="1"/>
        </p:nvSpPr>
        <p:spPr>
          <a:xfrm>
            <a:off x="1920694" y="908720"/>
            <a:ext cx="6262480" cy="417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7" name="Ellipse 6"/>
          <p:cNvSpPr/>
          <p:nvPr userDrawn="1"/>
        </p:nvSpPr>
        <p:spPr>
          <a:xfrm>
            <a:off x="683568" y="2204864"/>
            <a:ext cx="1440160" cy="1440160"/>
          </a:xfrm>
          <a:prstGeom prst="ellipse">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dirty="0"/>
          </a:p>
        </p:txBody>
      </p:sp>
      <p:sp>
        <p:nvSpPr>
          <p:cNvPr id="19" name="Plassholder for tekst 18"/>
          <p:cNvSpPr>
            <a:spLocks noGrp="1"/>
          </p:cNvSpPr>
          <p:nvPr>
            <p:ph type="body" sz="quarter" idx="11" hasCustomPrompt="1"/>
          </p:nvPr>
        </p:nvSpPr>
        <p:spPr>
          <a:xfrm>
            <a:off x="2556000" y="4581329"/>
            <a:ext cx="2698750" cy="359841"/>
          </a:xfrm>
        </p:spPr>
        <p:txBody>
          <a:bodyPr>
            <a:normAutofit/>
          </a:bodyPr>
          <a:lstStyle>
            <a:lvl1pPr marL="0" indent="0">
              <a:buNone/>
              <a:defRPr sz="1200" b="1"/>
            </a:lvl1pPr>
          </a:lstStyle>
          <a:p>
            <a:pPr lvl="0"/>
            <a:r>
              <a:rPr lang="nb-NO" sz="1200" dirty="0" smtClean="0"/>
              <a:t>Sett inn kilde</a:t>
            </a:r>
            <a:endParaRPr lang="nb-NO" dirty="0"/>
          </a:p>
        </p:txBody>
      </p:sp>
      <p:sp>
        <p:nvSpPr>
          <p:cNvPr id="23" name="Plassholder for tekst 2"/>
          <p:cNvSpPr>
            <a:spLocks noGrp="1"/>
          </p:cNvSpPr>
          <p:nvPr>
            <p:ph type="body" sz="quarter" idx="10" hasCustomPrompt="1"/>
          </p:nvPr>
        </p:nvSpPr>
        <p:spPr>
          <a:xfrm>
            <a:off x="2555777" y="1340768"/>
            <a:ext cx="4680520" cy="504056"/>
          </a:xfrm>
        </p:spPr>
        <p:txBody>
          <a:bodyPr>
            <a:normAutofit/>
          </a:bodyPr>
          <a:lstStyle>
            <a:lvl1pPr marL="0" indent="0">
              <a:buNone/>
              <a:defRPr sz="1800" b="1" baseline="0">
                <a:solidFill>
                  <a:schemeClr val="tx1">
                    <a:lumMod val="75000"/>
                    <a:lumOff val="25000"/>
                  </a:schemeClr>
                </a:solidFill>
              </a:defRPr>
            </a:lvl1pPr>
          </a:lstStyle>
          <a:p>
            <a:pPr lvl="0"/>
            <a:r>
              <a:rPr lang="nb-NO" dirty="0" smtClean="0"/>
              <a:t>Klikk for å sett inn lovtekst</a:t>
            </a:r>
          </a:p>
        </p:txBody>
      </p:sp>
      <p:sp>
        <p:nvSpPr>
          <p:cNvPr id="2" name="TekstSylinder 1"/>
          <p:cNvSpPr txBox="1"/>
          <p:nvPr userDrawn="1"/>
        </p:nvSpPr>
        <p:spPr>
          <a:xfrm>
            <a:off x="1043608" y="2276874"/>
            <a:ext cx="1080120" cy="1200329"/>
          </a:xfrm>
          <a:prstGeom prst="rect">
            <a:avLst/>
          </a:prstGeom>
          <a:noFill/>
        </p:spPr>
        <p:txBody>
          <a:bodyPr wrap="square" rtlCol="0">
            <a:spAutoFit/>
          </a:bodyPr>
          <a:lstStyle/>
          <a:p>
            <a:r>
              <a:rPr lang="nb-NO" sz="7200" b="1" dirty="0" smtClean="0">
                <a:solidFill>
                  <a:schemeClr val="bg1"/>
                </a:solidFill>
                <a:latin typeface="Arial" panose="020B0604020202020204" pitchFamily="34" charset="0"/>
                <a:cs typeface="Arial" panose="020B0604020202020204" pitchFamily="34" charset="0"/>
              </a:rPr>
              <a:t>§</a:t>
            </a:r>
            <a:endParaRPr lang="nb-NO" sz="7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8789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 hjelper deg">
    <p:spTree>
      <p:nvGrpSpPr>
        <p:cNvPr id="1" name=""/>
        <p:cNvGrpSpPr/>
        <p:nvPr/>
      </p:nvGrpSpPr>
      <p:grpSpPr>
        <a:xfrm>
          <a:off x="0" y="0"/>
          <a:ext cx="0" cy="0"/>
          <a:chOff x="0" y="0"/>
          <a:chExt cx="0" cy="0"/>
        </a:xfrm>
      </p:grpSpPr>
      <p:sp>
        <p:nvSpPr>
          <p:cNvPr id="6" name="Rektangel 5"/>
          <p:cNvSpPr/>
          <p:nvPr userDrawn="1"/>
        </p:nvSpPr>
        <p:spPr>
          <a:xfrm>
            <a:off x="467544" y="2348880"/>
            <a:ext cx="8208912" cy="1101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Rektangel 6"/>
          <p:cNvSpPr/>
          <p:nvPr userDrawn="1"/>
        </p:nvSpPr>
        <p:spPr>
          <a:xfrm>
            <a:off x="1360456" y="2564976"/>
            <a:ext cx="144000" cy="648000"/>
          </a:xfrm>
          <a:prstGeom prst="rect">
            <a:avLst/>
          </a:prstGeom>
          <a:solidFill>
            <a:srgbClr val="984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5" name="TekstSylinder 4"/>
          <p:cNvSpPr txBox="1"/>
          <p:nvPr userDrawn="1"/>
        </p:nvSpPr>
        <p:spPr>
          <a:xfrm>
            <a:off x="1763689" y="2566647"/>
            <a:ext cx="5904656" cy="646331"/>
          </a:xfrm>
          <a:prstGeom prst="rect">
            <a:avLst/>
          </a:prstGeom>
          <a:noFill/>
        </p:spPr>
        <p:txBody>
          <a:bodyPr wrap="square" rtlCol="0">
            <a:spAutoFit/>
          </a:bodyPr>
          <a:lstStyle/>
          <a:p>
            <a:r>
              <a:rPr lang="nb-NO" sz="3600" b="1" dirty="0" smtClean="0">
                <a:solidFill>
                  <a:schemeClr val="tx1">
                    <a:lumMod val="75000"/>
                    <a:lumOff val="25000"/>
                  </a:schemeClr>
                </a:solidFill>
                <a:latin typeface="Arial" panose="020B0604020202020204" pitchFamily="34" charset="0"/>
                <a:cs typeface="Arial" panose="020B0604020202020204" pitchFamily="34" charset="0"/>
              </a:rPr>
              <a:t>Vi hjelper deg</a:t>
            </a:r>
            <a:endParaRPr lang="nb-NO"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TekstSylinder 2"/>
          <p:cNvSpPr txBox="1"/>
          <p:nvPr userDrawn="1"/>
        </p:nvSpPr>
        <p:spPr>
          <a:xfrm>
            <a:off x="1259632" y="3587532"/>
            <a:ext cx="6768752" cy="1569660"/>
          </a:xfrm>
          <a:prstGeom prst="rect">
            <a:avLst/>
          </a:prstGeom>
          <a:noFill/>
        </p:spPr>
        <p:txBody>
          <a:bodyPr wrap="square" rtlCol="0">
            <a:spAutoFit/>
          </a:bodyPr>
          <a:lstStyle/>
          <a:p>
            <a:pPr marL="457200" indent="-457200">
              <a:lnSpc>
                <a:spcPct val="100000"/>
              </a:lnSpc>
              <a:buClr>
                <a:srgbClr val="994DAD"/>
              </a:buClr>
              <a:buFont typeface="Wingdings" panose="05000000000000000000" pitchFamily="2" charset="2"/>
              <a:buChar char="§"/>
            </a:pPr>
            <a:r>
              <a:rPr lang="nb-NO" sz="2400" b="1" dirty="0" smtClean="0">
                <a:solidFill>
                  <a:schemeClr val="tx1">
                    <a:lumMod val="75000"/>
                    <a:lumOff val="25000"/>
                  </a:schemeClr>
                </a:solidFill>
                <a:latin typeface="Arial" panose="020B0604020202020204" pitchFamily="34" charset="0"/>
                <a:cs typeface="Arial" panose="020B0604020202020204" pitchFamily="34" charset="0"/>
              </a:rPr>
              <a:t>Gratis</a:t>
            </a:r>
            <a:r>
              <a:rPr lang="nb-NO" sz="2400" b="1" baseline="0" dirty="0" smtClean="0">
                <a:solidFill>
                  <a:schemeClr val="tx1">
                    <a:lumMod val="75000"/>
                    <a:lumOff val="25000"/>
                  </a:schemeClr>
                </a:solidFill>
                <a:latin typeface="Arial" panose="020B0604020202020204" pitchFamily="34" charset="0"/>
                <a:cs typeface="Arial" panose="020B0604020202020204" pitchFamily="34" charset="0"/>
              </a:rPr>
              <a:t> juridisk veiledning</a:t>
            </a:r>
          </a:p>
          <a:p>
            <a:pPr marL="457200" indent="-457200">
              <a:lnSpc>
                <a:spcPct val="100000"/>
              </a:lnSpc>
              <a:buClr>
                <a:srgbClr val="994DAD"/>
              </a:buClr>
              <a:buFont typeface="Wingdings" panose="05000000000000000000" pitchFamily="2" charset="2"/>
              <a:buChar char="§"/>
            </a:pPr>
            <a:r>
              <a:rPr lang="nb-NO" sz="2400" b="1" baseline="0" dirty="0" smtClean="0">
                <a:solidFill>
                  <a:schemeClr val="tx1">
                    <a:lumMod val="75000"/>
                    <a:lumOff val="25000"/>
                  </a:schemeClr>
                </a:solidFill>
                <a:latin typeface="Arial" panose="020B0604020202020204" pitchFamily="34" charset="0"/>
                <a:cs typeface="Arial" panose="020B0604020202020204" pitchFamily="34" charset="0"/>
              </a:rPr>
              <a:t>Finn oss på nett: </a:t>
            </a:r>
            <a:r>
              <a:rPr lang="nb-NO" sz="2400" b="1" u="sng" baseline="0" dirty="0" smtClean="0">
                <a:solidFill>
                  <a:srgbClr val="994DAD"/>
                </a:solidFill>
                <a:latin typeface="Arial" panose="020B0604020202020204" pitchFamily="34" charset="0"/>
                <a:cs typeface="Arial" panose="020B0604020202020204" pitchFamily="34" charset="0"/>
              </a:rPr>
              <a:t>www.ldo.no</a:t>
            </a:r>
          </a:p>
          <a:p>
            <a:pPr marL="457200" indent="-457200">
              <a:lnSpc>
                <a:spcPct val="100000"/>
              </a:lnSpc>
              <a:buClr>
                <a:srgbClr val="994DAD"/>
              </a:buClr>
              <a:buFont typeface="Wingdings" panose="05000000000000000000" pitchFamily="2" charset="2"/>
              <a:buChar char="§"/>
            </a:pPr>
            <a:r>
              <a:rPr lang="nb-NO" sz="2400" b="1" baseline="0" dirty="0" smtClean="0">
                <a:solidFill>
                  <a:schemeClr val="tx1">
                    <a:lumMod val="75000"/>
                    <a:lumOff val="25000"/>
                  </a:schemeClr>
                </a:solidFill>
                <a:latin typeface="Arial" panose="020B0604020202020204" pitchFamily="34" charset="0"/>
                <a:cs typeface="Arial" panose="020B0604020202020204" pitchFamily="34" charset="0"/>
              </a:rPr>
              <a:t>Ring oss: 23 15 73 00</a:t>
            </a:r>
          </a:p>
          <a:p>
            <a:pPr marL="457200" indent="-457200">
              <a:lnSpc>
                <a:spcPct val="100000"/>
              </a:lnSpc>
              <a:buClr>
                <a:srgbClr val="994DAD"/>
              </a:buClr>
              <a:buFont typeface="Wingdings" panose="05000000000000000000" pitchFamily="2" charset="2"/>
              <a:buChar char="§"/>
            </a:pPr>
            <a:r>
              <a:rPr lang="nb-NO" sz="2400" b="1" baseline="0" dirty="0" smtClean="0">
                <a:solidFill>
                  <a:schemeClr val="tx1">
                    <a:lumMod val="75000"/>
                    <a:lumOff val="25000"/>
                  </a:schemeClr>
                </a:solidFill>
                <a:latin typeface="Arial" panose="020B0604020202020204" pitchFamily="34" charset="0"/>
                <a:cs typeface="Arial" panose="020B0604020202020204" pitchFamily="34" charset="0"/>
              </a:rPr>
              <a:t>E-post: </a:t>
            </a:r>
            <a:r>
              <a:rPr lang="nb-NO" sz="2400" b="1" u="sng" baseline="0" dirty="0" smtClean="0">
                <a:solidFill>
                  <a:srgbClr val="994DAD"/>
                </a:solidFill>
                <a:latin typeface="Arial" panose="020B0604020202020204" pitchFamily="34" charset="0"/>
                <a:cs typeface="Arial" panose="020B0604020202020204" pitchFamily="34" charset="0"/>
              </a:rPr>
              <a:t>post@ldo.no</a:t>
            </a:r>
          </a:p>
        </p:txBody>
      </p:sp>
      <p:sp>
        <p:nvSpPr>
          <p:cNvPr id="8" name="TekstSylinder 7"/>
          <p:cNvSpPr txBox="1"/>
          <p:nvPr userDrawn="1"/>
        </p:nvSpPr>
        <p:spPr>
          <a:xfrm>
            <a:off x="1792504" y="5312270"/>
            <a:ext cx="2804504" cy="369332"/>
          </a:xfrm>
          <a:prstGeom prst="rect">
            <a:avLst/>
          </a:prstGeom>
          <a:noFill/>
        </p:spPr>
        <p:txBody>
          <a:bodyPr wrap="square" rtlCol="0">
            <a:spAutoFit/>
          </a:bodyPr>
          <a:lstStyle/>
          <a:p>
            <a:r>
              <a:rPr lang="nb-NO" sz="1800" b="1" dirty="0" err="1" smtClean="0">
                <a:solidFill>
                  <a:schemeClr val="tx1">
                    <a:lumMod val="75000"/>
                    <a:lumOff val="25000"/>
                  </a:schemeClr>
                </a:solidFill>
              </a:rPr>
              <a:t>facebook</a:t>
            </a:r>
            <a:r>
              <a:rPr lang="nb-NO" sz="1800" b="1" dirty="0" smtClean="0">
                <a:solidFill>
                  <a:schemeClr val="tx1">
                    <a:lumMod val="75000"/>
                    <a:lumOff val="25000"/>
                  </a:schemeClr>
                </a:solidFill>
              </a:rPr>
              <a:t>/</a:t>
            </a:r>
            <a:r>
              <a:rPr lang="nb-NO" sz="1800" b="1" dirty="0" err="1" smtClean="0">
                <a:solidFill>
                  <a:schemeClr val="tx1">
                    <a:lumMod val="75000"/>
                    <a:lumOff val="25000"/>
                  </a:schemeClr>
                </a:solidFill>
              </a:rPr>
              <a:t>mittOmbud</a:t>
            </a:r>
            <a:endParaRPr lang="nb-NO" sz="1800" b="1" dirty="0">
              <a:solidFill>
                <a:schemeClr val="tx1">
                  <a:lumMod val="75000"/>
                  <a:lumOff val="25000"/>
                </a:schemeClr>
              </a:solidFill>
            </a:endParaRPr>
          </a:p>
        </p:txBody>
      </p:sp>
      <p:sp>
        <p:nvSpPr>
          <p:cNvPr id="9" name="TekstSylinder 8"/>
          <p:cNvSpPr txBox="1"/>
          <p:nvPr userDrawn="1"/>
        </p:nvSpPr>
        <p:spPr>
          <a:xfrm>
            <a:off x="5179088" y="5315789"/>
            <a:ext cx="2592288" cy="369332"/>
          </a:xfrm>
          <a:prstGeom prst="rect">
            <a:avLst/>
          </a:prstGeom>
          <a:noFill/>
        </p:spPr>
        <p:txBody>
          <a:bodyPr wrap="square" rtlCol="0">
            <a:spAutoFit/>
          </a:bodyPr>
          <a:lstStyle/>
          <a:p>
            <a:r>
              <a:rPr lang="nb-NO" sz="1800" b="1" dirty="0" err="1" smtClean="0">
                <a:solidFill>
                  <a:schemeClr val="tx1">
                    <a:lumMod val="75000"/>
                    <a:lumOff val="25000"/>
                  </a:schemeClr>
                </a:solidFill>
              </a:rPr>
              <a:t>twitter</a:t>
            </a:r>
            <a:r>
              <a:rPr lang="nb-NO" sz="1800" b="1" dirty="0" smtClean="0">
                <a:solidFill>
                  <a:schemeClr val="tx1">
                    <a:lumMod val="75000"/>
                    <a:lumOff val="25000"/>
                  </a:schemeClr>
                </a:solidFill>
              </a:rPr>
              <a:t>/</a:t>
            </a:r>
            <a:r>
              <a:rPr lang="nb-NO" sz="1800" b="1" dirty="0" err="1" smtClean="0">
                <a:solidFill>
                  <a:schemeClr val="tx1">
                    <a:lumMod val="75000"/>
                    <a:lumOff val="25000"/>
                  </a:schemeClr>
                </a:solidFill>
              </a:rPr>
              <a:t>mittOmbud</a:t>
            </a:r>
            <a:endParaRPr lang="nb-NO" sz="1800" b="1" dirty="0">
              <a:solidFill>
                <a:schemeClr val="tx1">
                  <a:lumMod val="75000"/>
                  <a:lumOff val="25000"/>
                </a:schemeClr>
              </a:solidFill>
            </a:endParaRPr>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8024" y="5331704"/>
            <a:ext cx="393047" cy="393047"/>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0457" y="5331704"/>
            <a:ext cx="389131" cy="389131"/>
          </a:xfrm>
          <a:prstGeom prst="rect">
            <a:avLst/>
          </a:prstGeom>
        </p:spPr>
      </p:pic>
      <p:pic>
        <p:nvPicPr>
          <p:cNvPr id="12" name="Bild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67544" y="476675"/>
            <a:ext cx="8208912" cy="1728191"/>
          </a:xfrm>
          <a:prstGeom prst="rect">
            <a:avLst/>
          </a:prstGeom>
        </p:spPr>
      </p:pic>
    </p:spTree>
    <p:extLst>
      <p:ext uri="{BB962C8B-B14F-4D97-AF65-F5344CB8AC3E}">
        <p14:creationId xmlns:p14="http://schemas.microsoft.com/office/powerpoint/2010/main" val="8163013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692696"/>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071390"/>
            <a:ext cx="8229600" cy="3877891"/>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2606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D2E02FF6-DA87-43A1-B924-8FDEB0E18C07}" type="datetime1">
              <a:rPr lang="nb-NO" smtClean="0"/>
              <a:t>03.02.2016</a:t>
            </a:fld>
            <a:endParaRPr lang="nb-NO" dirty="0"/>
          </a:p>
        </p:txBody>
      </p:sp>
      <p:sp>
        <p:nvSpPr>
          <p:cNvPr id="5" name="Plassholder for bunntekst 4"/>
          <p:cNvSpPr>
            <a:spLocks noGrp="1"/>
          </p:cNvSpPr>
          <p:nvPr>
            <p:ph type="ftr" sz="quarter" idx="3"/>
          </p:nvPr>
        </p:nvSpPr>
        <p:spPr>
          <a:xfrm>
            <a:off x="3124200" y="2606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t>Eli Knøsen 30012016</a:t>
            </a:r>
            <a:endParaRPr lang="nb-NO" dirty="0"/>
          </a:p>
        </p:txBody>
      </p:sp>
      <p:sp>
        <p:nvSpPr>
          <p:cNvPr id="6" name="Plassholder for lysbildenummer 5"/>
          <p:cNvSpPr>
            <a:spLocks noGrp="1"/>
          </p:cNvSpPr>
          <p:nvPr>
            <p:ph type="sldNum" sz="quarter" idx="4"/>
          </p:nvPr>
        </p:nvSpPr>
        <p:spPr>
          <a:xfrm>
            <a:off x="6553200" y="2606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E2D15C3C-3FAA-47DB-94AD-901E3ECBD495}" type="slidenum">
              <a:rPr lang="nb-NO" smtClean="0"/>
              <a:pPr/>
              <a:t>‹#›</a:t>
            </a:fld>
            <a:endParaRPr lang="nb-NO" dirty="0"/>
          </a:p>
        </p:txBody>
      </p:sp>
      <p:sp>
        <p:nvSpPr>
          <p:cNvPr id="10" name="Rektangel 9"/>
          <p:cNvSpPr/>
          <p:nvPr userDrawn="1"/>
        </p:nvSpPr>
        <p:spPr>
          <a:xfrm>
            <a:off x="0" y="6165304"/>
            <a:ext cx="9144000" cy="720080"/>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800"/>
          </a:p>
        </p:txBody>
      </p:sp>
      <p:sp>
        <p:nvSpPr>
          <p:cNvPr id="11" name="TekstSylinder 10"/>
          <p:cNvSpPr txBox="1"/>
          <p:nvPr userDrawn="1"/>
        </p:nvSpPr>
        <p:spPr>
          <a:xfrm>
            <a:off x="971601" y="6331386"/>
            <a:ext cx="7632848" cy="338554"/>
          </a:xfrm>
          <a:prstGeom prst="rect">
            <a:avLst/>
          </a:prstGeom>
          <a:noFill/>
        </p:spPr>
        <p:txBody>
          <a:bodyPr wrap="square" rtlCol="0">
            <a:spAutoFit/>
          </a:bodyPr>
          <a:lstStyle/>
          <a:p>
            <a:r>
              <a:rPr lang="nb-NO" sz="1600" b="1" dirty="0" smtClean="0">
                <a:solidFill>
                  <a:schemeClr val="bg1"/>
                </a:solidFill>
                <a:latin typeface="Arial" pitchFamily="34" charset="0"/>
                <a:cs typeface="Arial" pitchFamily="34" charset="0"/>
              </a:rPr>
              <a:t>Likestillings- og diskrimineringsombudet</a:t>
            </a:r>
            <a:r>
              <a:rPr lang="nb-NO" sz="1400" b="1" dirty="0" smtClean="0">
                <a:solidFill>
                  <a:schemeClr val="bg1"/>
                </a:solidFill>
                <a:latin typeface="Arial" pitchFamily="34" charset="0"/>
                <a:cs typeface="Arial" pitchFamily="34" charset="0"/>
              </a:rPr>
              <a:t>	</a:t>
            </a:r>
            <a:r>
              <a:rPr lang="nb-NO" sz="1400" b="1" baseline="0" dirty="0" smtClean="0">
                <a:solidFill>
                  <a:schemeClr val="bg1"/>
                </a:solidFill>
                <a:latin typeface="Arial" pitchFamily="34" charset="0"/>
                <a:cs typeface="Arial" pitchFamily="34" charset="0"/>
              </a:rPr>
              <a:t>   	                  </a:t>
            </a:r>
            <a:r>
              <a:rPr lang="nb-NO" sz="1400" b="1" dirty="0" smtClean="0">
                <a:solidFill>
                  <a:schemeClr val="bg1"/>
                </a:solidFill>
                <a:latin typeface="Arial" pitchFamily="34" charset="0"/>
                <a:cs typeface="Arial" pitchFamily="34" charset="0"/>
              </a:rPr>
              <a:t>www.ldo.no</a:t>
            </a:r>
            <a:endParaRPr lang="nb-NO" sz="1400" b="1" dirty="0">
              <a:solidFill>
                <a:schemeClr val="bg1"/>
              </a:solidFill>
              <a:latin typeface="Arial" pitchFamily="34" charset="0"/>
              <a:cs typeface="Arial" pitchFamily="34" charset="0"/>
            </a:endParaRPr>
          </a:p>
        </p:txBody>
      </p:sp>
      <p:pic>
        <p:nvPicPr>
          <p:cNvPr id="12" name="Bilde 1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39553" y="6287178"/>
            <a:ext cx="454190" cy="454190"/>
          </a:xfrm>
          <a:prstGeom prst="rect">
            <a:avLst/>
          </a:prstGeom>
        </p:spPr>
      </p:pic>
    </p:spTree>
    <p:extLst>
      <p:ext uri="{BB962C8B-B14F-4D97-AF65-F5344CB8AC3E}">
        <p14:creationId xmlns:p14="http://schemas.microsoft.com/office/powerpoint/2010/main" val="29783153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87" r:id="rId5"/>
    <p:sldLayoutId id="2147483671" r:id="rId6"/>
    <p:sldLayoutId id="2147483668" r:id="rId7"/>
    <p:sldLayoutId id="2147483670" r:id="rId8"/>
    <p:sldLayoutId id="2147483669" r:id="rId9"/>
    <p:sldLayoutId id="2147483662" r:id="rId10"/>
    <p:sldLayoutId id="2147483667" r:id="rId11"/>
    <p:sldLayoutId id="2147483679" r:id="rId12"/>
    <p:sldLayoutId id="2147483680" r:id="rId13"/>
    <p:sldLayoutId id="2147483681" r:id="rId14"/>
    <p:sldLayoutId id="2147483682" r:id="rId15"/>
    <p:sldLayoutId id="2147483666" r:id="rId16"/>
    <p:sldLayoutId id="2147483652" r:id="rId17"/>
    <p:sldLayoutId id="2147483655" r:id="rId18"/>
    <p:sldLayoutId id="2147483684" r:id="rId19"/>
    <p:sldLayoutId id="2147483683" r:id="rId20"/>
    <p:sldLayoutId id="2147483656" r:id="rId21"/>
    <p:sldLayoutId id="2147483657" r:id="rId22"/>
    <p:sldLayoutId id="2147483664" r:id="rId23"/>
    <p:sldLayoutId id="2147483685" r:id="rId24"/>
    <p:sldLayoutId id="2147483675" r:id="rId25"/>
    <p:sldLayoutId id="2147483676" r:id="rId26"/>
    <p:sldLayoutId id="2147483677" r:id="rId27"/>
    <p:sldLayoutId id="2147483686" r:id="rId28"/>
    <p:sldLayoutId id="2147483665" r:id="rId29"/>
  </p:sldLayoutIdLst>
  <p:timing>
    <p:tnLst>
      <p:par>
        <p:cTn id="1" dur="indefinite" restart="never" nodeType="tmRoot"/>
      </p:par>
    </p:tnLst>
  </p:timing>
  <p:hf sldNum="0" hdr="0" dt="0"/>
  <p:txStyles>
    <p:titleStyle>
      <a:lvl1pPr algn="l" defTabSz="914400" rtl="0" eaLnBrk="1" latinLnBrk="0" hangingPunct="1">
        <a:spcBef>
          <a:spcPct val="0"/>
        </a:spcBef>
        <a:buNone/>
        <a:defRPr sz="4000" b="1"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692696"/>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2071389"/>
            <a:ext cx="8229600" cy="3877891"/>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260648"/>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fld id="{98E5E192-1948-48CF-9A56-3203100B55A1}" type="datetime1">
              <a:rPr lang="nb-NO" smtClean="0">
                <a:solidFill>
                  <a:prstClr val="black">
                    <a:tint val="75000"/>
                  </a:prstClr>
                </a:solidFill>
              </a:rPr>
              <a:t>03.02.2016</a:t>
            </a:fld>
            <a:endParaRPr lang="nb-NO" dirty="0">
              <a:solidFill>
                <a:prstClr val="black">
                  <a:tint val="75000"/>
                </a:prstClr>
              </a:solidFill>
            </a:endParaRPr>
          </a:p>
        </p:txBody>
      </p:sp>
      <p:sp>
        <p:nvSpPr>
          <p:cNvPr id="5" name="Plassholder for bunntekst 4"/>
          <p:cNvSpPr>
            <a:spLocks noGrp="1"/>
          </p:cNvSpPr>
          <p:nvPr>
            <p:ph type="ftr" sz="quarter" idx="3"/>
          </p:nvPr>
        </p:nvSpPr>
        <p:spPr>
          <a:xfrm>
            <a:off x="3124200" y="260648"/>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nb-NO" smtClean="0">
                <a:solidFill>
                  <a:prstClr val="black">
                    <a:tint val="75000"/>
                  </a:prstClr>
                </a:solidFill>
              </a:rPr>
              <a:t>Eli Knøsen 30012016</a:t>
            </a:r>
            <a:endParaRPr lang="nb-NO" dirty="0">
              <a:solidFill>
                <a:prstClr val="black">
                  <a:tint val="75000"/>
                </a:prstClr>
              </a:solidFill>
            </a:endParaRPr>
          </a:p>
        </p:txBody>
      </p:sp>
      <p:sp>
        <p:nvSpPr>
          <p:cNvPr id="6" name="Plassholder for lysbildenummer 5"/>
          <p:cNvSpPr>
            <a:spLocks noGrp="1"/>
          </p:cNvSpPr>
          <p:nvPr>
            <p:ph type="sldNum" sz="quarter" idx="4"/>
          </p:nvPr>
        </p:nvSpPr>
        <p:spPr>
          <a:xfrm>
            <a:off x="6553200" y="260648"/>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E2D15C3C-3FAA-47DB-94AD-901E3ECBD495}" type="slidenum">
              <a:rPr lang="nb-NO" smtClean="0">
                <a:solidFill>
                  <a:prstClr val="black">
                    <a:tint val="75000"/>
                  </a:prstClr>
                </a:solidFill>
              </a:rPr>
              <a:pPr/>
              <a:t>‹#›</a:t>
            </a:fld>
            <a:endParaRPr lang="nb-NO" dirty="0">
              <a:solidFill>
                <a:prstClr val="black">
                  <a:tint val="75000"/>
                </a:prstClr>
              </a:solidFill>
            </a:endParaRPr>
          </a:p>
        </p:txBody>
      </p:sp>
      <p:sp>
        <p:nvSpPr>
          <p:cNvPr id="10" name="Rektangel 9"/>
          <p:cNvSpPr/>
          <p:nvPr userDrawn="1"/>
        </p:nvSpPr>
        <p:spPr>
          <a:xfrm>
            <a:off x="0" y="6165304"/>
            <a:ext cx="9144000" cy="720080"/>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solidFill>
                <a:prstClr val="white"/>
              </a:solidFill>
            </a:endParaRPr>
          </a:p>
        </p:txBody>
      </p:sp>
      <p:sp>
        <p:nvSpPr>
          <p:cNvPr id="11" name="TekstSylinder 10"/>
          <p:cNvSpPr txBox="1"/>
          <p:nvPr userDrawn="1"/>
        </p:nvSpPr>
        <p:spPr>
          <a:xfrm>
            <a:off x="971600" y="6331386"/>
            <a:ext cx="7632848" cy="338554"/>
          </a:xfrm>
          <a:prstGeom prst="rect">
            <a:avLst/>
          </a:prstGeom>
          <a:noFill/>
        </p:spPr>
        <p:txBody>
          <a:bodyPr wrap="square" rtlCol="0">
            <a:spAutoFit/>
          </a:bodyPr>
          <a:lstStyle/>
          <a:p>
            <a:r>
              <a:rPr lang="nb-NO" sz="1600" b="1" dirty="0" smtClean="0">
                <a:solidFill>
                  <a:prstClr val="white"/>
                </a:solidFill>
                <a:cs typeface="Arial" pitchFamily="34" charset="0"/>
              </a:rPr>
              <a:t>Likestillings- og diskrimineringsombudet</a:t>
            </a:r>
            <a:r>
              <a:rPr lang="nb-NO" sz="1400" b="1" dirty="0" smtClean="0">
                <a:solidFill>
                  <a:prstClr val="white"/>
                </a:solidFill>
                <a:cs typeface="Arial" pitchFamily="34" charset="0"/>
              </a:rPr>
              <a:t>	   	                  www.ldo.no</a:t>
            </a:r>
            <a:endParaRPr lang="nb-NO" sz="1400" b="1" dirty="0">
              <a:solidFill>
                <a:prstClr val="white"/>
              </a:solidFill>
              <a:cs typeface="Arial" pitchFamily="34" charset="0"/>
            </a:endParaRPr>
          </a:p>
        </p:txBody>
      </p:sp>
      <p:pic>
        <p:nvPicPr>
          <p:cNvPr id="12" name="Bilde 1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39552" y="6287178"/>
            <a:ext cx="454190" cy="454190"/>
          </a:xfrm>
          <a:prstGeom prst="rect">
            <a:avLst/>
          </a:prstGeom>
        </p:spPr>
      </p:pic>
    </p:spTree>
    <p:extLst>
      <p:ext uri="{BB962C8B-B14F-4D97-AF65-F5344CB8AC3E}">
        <p14:creationId xmlns:p14="http://schemas.microsoft.com/office/powerpoint/2010/main" val="38159337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timing>
    <p:tnLst>
      <p:par>
        <p:cTn id="1" dur="indefinite" restart="never" nodeType="tmRoot"/>
      </p:par>
    </p:tnLst>
  </p:timing>
  <p:hf sldNum="0" hdr="0" dt="0"/>
  <p:txStyles>
    <p:titleStyle>
      <a:lvl1pPr algn="l" defTabSz="914400" rtl="0" eaLnBrk="1" latinLnBrk="0" hangingPunct="1">
        <a:spcBef>
          <a:spcPct val="0"/>
        </a:spcBef>
        <a:buNone/>
        <a:defRPr sz="4400" b="1" kern="1200">
          <a:solidFill>
            <a:schemeClr val="tx1">
              <a:lumMod val="75000"/>
              <a:lumOff val="2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A4DAD"/>
        </a:buClr>
        <a:buFont typeface="Wingdings" pitchFamily="2" charset="2"/>
        <a:buChar char="§"/>
        <a:defRPr sz="3200" b="1"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rgbClr val="9A4DAD"/>
        </a:buClr>
        <a:buFont typeface="Arial" pitchFamily="34"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rgbClr val="9A4DAD"/>
        </a:buClr>
        <a:buFont typeface="Wingdings" pitchFamily="2" charset="2"/>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rgbClr val="9A4DAD"/>
        </a:buClr>
        <a:buFont typeface="Wingdings" pitchFamily="2" charset="2"/>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rgbClr val="9A4DAD"/>
        </a:buClr>
        <a:buFont typeface="Wingdings" pitchFamily="2" charset="2"/>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3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normAutofit fontScale="90000"/>
          </a:bodyPr>
          <a:lstStyle/>
          <a:p>
            <a:r>
              <a:rPr lang="nb-NO" dirty="0">
                <a:solidFill>
                  <a:schemeClr val="accent3"/>
                </a:solidFill>
                <a:latin typeface="Calibri"/>
                <a:ea typeface="Calibri"/>
                <a:cs typeface="Calibri"/>
              </a:rPr>
              <a:t>Likestillings- og diskrimineringsombudet</a:t>
            </a:r>
            <a:endParaRPr lang="nb-NO" dirty="0"/>
          </a:p>
        </p:txBody>
      </p:sp>
      <p:sp>
        <p:nvSpPr>
          <p:cNvPr id="5" name="Plassholder for tekst 4"/>
          <p:cNvSpPr>
            <a:spLocks noGrp="1"/>
          </p:cNvSpPr>
          <p:nvPr>
            <p:ph type="body" sz="quarter" idx="10"/>
          </p:nvPr>
        </p:nvSpPr>
        <p:spPr/>
        <p:txBody>
          <a:bodyPr/>
          <a:lstStyle/>
          <a:p>
            <a:r>
              <a:rPr lang="nb-NO" dirty="0" smtClean="0"/>
              <a:t>Seniorrådgiver Eli Knøsen</a:t>
            </a:r>
            <a:endParaRPr lang="nb-NO" dirty="0"/>
          </a:p>
        </p:txBody>
      </p:sp>
    </p:spTree>
    <p:extLst>
      <p:ext uri="{BB962C8B-B14F-4D97-AF65-F5344CB8AC3E}">
        <p14:creationId xmlns:p14="http://schemas.microsoft.com/office/powerpoint/2010/main" val="409300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De tre «</a:t>
            </a:r>
            <a:r>
              <a:rPr lang="nb-NO" b="1" dirty="0" err="1" smtClean="0"/>
              <a:t>hovedkonvensjonene</a:t>
            </a:r>
            <a:r>
              <a:rPr lang="nb-NO" b="1" dirty="0" smtClean="0"/>
              <a:t>»</a:t>
            </a:r>
            <a:endParaRPr lang="nb-NO" b="1" dirty="0"/>
          </a:p>
        </p:txBody>
      </p:sp>
      <p:sp>
        <p:nvSpPr>
          <p:cNvPr id="3" name="Plassholder for innhold 2"/>
          <p:cNvSpPr>
            <a:spLocks noGrp="1"/>
          </p:cNvSpPr>
          <p:nvPr>
            <p:ph idx="1"/>
          </p:nvPr>
        </p:nvSpPr>
        <p:spPr/>
        <p:txBody>
          <a:bodyPr>
            <a:normAutofit fontScale="92500" lnSpcReduction="10000"/>
          </a:bodyPr>
          <a:lstStyle/>
          <a:p>
            <a:pPr marL="0" lvl="0" indent="0">
              <a:buNone/>
            </a:pPr>
            <a:r>
              <a:rPr lang="nb-NO" b="1" dirty="0">
                <a:solidFill>
                  <a:prstClr val="black"/>
                </a:solidFill>
              </a:rPr>
              <a:t>Disse konvensjonene omfatter alle:</a:t>
            </a:r>
          </a:p>
          <a:p>
            <a:pPr lvl="0"/>
            <a:r>
              <a:rPr lang="nb-NO" b="1" dirty="0">
                <a:solidFill>
                  <a:prstClr val="black"/>
                </a:solidFill>
              </a:rPr>
              <a:t>SP – konvensjonen om sivile og politiske </a:t>
            </a:r>
            <a:r>
              <a:rPr lang="nb-NO" b="1" dirty="0" smtClean="0">
                <a:solidFill>
                  <a:prstClr val="black"/>
                </a:solidFill>
              </a:rPr>
              <a:t>rettigheter (1966) 1972</a:t>
            </a:r>
            <a:endParaRPr lang="nb-NO" b="1" dirty="0">
              <a:solidFill>
                <a:prstClr val="black"/>
              </a:solidFill>
            </a:endParaRPr>
          </a:p>
          <a:p>
            <a:pPr lvl="0"/>
            <a:r>
              <a:rPr lang="nb-NO" b="1" dirty="0">
                <a:solidFill>
                  <a:prstClr val="black"/>
                </a:solidFill>
              </a:rPr>
              <a:t>ØSK – konvensjonen om økonomiske kulturelle og sosiale rettigheter</a:t>
            </a:r>
            <a:r>
              <a:rPr lang="nb-NO" b="1" dirty="0" smtClean="0">
                <a:solidFill>
                  <a:prstClr val="black"/>
                </a:solidFill>
              </a:rPr>
              <a:t>’ (1966) 1972</a:t>
            </a:r>
            <a:endParaRPr lang="nb-NO" b="1" dirty="0">
              <a:solidFill>
                <a:prstClr val="black"/>
              </a:solidFill>
            </a:endParaRPr>
          </a:p>
          <a:p>
            <a:pPr lvl="0"/>
            <a:r>
              <a:rPr lang="nb-NO" b="1" dirty="0" smtClean="0">
                <a:solidFill>
                  <a:prstClr val="black"/>
                </a:solidFill>
              </a:rPr>
              <a:t>EMK - </a:t>
            </a:r>
            <a:r>
              <a:rPr lang="nb-NO" b="1" dirty="0">
                <a:solidFill>
                  <a:prstClr val="black"/>
                </a:solidFill>
              </a:rPr>
              <a:t>den europeiske menneskerettighetskonvensjonen </a:t>
            </a:r>
            <a:r>
              <a:rPr lang="nb-NO" b="1" dirty="0" smtClean="0">
                <a:solidFill>
                  <a:prstClr val="black"/>
                </a:solidFill>
              </a:rPr>
              <a:t>1956</a:t>
            </a:r>
            <a:endParaRPr lang="nb-NO" b="1" dirty="0">
              <a:solidFill>
                <a:prstClr val="black"/>
              </a:solidFill>
            </a:endParaRPr>
          </a:p>
          <a:p>
            <a:endParaRPr lang="nb-NO" dirty="0"/>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Tree>
    <p:extLst>
      <p:ext uri="{BB962C8B-B14F-4D97-AF65-F5344CB8AC3E}">
        <p14:creationId xmlns:p14="http://schemas.microsoft.com/office/powerpoint/2010/main" val="1206735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SP og ØSK art. 2 – ikke nevnt</a:t>
            </a:r>
            <a:endParaRPr lang="nb-NO" b="1" dirty="0"/>
          </a:p>
        </p:txBody>
      </p:sp>
      <p:sp>
        <p:nvSpPr>
          <p:cNvPr id="3" name="Plassholder for innhold 2"/>
          <p:cNvSpPr>
            <a:spLocks noGrp="1"/>
          </p:cNvSpPr>
          <p:nvPr>
            <p:ph idx="1"/>
          </p:nvPr>
        </p:nvSpPr>
        <p:spPr/>
        <p:txBody>
          <a:bodyPr>
            <a:normAutofit fontScale="92500" lnSpcReduction="20000"/>
          </a:bodyPr>
          <a:lstStyle/>
          <a:p>
            <a:pPr marL="0" lvl="0" indent="0">
              <a:buNone/>
            </a:pPr>
            <a:r>
              <a:rPr lang="nb-NO" b="1" dirty="0">
                <a:solidFill>
                  <a:prstClr val="black"/>
                </a:solidFill>
              </a:rPr>
              <a:t>«Hver konvensjonspart forplikter seg til å respektere de rettigheter som anerkjennes i denne konvensjon, og å sikre dem for alle som befinner seg på dens territorium og er undergitt dens jurisdiksjon, uten forskjellsbehandling av noe slag slik som på grunn av rase, hudfarge, kjønn, språk, religion, politisk eller annen oppfatning, nasjonal eller sosial opprinnelse, eiendom, fødsel eller status for øvrig.»</a:t>
            </a:r>
          </a:p>
          <a:p>
            <a:endParaRPr lang="nb-NO" dirty="0"/>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Tree>
    <p:extLst>
      <p:ext uri="{BB962C8B-B14F-4D97-AF65-F5344CB8AC3E}">
        <p14:creationId xmlns:p14="http://schemas.microsoft.com/office/powerpoint/2010/main" val="604965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SP art 26 – ikke nevnt</a:t>
            </a:r>
            <a:endParaRPr lang="nb-NO" b="1" dirty="0"/>
          </a:p>
        </p:txBody>
      </p:sp>
      <p:sp>
        <p:nvSpPr>
          <p:cNvPr id="3" name="Plassholder for innhold 2"/>
          <p:cNvSpPr>
            <a:spLocks noGrp="1"/>
          </p:cNvSpPr>
          <p:nvPr>
            <p:ph idx="1"/>
          </p:nvPr>
        </p:nvSpPr>
        <p:spPr/>
        <p:txBody>
          <a:bodyPr/>
          <a:lstStyle/>
          <a:p>
            <a:pPr marL="0" lvl="0" indent="0">
              <a:buNone/>
            </a:pPr>
            <a:r>
              <a:rPr lang="nb-NO" sz="2400" b="1" dirty="0">
                <a:solidFill>
                  <a:prstClr val="black"/>
                </a:solidFill>
              </a:rPr>
              <a:t>Alle er like for loven og har uten noen form for forskjellsbehandling rett til lik beskyttelse av loven. I dette øyemed skal lovgivningen forby enhver form for forskjellsbehandling og sikre alle likeverdig og effektiv beskyttelse mot forskjellsbehandling på noe slikt grunnlag som rase, hudfarge, kjønn, språk, religion, politisk eller annen oppfatning, nasjonal eller sosial opprinnelse, eiendom, fødsel eller stilling forøvrig.</a:t>
            </a:r>
          </a:p>
          <a:p>
            <a:endParaRPr lang="nb-NO" sz="2400" dirty="0"/>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Tree>
    <p:extLst>
      <p:ext uri="{BB962C8B-B14F-4D97-AF65-F5344CB8AC3E}">
        <p14:creationId xmlns:p14="http://schemas.microsoft.com/office/powerpoint/2010/main" val="215170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solidFill>
                  <a:prstClr val="black"/>
                </a:solidFill>
              </a:rPr>
              <a:t>Beskyttelse  </a:t>
            </a:r>
            <a:r>
              <a:rPr lang="nb-NO" b="1" dirty="0" smtClean="0">
                <a:solidFill>
                  <a:prstClr val="black"/>
                </a:solidFill>
              </a:rPr>
              <a:t>legitimerer	</a:t>
            </a:r>
            <a:endParaRPr lang="nb-NO" dirty="0"/>
          </a:p>
        </p:txBody>
      </p:sp>
      <p:sp>
        <p:nvSpPr>
          <p:cNvPr id="3" name="Plassholder for innhold 2"/>
          <p:cNvSpPr>
            <a:spLocks noGrp="1"/>
          </p:cNvSpPr>
          <p:nvPr>
            <p:ph idx="1"/>
          </p:nvPr>
        </p:nvSpPr>
        <p:spPr/>
        <p:txBody>
          <a:bodyPr/>
          <a:lstStyle/>
          <a:p>
            <a:pPr marL="0" indent="0">
              <a:buNone/>
            </a:pPr>
            <a:r>
              <a:rPr lang="nb-NO" sz="2800" b="1" dirty="0" smtClean="0"/>
              <a:t>På grunnlag av funksjonsnedsettelsen </a:t>
            </a:r>
          </a:p>
          <a:p>
            <a:r>
              <a:rPr lang="nb-NO" sz="2800" b="1" dirty="0" smtClean="0"/>
              <a:t>fratas rettslig handleevne – umyndiggjøres</a:t>
            </a:r>
          </a:p>
          <a:p>
            <a:pPr lvl="0"/>
            <a:r>
              <a:rPr lang="nb-NO" sz="2800" b="1" dirty="0" smtClean="0">
                <a:solidFill>
                  <a:prstClr val="black"/>
                </a:solidFill>
              </a:rPr>
              <a:t>fratas </a:t>
            </a:r>
            <a:r>
              <a:rPr lang="nb-NO" sz="2800" b="1" dirty="0">
                <a:solidFill>
                  <a:prstClr val="black"/>
                </a:solidFill>
              </a:rPr>
              <a:t>skyldevne – gjøres utilregnelig</a:t>
            </a:r>
          </a:p>
          <a:p>
            <a:r>
              <a:rPr lang="nb-NO" sz="2800" b="1" dirty="0" smtClean="0"/>
              <a:t>fratas rett til samtykke -  tvangsmedisinering, tvangsbehandling, tvangsinnleggelse</a:t>
            </a:r>
          </a:p>
          <a:p>
            <a:r>
              <a:rPr lang="nb-NO" sz="2800" b="1" dirty="0" smtClean="0"/>
              <a:t>fratas frihet og vern om integritet – bruk av tvang og makt for å korrigere atferd</a:t>
            </a:r>
            <a:endParaRPr lang="nb-NO" sz="2800" b="1" dirty="0"/>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Tree>
    <p:extLst>
      <p:ext uri="{BB962C8B-B14F-4D97-AF65-F5344CB8AC3E}">
        <p14:creationId xmlns:p14="http://schemas.microsoft.com/office/powerpoint/2010/main" val="70706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FNs konvensjoner om </a:t>
            </a:r>
            <a:endParaRPr lang="nb-NO" b="1" dirty="0"/>
          </a:p>
        </p:txBody>
      </p:sp>
      <p:sp>
        <p:nvSpPr>
          <p:cNvPr id="3" name="Plassholder for innhold 2"/>
          <p:cNvSpPr>
            <a:spLocks noGrp="1"/>
          </p:cNvSpPr>
          <p:nvPr>
            <p:ph idx="1"/>
          </p:nvPr>
        </p:nvSpPr>
        <p:spPr/>
        <p:txBody>
          <a:bodyPr>
            <a:normAutofit fontScale="85000" lnSpcReduction="10000"/>
          </a:bodyPr>
          <a:lstStyle/>
          <a:p>
            <a:r>
              <a:rPr lang="nb-NO" b="1" dirty="0" smtClean="0"/>
              <a:t>Rasediskriminering CERD 1965 1969 r1970</a:t>
            </a:r>
          </a:p>
          <a:p>
            <a:endParaRPr lang="nb-NO" b="1" dirty="0" smtClean="0"/>
          </a:p>
          <a:p>
            <a:r>
              <a:rPr lang="nb-NO" b="1" dirty="0" smtClean="0"/>
              <a:t>Kvinners rettigheter CEDAW 1979 1981 r1981</a:t>
            </a:r>
          </a:p>
          <a:p>
            <a:endParaRPr lang="nb-NO" b="1" dirty="0" smtClean="0"/>
          </a:p>
          <a:p>
            <a:r>
              <a:rPr lang="nb-NO" b="1" dirty="0" smtClean="0"/>
              <a:t>Barns rettigheter CRC 1989 1990 r1991</a:t>
            </a:r>
          </a:p>
          <a:p>
            <a:endParaRPr lang="nb-NO" b="1" dirty="0" smtClean="0"/>
          </a:p>
          <a:p>
            <a:r>
              <a:rPr lang="nb-NO" b="1" dirty="0" err="1" smtClean="0"/>
              <a:t>Funksh</a:t>
            </a:r>
            <a:r>
              <a:rPr lang="nb-NO" b="1" dirty="0" smtClean="0"/>
              <a:t> rettigheter CRPD 2006 2008 r2013</a:t>
            </a:r>
          </a:p>
          <a:p>
            <a:endParaRPr lang="nb-NO" dirty="0" smtClean="0"/>
          </a:p>
          <a:p>
            <a:endParaRPr lang="nb-NO" dirty="0"/>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Tree>
    <p:extLst>
      <p:ext uri="{BB962C8B-B14F-4D97-AF65-F5344CB8AC3E}">
        <p14:creationId xmlns:p14="http://schemas.microsoft.com/office/powerpoint/2010/main" val="3778476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32657"/>
            <a:ext cx="5133181" cy="5760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ittel 8"/>
          <p:cNvSpPr>
            <a:spLocks noGrp="1"/>
          </p:cNvSpPr>
          <p:nvPr>
            <p:ph type="title"/>
          </p:nvPr>
        </p:nvSpPr>
        <p:spPr/>
        <p:txBody>
          <a:bodyPr/>
          <a:lstStyle/>
          <a:p>
            <a:endParaRPr lang="nb-NO"/>
          </a:p>
        </p:txBody>
      </p:sp>
      <p:sp>
        <p:nvSpPr>
          <p:cNvPr id="10" name="Plassholder for innhold 9"/>
          <p:cNvSpPr>
            <a:spLocks noGrp="1"/>
          </p:cNvSpPr>
          <p:nvPr>
            <p:ph sz="half" idx="1"/>
          </p:nvPr>
        </p:nvSpPr>
        <p:spPr/>
        <p:txBody>
          <a:bodyPr/>
          <a:lstStyle/>
          <a:p>
            <a:endParaRPr lang="nb-NO"/>
          </a:p>
        </p:txBody>
      </p:sp>
      <p:sp>
        <p:nvSpPr>
          <p:cNvPr id="11" name="Plassholder for innhold 10"/>
          <p:cNvSpPr>
            <a:spLocks noGrp="1"/>
          </p:cNvSpPr>
          <p:nvPr>
            <p:ph sz="half" idx="2"/>
          </p:nvPr>
        </p:nvSpPr>
        <p:spPr/>
        <p:txBody>
          <a:bodyPr/>
          <a:lstStyle/>
          <a:p>
            <a:endParaRPr lang="nb-NO" dirty="0"/>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Tree>
    <p:extLst>
      <p:ext uri="{BB962C8B-B14F-4D97-AF65-F5344CB8AC3E}">
        <p14:creationId xmlns:p14="http://schemas.microsoft.com/office/powerpoint/2010/main" val="2676982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nb-NO" dirty="0"/>
              <a:t>Premissene for CRPD i </a:t>
            </a:r>
            <a:r>
              <a:rPr lang="nb-NO" dirty="0" smtClean="0"/>
              <a:t>Norge</a:t>
            </a:r>
            <a:r>
              <a:rPr lang="nb-NO" dirty="0"/>
              <a:t>	</a:t>
            </a:r>
          </a:p>
        </p:txBody>
      </p:sp>
      <p:sp>
        <p:nvSpPr>
          <p:cNvPr id="53252" name="Rectangle 4"/>
          <p:cNvSpPr>
            <a:spLocks noGrp="1" noChangeArrowheads="1"/>
          </p:cNvSpPr>
          <p:nvPr>
            <p:ph type="body" idx="1"/>
          </p:nvPr>
        </p:nvSpPr>
        <p:spPr/>
        <p:txBody>
          <a:bodyPr>
            <a:normAutofit fontScale="92500" lnSpcReduction="20000"/>
          </a:bodyPr>
          <a:lstStyle/>
          <a:p>
            <a:pPr>
              <a:lnSpc>
                <a:spcPct val="90000"/>
              </a:lnSpc>
            </a:pPr>
            <a:r>
              <a:rPr lang="nb-NO" sz="2800" dirty="0" smtClean="0"/>
              <a:t>Feil </a:t>
            </a:r>
            <a:r>
              <a:rPr lang="nb-NO" sz="2800" dirty="0"/>
              <a:t>ved folk i stedet for med strukturene</a:t>
            </a:r>
            <a:br>
              <a:rPr lang="nb-NO" sz="2800" dirty="0"/>
            </a:br>
            <a:r>
              <a:rPr lang="nb-NO" sz="2800" dirty="0"/>
              <a:t>- </a:t>
            </a:r>
            <a:r>
              <a:rPr lang="nb-NO" sz="2800" dirty="0" smtClean="0"/>
              <a:t>manglende </a:t>
            </a:r>
            <a:r>
              <a:rPr lang="nb-NO" sz="2800" dirty="0" err="1" smtClean="0"/>
              <a:t>paradigmeskifte</a:t>
            </a:r>
            <a:r>
              <a:rPr lang="nb-NO" sz="2800" dirty="0" smtClean="0"/>
              <a:t> ( grunnantagelser, tankemønster) </a:t>
            </a:r>
            <a:r>
              <a:rPr lang="nb-NO" sz="2800" dirty="0"/>
              <a:t/>
            </a:r>
            <a:br>
              <a:rPr lang="nb-NO" sz="2800" dirty="0"/>
            </a:br>
            <a:endParaRPr lang="nb-NO" sz="2800" dirty="0"/>
          </a:p>
          <a:p>
            <a:pPr>
              <a:lnSpc>
                <a:spcPct val="90000"/>
              </a:lnSpc>
            </a:pPr>
            <a:r>
              <a:rPr lang="nb-NO" sz="2800" dirty="0"/>
              <a:t>Stereotypier og fordommer</a:t>
            </a:r>
            <a:br>
              <a:rPr lang="nb-NO" sz="2800" dirty="0"/>
            </a:br>
            <a:endParaRPr lang="nb-NO" sz="2800" dirty="0"/>
          </a:p>
          <a:p>
            <a:pPr>
              <a:lnSpc>
                <a:spcPct val="90000"/>
              </a:lnSpc>
            </a:pPr>
            <a:r>
              <a:rPr lang="nb-NO" sz="2800" dirty="0"/>
              <a:t>Diskriminering</a:t>
            </a:r>
            <a:br>
              <a:rPr lang="nb-NO" sz="2800" dirty="0"/>
            </a:br>
            <a:endParaRPr lang="nb-NO" sz="2800" dirty="0"/>
          </a:p>
          <a:p>
            <a:pPr>
              <a:lnSpc>
                <a:spcPct val="90000"/>
              </a:lnSpc>
            </a:pPr>
            <a:r>
              <a:rPr lang="nb-NO" sz="2800" dirty="0"/>
              <a:t>Mangel på helhetlig politikk</a:t>
            </a:r>
            <a:br>
              <a:rPr lang="nb-NO" sz="2800" dirty="0"/>
            </a:br>
            <a:endParaRPr lang="nb-NO" sz="2800" dirty="0"/>
          </a:p>
          <a:p>
            <a:pPr>
              <a:lnSpc>
                <a:spcPct val="90000"/>
              </a:lnSpc>
            </a:pPr>
            <a:r>
              <a:rPr lang="nb-NO" sz="2800" dirty="0"/>
              <a:t>Manglende involvering</a:t>
            </a:r>
            <a:br>
              <a:rPr lang="nb-NO" sz="2800" dirty="0"/>
            </a:br>
            <a:endParaRPr lang="nb-NO" sz="2800" dirty="0"/>
          </a:p>
          <a:p>
            <a:pPr>
              <a:lnSpc>
                <a:spcPct val="90000"/>
              </a:lnSpc>
              <a:buFont typeface="Times" pitchFamily="-123" charset="0"/>
              <a:buNone/>
            </a:pPr>
            <a:endParaRPr lang="nb-NO" sz="2800" dirty="0"/>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1152689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Ombudets anbefalinger</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Utrede status for menneskerettighetene til personer med nedsatt funksjonsevne</a:t>
            </a:r>
            <a:br>
              <a:rPr lang="nb-NO" dirty="0" smtClean="0"/>
            </a:br>
            <a:r>
              <a:rPr lang="nb-NO" dirty="0" smtClean="0"/>
              <a:t>- Grunnlag for en helhetlig og  	   </a:t>
            </a:r>
            <a:br>
              <a:rPr lang="nb-NO" dirty="0" smtClean="0"/>
            </a:br>
            <a:r>
              <a:rPr lang="nb-NO" dirty="0" smtClean="0"/>
              <a:t>   kunnskapsbasert politikk</a:t>
            </a:r>
          </a:p>
          <a:p>
            <a:r>
              <a:rPr lang="nb-NO" dirty="0" smtClean="0"/>
              <a:t>Strategi for å bekjempe fordommer og diskriminering</a:t>
            </a:r>
          </a:p>
          <a:p>
            <a:r>
              <a:rPr lang="nb-NO" dirty="0" smtClean="0"/>
              <a:t>Opplæring i menneskerettigheter </a:t>
            </a:r>
          </a:p>
          <a:p>
            <a:r>
              <a:rPr lang="nb-NO" dirty="0" smtClean="0"/>
              <a:t>Ingenting om oss uten oss!</a:t>
            </a:r>
          </a:p>
        </p:txBody>
      </p:sp>
      <p:sp>
        <p:nvSpPr>
          <p:cNvPr id="4" name="Plassholder for bunntekst 3"/>
          <p:cNvSpPr>
            <a:spLocks noGrp="1"/>
          </p:cNvSpPr>
          <p:nvPr>
            <p:ph type="ftr" sz="quarter" idx="12"/>
          </p:nvPr>
        </p:nvSpPr>
        <p:spPr/>
        <p:txBody>
          <a:bodyPr/>
          <a:lstStyle/>
          <a:p>
            <a:pPr>
              <a:defRPr/>
            </a:pPr>
            <a:r>
              <a:rPr lang="en-US" smtClean="0">
                <a:solidFill>
                  <a:prstClr val="black">
                    <a:tint val="75000"/>
                  </a:prstClr>
                </a:solidFill>
              </a:rPr>
              <a:t>Eli Knøsen 30012016</a:t>
            </a:r>
            <a:endParaRPr lang="en-US" dirty="0">
              <a:solidFill>
                <a:prstClr val="black">
                  <a:tint val="75000"/>
                </a:prstClr>
              </a:solidFill>
            </a:endParaRPr>
          </a:p>
        </p:txBody>
      </p:sp>
      <p:sp>
        <p:nvSpPr>
          <p:cNvPr id="5" name="Plassholder for bunntekst 4"/>
          <p:cNvSpPr>
            <a:spLocks noGrp="1"/>
          </p:cNvSpPr>
          <p:nvPr>
            <p:ph type="ftr" sz="quarter" idx="4294967295"/>
          </p:nvPr>
        </p:nvSpPr>
        <p:spPr>
          <a:xfrm>
            <a:off x="2209800" y="6477000"/>
            <a:ext cx="2895600" cy="304800"/>
          </a:xfrm>
          <a:prstGeom prst="rect">
            <a:avLst/>
          </a:prstGeom>
        </p:spPr>
        <p:txBody>
          <a:bodyPr/>
          <a:lstStyle/>
          <a:p>
            <a:pPr>
              <a:defRPr/>
            </a:pPr>
            <a:r>
              <a:rPr lang="en-US" smtClean="0">
                <a:solidFill>
                  <a:prstClr val="black">
                    <a:tint val="75000"/>
                  </a:prstClr>
                </a:solidFill>
              </a:rPr>
              <a:t>Eli 5.10.2015</a:t>
            </a:r>
            <a:endParaRPr lang="en-US" dirty="0">
              <a:solidFill>
                <a:prstClr val="black">
                  <a:tint val="75000"/>
                </a:prstClr>
              </a:solidFill>
            </a:endParaRPr>
          </a:p>
        </p:txBody>
      </p:sp>
    </p:spTree>
    <p:extLst>
      <p:ext uri="{BB962C8B-B14F-4D97-AF65-F5344CB8AC3E}">
        <p14:creationId xmlns:p14="http://schemas.microsoft.com/office/powerpoint/2010/main" val="10186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762000"/>
            <a:ext cx="7772400" cy="1371600"/>
          </a:xfrm>
        </p:spPr>
        <p:txBody>
          <a:bodyPr>
            <a:normAutofit fontScale="90000"/>
          </a:bodyPr>
          <a:lstStyle/>
          <a:p>
            <a:r>
              <a:rPr lang="nb-NO" sz="2800" dirty="0"/>
              <a:t>CRPD art. 31</a:t>
            </a:r>
            <a:r>
              <a:rPr lang="nb-NO" dirty="0"/>
              <a:t/>
            </a:r>
            <a:br>
              <a:rPr lang="nb-NO" dirty="0"/>
            </a:br>
            <a:r>
              <a:rPr lang="nb-NO" dirty="0" smtClean="0"/>
              <a:t>Mangel </a:t>
            </a:r>
            <a:r>
              <a:rPr lang="nb-NO" dirty="0"/>
              <a:t>på kunnskap og dokumentasjon	</a:t>
            </a:r>
          </a:p>
        </p:txBody>
      </p:sp>
      <p:sp>
        <p:nvSpPr>
          <p:cNvPr id="55299" name="Rectangle 3"/>
          <p:cNvSpPr>
            <a:spLocks noGrp="1" noChangeArrowheads="1"/>
          </p:cNvSpPr>
          <p:nvPr>
            <p:ph type="body" idx="1"/>
          </p:nvPr>
        </p:nvSpPr>
        <p:spPr>
          <a:xfrm>
            <a:off x="611560" y="2276872"/>
            <a:ext cx="7772400" cy="4419600"/>
          </a:xfrm>
        </p:spPr>
        <p:txBody>
          <a:bodyPr/>
          <a:lstStyle/>
          <a:p>
            <a:r>
              <a:rPr lang="nb-NO" dirty="0"/>
              <a:t>Store </a:t>
            </a:r>
            <a:r>
              <a:rPr lang="nb-NO" dirty="0" smtClean="0"/>
              <a:t>kunnskapshull samfunnsområder</a:t>
            </a:r>
            <a:endParaRPr lang="nb-NO" dirty="0"/>
          </a:p>
          <a:p>
            <a:r>
              <a:rPr lang="nb-NO" dirty="0"/>
              <a:t>Mangler </a:t>
            </a:r>
            <a:r>
              <a:rPr lang="nb-NO" dirty="0" smtClean="0"/>
              <a:t>diskrimineringskunnskap</a:t>
            </a:r>
          </a:p>
          <a:p>
            <a:r>
              <a:rPr lang="nb-NO" dirty="0" smtClean="0"/>
              <a:t>Eksisterende </a:t>
            </a:r>
            <a:r>
              <a:rPr lang="nb-NO" dirty="0"/>
              <a:t>kunnskap ikke nedbrytbar</a:t>
            </a:r>
          </a:p>
          <a:p>
            <a:r>
              <a:rPr lang="nb-NO" dirty="0" smtClean="0"/>
              <a:t>Uegnet </a:t>
            </a:r>
            <a:r>
              <a:rPr lang="nb-NO" dirty="0"/>
              <a:t>til å vurdere statens gjennomføring av </a:t>
            </a:r>
            <a:r>
              <a:rPr lang="nb-NO" dirty="0" smtClean="0"/>
              <a:t>konvensjonen</a:t>
            </a:r>
          </a:p>
          <a:p>
            <a:endParaRPr lang="nb-NO" dirty="0"/>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3883167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nb-NO"/>
              <a:t>Ombudets anbefalinger</a:t>
            </a:r>
          </a:p>
        </p:txBody>
      </p:sp>
      <p:sp>
        <p:nvSpPr>
          <p:cNvPr id="60419" name="Rectangle 3"/>
          <p:cNvSpPr>
            <a:spLocks noGrp="1" noChangeArrowheads="1"/>
          </p:cNvSpPr>
          <p:nvPr>
            <p:ph type="body" idx="1"/>
          </p:nvPr>
        </p:nvSpPr>
        <p:spPr/>
        <p:txBody>
          <a:bodyPr/>
          <a:lstStyle/>
          <a:p>
            <a:r>
              <a:rPr lang="nb-NO"/>
              <a:t>Utrede statens kunnskapsbehov</a:t>
            </a:r>
          </a:p>
          <a:p>
            <a:r>
              <a:rPr lang="nb-NO"/>
              <a:t>Strategi for systematisk kunnskapsinnhenting + ressurser</a:t>
            </a:r>
          </a:p>
          <a:p>
            <a:r>
              <a:rPr lang="nb-NO"/>
              <a:t>Forskning og dokumentasjon av barrierer </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108115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skal jeg snakke om?</a:t>
            </a:r>
            <a:endParaRPr lang="nb-NO" dirty="0"/>
          </a:p>
        </p:txBody>
      </p:sp>
      <p:sp>
        <p:nvSpPr>
          <p:cNvPr id="3" name="Plassholder for innhold 2"/>
          <p:cNvSpPr>
            <a:spLocks noGrp="1"/>
          </p:cNvSpPr>
          <p:nvPr>
            <p:ph idx="1"/>
          </p:nvPr>
        </p:nvSpPr>
        <p:spPr/>
        <p:txBody>
          <a:bodyPr>
            <a:normAutofit/>
          </a:bodyPr>
          <a:lstStyle/>
          <a:p>
            <a:r>
              <a:rPr lang="nb-NO" sz="1800" dirty="0" smtClean="0"/>
              <a:t>Likestillings- og diskrimineringsombudet</a:t>
            </a:r>
          </a:p>
          <a:p>
            <a:pPr marL="0" indent="0">
              <a:buNone/>
            </a:pPr>
            <a:r>
              <a:rPr lang="nb-NO" sz="1800" dirty="0" smtClean="0"/>
              <a:t>(</a:t>
            </a:r>
            <a:r>
              <a:rPr lang="nb-NO" sz="1800" dirty="0" err="1" smtClean="0"/>
              <a:t>ldo</a:t>
            </a:r>
            <a:r>
              <a:rPr lang="nb-NO" sz="1800" dirty="0" smtClean="0"/>
              <a:t>)</a:t>
            </a:r>
          </a:p>
          <a:p>
            <a:pPr marL="0" indent="0">
              <a:buNone/>
            </a:pPr>
            <a:endParaRPr lang="nb-NO" sz="1800" dirty="0" smtClean="0"/>
          </a:p>
          <a:p>
            <a:r>
              <a:rPr lang="nb-NO" sz="1800" dirty="0" smtClean="0"/>
              <a:t>Konvensjonen om rettigheter for personer med nedsatt funksjonsevne</a:t>
            </a:r>
          </a:p>
          <a:p>
            <a:pPr marL="0" indent="0">
              <a:buNone/>
            </a:pPr>
            <a:r>
              <a:rPr lang="nb-NO" sz="1800" dirty="0" smtClean="0"/>
              <a:t>(</a:t>
            </a:r>
            <a:r>
              <a:rPr lang="nb-NO" sz="1800" dirty="0" err="1" smtClean="0"/>
              <a:t>crpd</a:t>
            </a:r>
            <a:r>
              <a:rPr lang="nb-NO" sz="1800" dirty="0" smtClean="0"/>
              <a:t>)</a:t>
            </a:r>
          </a:p>
          <a:p>
            <a:r>
              <a:rPr lang="nb-NO" sz="1800" dirty="0" smtClean="0"/>
              <a:t>Rapportering til FN</a:t>
            </a:r>
          </a:p>
          <a:p>
            <a:pPr lvl="1"/>
            <a:r>
              <a:rPr lang="nb-NO" sz="1400" dirty="0" smtClean="0"/>
              <a:t>Hva nå? </a:t>
            </a:r>
          </a:p>
          <a:p>
            <a:pPr lvl="1"/>
            <a:r>
              <a:rPr lang="nb-NO" sz="1400" dirty="0"/>
              <a:t>L</a:t>
            </a:r>
            <a:r>
              <a:rPr lang="nb-NO" sz="1400" dirty="0" smtClean="0"/>
              <a:t>ikhet for loven (rettslig handleevne) -  selvbestemmelse</a:t>
            </a:r>
          </a:p>
          <a:p>
            <a:pPr lvl="1"/>
            <a:r>
              <a:rPr lang="nb-NO" sz="1400" dirty="0" smtClean="0"/>
              <a:t>Rett til utdanning</a:t>
            </a:r>
          </a:p>
          <a:p>
            <a:endParaRPr lang="nb-NO" sz="2400" dirty="0"/>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811041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762000"/>
            <a:ext cx="7772400" cy="1219200"/>
          </a:xfrm>
        </p:spPr>
        <p:txBody>
          <a:bodyPr>
            <a:normAutofit fontScale="90000"/>
          </a:bodyPr>
          <a:lstStyle/>
          <a:p>
            <a:r>
              <a:rPr lang="nb-NO" sz="2800" dirty="0"/>
              <a:t>CRPD art. 14, 15, 25</a:t>
            </a:r>
            <a:br>
              <a:rPr lang="nb-NO" sz="2800" dirty="0"/>
            </a:br>
            <a:r>
              <a:rPr lang="nb-NO" dirty="0" smtClean="0"/>
              <a:t>Diskriminerende </a:t>
            </a:r>
            <a:r>
              <a:rPr lang="nb-NO" dirty="0"/>
              <a:t>tvang i psykisk helsevern</a:t>
            </a:r>
          </a:p>
        </p:txBody>
      </p:sp>
      <p:sp>
        <p:nvSpPr>
          <p:cNvPr id="56323" name="Rectangle 3"/>
          <p:cNvSpPr>
            <a:spLocks noGrp="1" noChangeArrowheads="1"/>
          </p:cNvSpPr>
          <p:nvPr>
            <p:ph type="body" idx="1"/>
          </p:nvPr>
        </p:nvSpPr>
        <p:spPr>
          <a:xfrm>
            <a:off x="611560" y="1700808"/>
            <a:ext cx="7772400" cy="4724400"/>
          </a:xfrm>
        </p:spPr>
        <p:txBody>
          <a:bodyPr/>
          <a:lstStyle/>
          <a:p>
            <a:pPr>
              <a:buFont typeface="Times" pitchFamily="-123" charset="0"/>
              <a:buNone/>
            </a:pPr>
            <a:endParaRPr lang="nb-NO" dirty="0"/>
          </a:p>
          <a:p>
            <a:r>
              <a:rPr lang="nb-NO" dirty="0"/>
              <a:t>Særskilt tvangsregime basert på nedsatt funksjonsevne</a:t>
            </a:r>
          </a:p>
          <a:p>
            <a:r>
              <a:rPr lang="nb-NO" dirty="0"/>
              <a:t>Stabilt høye tvangstall</a:t>
            </a:r>
          </a:p>
          <a:p>
            <a:r>
              <a:rPr lang="nb-NO" dirty="0"/>
              <a:t>Ikke dokumentert behandlingseffekt</a:t>
            </a:r>
          </a:p>
          <a:p>
            <a:r>
              <a:rPr lang="nb-NO" dirty="0"/>
              <a:t>Dokumentert alvorlige skadeeffekter</a:t>
            </a:r>
          </a:p>
          <a:p>
            <a:pPr>
              <a:buFont typeface="Times" pitchFamily="-123" charset="0"/>
              <a:buNone/>
            </a:pPr>
            <a:endParaRPr lang="nb-NO" dirty="0"/>
          </a:p>
          <a:p>
            <a:pPr>
              <a:buFont typeface="Times" pitchFamily="-123" charset="0"/>
              <a:buNone/>
            </a:pPr>
            <a:endParaRPr lang="nb-NO" dirty="0"/>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310034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nb-NO"/>
              <a:t>Ombudets anbefalinger</a:t>
            </a:r>
          </a:p>
        </p:txBody>
      </p:sp>
      <p:sp>
        <p:nvSpPr>
          <p:cNvPr id="58371" name="Rectangle 3"/>
          <p:cNvSpPr>
            <a:spLocks noGrp="1" noChangeArrowheads="1"/>
          </p:cNvSpPr>
          <p:nvPr>
            <p:ph type="body" idx="1"/>
          </p:nvPr>
        </p:nvSpPr>
        <p:spPr/>
        <p:txBody>
          <a:bodyPr>
            <a:normAutofit fontScale="92500"/>
          </a:bodyPr>
          <a:lstStyle/>
          <a:p>
            <a:r>
              <a:rPr lang="nb-NO"/>
              <a:t>Forebygge og hindre diskriminerende tvang: brukerstyrte behandlingsmetoder</a:t>
            </a:r>
          </a:p>
          <a:p>
            <a:r>
              <a:rPr lang="nb-NO"/>
              <a:t>Frivillig og likeverdig psykisk helsehjelp</a:t>
            </a:r>
          </a:p>
          <a:p>
            <a:r>
              <a:rPr lang="nb-NO"/>
              <a:t>Erstatte Lov om psykisk helsevern med ikke-diskriminerende lov der tvang begrenses til nødrett- og nødvergelignende situasjoner</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1766671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nb-NO" sz="2800" dirty="0"/>
              <a:t>CRPD art. 14, 15, 25</a:t>
            </a:r>
            <a:br>
              <a:rPr lang="nb-NO" sz="2800" dirty="0"/>
            </a:br>
            <a:r>
              <a:rPr lang="nb-NO" dirty="0" smtClean="0"/>
              <a:t>Tvang </a:t>
            </a:r>
            <a:r>
              <a:rPr lang="nb-NO" dirty="0"/>
              <a:t>mot personer med utviklingshemming og personer med demens</a:t>
            </a:r>
          </a:p>
        </p:txBody>
      </p:sp>
      <p:sp>
        <p:nvSpPr>
          <p:cNvPr id="57347" name="Rectangle 3"/>
          <p:cNvSpPr>
            <a:spLocks noGrp="1" noChangeArrowheads="1"/>
          </p:cNvSpPr>
          <p:nvPr>
            <p:ph type="body" idx="1"/>
          </p:nvPr>
        </p:nvSpPr>
        <p:spPr>
          <a:xfrm>
            <a:off x="611560" y="3068960"/>
            <a:ext cx="7772400" cy="2514600"/>
          </a:xfrm>
        </p:spPr>
        <p:txBody>
          <a:bodyPr>
            <a:normAutofit lnSpcReduction="10000"/>
          </a:bodyPr>
          <a:lstStyle/>
          <a:p>
            <a:r>
              <a:rPr lang="nb-NO" dirty="0"/>
              <a:t>Betydelig bruk av tvang</a:t>
            </a:r>
          </a:p>
          <a:p>
            <a:r>
              <a:rPr lang="nb-NO" dirty="0"/>
              <a:t>Dokumentert alvorlige </a:t>
            </a:r>
            <a:r>
              <a:rPr lang="nb-NO" dirty="0" smtClean="0"/>
              <a:t>skadevirkninger av andre former for tvang</a:t>
            </a:r>
            <a:endParaRPr lang="nb-NO" dirty="0"/>
          </a:p>
          <a:p>
            <a:r>
              <a:rPr lang="nb-NO" dirty="0"/>
              <a:t>Mangel på kapasitet og kompetanse</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2139334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nb-NO"/>
              <a:t>Ombudets anbefalinger</a:t>
            </a:r>
          </a:p>
        </p:txBody>
      </p:sp>
      <p:sp>
        <p:nvSpPr>
          <p:cNvPr id="64515" name="Rectangle 3"/>
          <p:cNvSpPr>
            <a:spLocks noGrp="1" noChangeArrowheads="1"/>
          </p:cNvSpPr>
          <p:nvPr>
            <p:ph type="body" idx="1"/>
          </p:nvPr>
        </p:nvSpPr>
        <p:spPr/>
        <p:txBody>
          <a:bodyPr/>
          <a:lstStyle/>
          <a:p>
            <a:r>
              <a:rPr lang="nb-NO"/>
              <a:t>Forebygge og hindre tvang: bevissthet, ressurser, bemanning, opplæring</a:t>
            </a:r>
          </a:p>
          <a:p>
            <a:r>
              <a:rPr lang="nb-NO"/>
              <a:t>Ved unntaksvise tvangsvedtak: involvere personen eller pårørende</a:t>
            </a:r>
          </a:p>
          <a:p>
            <a:r>
              <a:rPr lang="nb-NO"/>
              <a:t>Effektive kontrollmekanismer og overprøving av tvangsvedtak</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71226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81000"/>
            <a:ext cx="7772400" cy="838200"/>
          </a:xfrm>
        </p:spPr>
        <p:txBody>
          <a:bodyPr>
            <a:normAutofit fontScale="90000"/>
          </a:bodyPr>
          <a:lstStyle/>
          <a:p>
            <a:r>
              <a:rPr lang="nb-NO" sz="2800" dirty="0"/>
              <a:t>CRPD art. 12</a:t>
            </a:r>
            <a:r>
              <a:rPr lang="nb-NO" dirty="0"/>
              <a:t/>
            </a:r>
            <a:br>
              <a:rPr lang="nb-NO" dirty="0"/>
            </a:br>
            <a:r>
              <a:rPr lang="nb-NO" dirty="0" smtClean="0"/>
              <a:t>Mangel </a:t>
            </a:r>
            <a:r>
              <a:rPr lang="nb-NO" dirty="0"/>
              <a:t>på beslutningsstøtte </a:t>
            </a:r>
            <a:br>
              <a:rPr lang="nb-NO" dirty="0"/>
            </a:br>
            <a:r>
              <a:rPr lang="nb-NO" dirty="0"/>
              <a:t>som ivaretar selvbestemmelse</a:t>
            </a:r>
          </a:p>
        </p:txBody>
      </p:sp>
      <p:sp>
        <p:nvSpPr>
          <p:cNvPr id="66563" name="Rectangle 3"/>
          <p:cNvSpPr>
            <a:spLocks noGrp="1" noChangeArrowheads="1"/>
          </p:cNvSpPr>
          <p:nvPr>
            <p:ph type="body" idx="1"/>
          </p:nvPr>
        </p:nvSpPr>
        <p:spPr>
          <a:xfrm>
            <a:off x="683568" y="2204864"/>
            <a:ext cx="7772400" cy="4419600"/>
          </a:xfrm>
        </p:spPr>
        <p:txBody>
          <a:bodyPr/>
          <a:lstStyle/>
          <a:p>
            <a:r>
              <a:rPr lang="nb-NO" dirty="0"/>
              <a:t>Fratas rettslig handleevne basert på nedsatt funksjonsevne</a:t>
            </a:r>
          </a:p>
          <a:p>
            <a:r>
              <a:rPr lang="nb-NO" dirty="0"/>
              <a:t>Fratas selvbestemmelse i særlig personlige forhold </a:t>
            </a:r>
          </a:p>
          <a:p>
            <a:r>
              <a:rPr lang="nb-NO" dirty="0"/>
              <a:t>Vergemål gir ikke beslutningsstøtte i tråd med CRPD</a:t>
            </a:r>
          </a:p>
          <a:p>
            <a:r>
              <a:rPr lang="nb-NO" dirty="0"/>
              <a:t>Norges tolkningserklæring</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1609363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nb-NO"/>
              <a:t>Ombudets anbefalinger</a:t>
            </a:r>
          </a:p>
        </p:txBody>
      </p:sp>
      <p:sp>
        <p:nvSpPr>
          <p:cNvPr id="67587" name="Rectangle 3"/>
          <p:cNvSpPr>
            <a:spLocks noGrp="1" noChangeArrowheads="1"/>
          </p:cNvSpPr>
          <p:nvPr>
            <p:ph type="body" idx="1"/>
          </p:nvPr>
        </p:nvSpPr>
        <p:spPr>
          <a:xfrm>
            <a:off x="685800" y="1905000"/>
            <a:ext cx="8077200" cy="4419600"/>
          </a:xfrm>
        </p:spPr>
        <p:txBody>
          <a:bodyPr>
            <a:normAutofit fontScale="92500" lnSpcReduction="10000"/>
          </a:bodyPr>
          <a:lstStyle/>
          <a:p>
            <a:pPr>
              <a:lnSpc>
                <a:spcPct val="90000"/>
              </a:lnSpc>
            </a:pPr>
            <a:r>
              <a:rPr lang="nb-NO"/>
              <a:t>Hyppige tilsyn med vergeoppdrag</a:t>
            </a:r>
          </a:p>
          <a:p>
            <a:pPr>
              <a:lnSpc>
                <a:spcPct val="90000"/>
              </a:lnSpc>
            </a:pPr>
            <a:r>
              <a:rPr lang="nb-NO"/>
              <a:t>Utrede ordninger for beslutningsstøtte basert på full selvbestemmelse </a:t>
            </a:r>
          </a:p>
          <a:p>
            <a:pPr>
              <a:lnSpc>
                <a:spcPct val="90000"/>
              </a:lnSpc>
            </a:pPr>
            <a:r>
              <a:rPr lang="nb-NO"/>
              <a:t>Erstatte Lov om vergemål med ikke-diskriminerende lov om beslutningsstøtte. Trekk tolkningserklæringen </a:t>
            </a:r>
          </a:p>
          <a:p>
            <a:pPr>
              <a:lnSpc>
                <a:spcPct val="90000"/>
              </a:lnSpc>
            </a:pPr>
            <a:r>
              <a:rPr lang="nb-NO"/>
              <a:t>Umiddelbart oppheve lovbestemmelser som fratar selvbestemmelse i særlig personlige forhold</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279218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762000"/>
            <a:ext cx="7772400" cy="1447800"/>
          </a:xfrm>
        </p:spPr>
        <p:txBody>
          <a:bodyPr/>
          <a:lstStyle/>
          <a:p>
            <a:r>
              <a:rPr lang="nb-NO" sz="2800" dirty="0"/>
              <a:t>CRPD art. 16, 6</a:t>
            </a:r>
            <a:br>
              <a:rPr lang="nb-NO" sz="2800" dirty="0"/>
            </a:br>
            <a:r>
              <a:rPr lang="nb-NO" dirty="0" smtClean="0"/>
              <a:t>Vold </a:t>
            </a:r>
            <a:r>
              <a:rPr lang="nb-NO" dirty="0"/>
              <a:t>og overgrep </a:t>
            </a:r>
          </a:p>
        </p:txBody>
      </p:sp>
      <p:sp>
        <p:nvSpPr>
          <p:cNvPr id="69635" name="Rectangle 3"/>
          <p:cNvSpPr>
            <a:spLocks noGrp="1" noChangeArrowheads="1"/>
          </p:cNvSpPr>
          <p:nvPr>
            <p:ph type="body" idx="1"/>
          </p:nvPr>
        </p:nvSpPr>
        <p:spPr>
          <a:xfrm>
            <a:off x="683568" y="2132856"/>
            <a:ext cx="7772400" cy="4419600"/>
          </a:xfrm>
        </p:spPr>
        <p:txBody>
          <a:bodyPr/>
          <a:lstStyle/>
          <a:p>
            <a:r>
              <a:rPr lang="nb-NO" dirty="0"/>
              <a:t>Mer utsatt for vold, seksuell vold og overgrep</a:t>
            </a:r>
          </a:p>
          <a:p>
            <a:r>
              <a:rPr lang="nb-NO" dirty="0"/>
              <a:t>Jenter og kvinner særlig utsatt</a:t>
            </a:r>
          </a:p>
          <a:p>
            <a:r>
              <a:rPr lang="nb-NO" dirty="0" smtClean="0"/>
              <a:t>Manglende krisesentertilbud</a:t>
            </a:r>
          </a:p>
          <a:p>
            <a:pPr marL="0" indent="0">
              <a:buNone/>
            </a:pPr>
            <a:r>
              <a:rPr lang="nb-NO" dirty="0" smtClean="0"/>
              <a:t>….</a:t>
            </a:r>
            <a:endParaRPr lang="nb-NO" dirty="0"/>
          </a:p>
          <a:p>
            <a:r>
              <a:rPr lang="nb-NO" dirty="0" smtClean="0"/>
              <a:t>Personer med utviklingshemming </a:t>
            </a:r>
            <a:r>
              <a:rPr lang="nb-NO" dirty="0"/>
              <a:t>utsatt for </a:t>
            </a:r>
            <a:r>
              <a:rPr lang="nb-NO" dirty="0" smtClean="0"/>
              <a:t>seksuelle overgrep</a:t>
            </a:r>
            <a:endParaRPr lang="nb-NO" dirty="0"/>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1452265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nb-NO"/>
              <a:t>Ombudet anbefaler	</a:t>
            </a:r>
          </a:p>
        </p:txBody>
      </p:sp>
      <p:sp>
        <p:nvSpPr>
          <p:cNvPr id="72707" name="Rectangle 3"/>
          <p:cNvSpPr>
            <a:spLocks noGrp="1" noChangeArrowheads="1"/>
          </p:cNvSpPr>
          <p:nvPr>
            <p:ph type="body" idx="1"/>
          </p:nvPr>
        </p:nvSpPr>
        <p:spPr>
          <a:xfrm>
            <a:off x="533400" y="1676400"/>
            <a:ext cx="8382000" cy="4419600"/>
          </a:xfrm>
        </p:spPr>
        <p:txBody>
          <a:bodyPr/>
          <a:lstStyle/>
          <a:p>
            <a:r>
              <a:rPr lang="nb-NO"/>
              <a:t>Likeverdig krisesentertilbud</a:t>
            </a:r>
          </a:p>
          <a:p>
            <a:endParaRPr lang="nb-NO"/>
          </a:p>
          <a:p>
            <a:r>
              <a:rPr lang="nb-NO"/>
              <a:t>Effektiv beskyttelse av utviklingshemmede: opplæring, forebygging, varsling</a:t>
            </a:r>
          </a:p>
          <a:p>
            <a:endParaRPr lang="nb-NO"/>
          </a:p>
          <a:p>
            <a:endParaRPr lang="nb-NO"/>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3188384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762000"/>
            <a:ext cx="7772400" cy="1447800"/>
          </a:xfrm>
        </p:spPr>
        <p:txBody>
          <a:bodyPr>
            <a:normAutofit fontScale="90000"/>
          </a:bodyPr>
          <a:lstStyle/>
          <a:p>
            <a:r>
              <a:rPr lang="nb-NO" sz="2800"/>
              <a:t>CRPDs art. 16</a:t>
            </a:r>
            <a:br>
              <a:rPr lang="nb-NO" sz="2800"/>
            </a:br>
            <a:r>
              <a:rPr lang="nb-NO"/>
              <a:t/>
            </a:r>
            <a:br>
              <a:rPr lang="nb-NO"/>
            </a:br>
            <a:r>
              <a:rPr lang="nb-NO"/>
              <a:t>Hets, trakassering, hatkriminalitet</a:t>
            </a:r>
          </a:p>
        </p:txBody>
      </p:sp>
      <p:sp>
        <p:nvSpPr>
          <p:cNvPr id="74755" name="Rectangle 3"/>
          <p:cNvSpPr>
            <a:spLocks noGrp="1" noChangeArrowheads="1"/>
          </p:cNvSpPr>
          <p:nvPr>
            <p:ph type="body" idx="1"/>
          </p:nvPr>
        </p:nvSpPr>
        <p:spPr>
          <a:xfrm>
            <a:off x="685800" y="2667000"/>
            <a:ext cx="7772400" cy="3657600"/>
          </a:xfrm>
        </p:spPr>
        <p:txBody>
          <a:bodyPr/>
          <a:lstStyle/>
          <a:p>
            <a:pPr>
              <a:lnSpc>
                <a:spcPct val="90000"/>
              </a:lnSpc>
            </a:pPr>
            <a:r>
              <a:rPr lang="nb-NO" sz="2800" dirty="0" smtClean="0"/>
              <a:t>Manglende </a:t>
            </a:r>
            <a:r>
              <a:rPr lang="nb-NO" sz="2800" dirty="0"/>
              <a:t>dokumentasjon i Norge om </a:t>
            </a:r>
            <a:r>
              <a:rPr lang="nb-NO" sz="2800" dirty="0" smtClean="0"/>
              <a:t>motiv og årsak</a:t>
            </a:r>
          </a:p>
          <a:p>
            <a:pPr>
              <a:lnSpc>
                <a:spcPct val="90000"/>
              </a:lnSpc>
            </a:pPr>
            <a:r>
              <a:rPr lang="nb-NO" sz="2800" dirty="0" smtClean="0"/>
              <a:t>Enkeltstudier</a:t>
            </a:r>
            <a:r>
              <a:rPr lang="nb-NO" sz="2800" dirty="0"/>
              <a:t>: mobbing, trakassering, </a:t>
            </a:r>
            <a:r>
              <a:rPr lang="nb-NO" sz="2800" dirty="0" smtClean="0"/>
              <a:t>vold</a:t>
            </a:r>
          </a:p>
          <a:p>
            <a:pPr>
              <a:lnSpc>
                <a:spcPct val="90000"/>
              </a:lnSpc>
            </a:pPr>
            <a:r>
              <a:rPr lang="nb-NO" sz="2800" dirty="0" smtClean="0"/>
              <a:t>Forskning </a:t>
            </a:r>
            <a:r>
              <a:rPr lang="nb-NO" sz="2800" dirty="0"/>
              <a:t>fra utlandet og meldinger fra sivilt </a:t>
            </a:r>
            <a:r>
              <a:rPr lang="nb-NO" sz="2800" dirty="0" smtClean="0"/>
              <a:t>samfunn</a:t>
            </a:r>
            <a:endParaRPr lang="nb-NO" sz="2800" dirty="0"/>
          </a:p>
          <a:p>
            <a:pPr>
              <a:lnSpc>
                <a:spcPct val="90000"/>
              </a:lnSpc>
            </a:pPr>
            <a:r>
              <a:rPr lang="nb-NO" sz="2800" dirty="0"/>
              <a:t>Lite oppmerksomhet</a:t>
            </a:r>
          </a:p>
          <a:p>
            <a:pPr>
              <a:lnSpc>
                <a:spcPct val="90000"/>
              </a:lnSpc>
            </a:pPr>
            <a:r>
              <a:rPr lang="nb-NO" sz="2800" dirty="0"/>
              <a:t>Straffes sjeldent</a:t>
            </a:r>
          </a:p>
          <a:p>
            <a:pPr>
              <a:lnSpc>
                <a:spcPct val="90000"/>
              </a:lnSpc>
            </a:pPr>
            <a:endParaRPr lang="nb-NO" sz="2800" dirty="0"/>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1522832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nb-NO"/>
              <a:t>Ombudets anbefalinger</a:t>
            </a:r>
          </a:p>
        </p:txBody>
      </p:sp>
      <p:sp>
        <p:nvSpPr>
          <p:cNvPr id="77827" name="Rectangle 3"/>
          <p:cNvSpPr>
            <a:spLocks noGrp="1" noChangeArrowheads="1"/>
          </p:cNvSpPr>
          <p:nvPr>
            <p:ph type="body" idx="1"/>
          </p:nvPr>
        </p:nvSpPr>
        <p:spPr/>
        <p:txBody>
          <a:bodyPr/>
          <a:lstStyle/>
          <a:p>
            <a:r>
              <a:rPr lang="nb-NO"/>
              <a:t>Kartlegge art, omfang og skadeeffekter</a:t>
            </a:r>
          </a:p>
          <a:p>
            <a:r>
              <a:rPr lang="nb-NO"/>
              <a:t>Effektiv beskyttelse mot hets, trakassering og mobbing i skolen</a:t>
            </a:r>
          </a:p>
          <a:p>
            <a:r>
              <a:rPr lang="nb-NO"/>
              <a:t>Rettighetsinformasjon</a:t>
            </a:r>
          </a:p>
          <a:p>
            <a:r>
              <a:rPr lang="nb-NO"/>
              <a:t>Lavterskel for å melde fra</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222009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ssholder for bunnteks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96" charset="-128"/>
              </a:defRPr>
            </a:lvl1pPr>
            <a:lvl2pPr marL="742950" indent="-285750">
              <a:defRPr sz="2400">
                <a:solidFill>
                  <a:schemeClr val="tx1"/>
                </a:solidFill>
                <a:latin typeface="Arial" charset="0"/>
                <a:ea typeface="ヒラギノ角ゴ Pro W3" pitchFamily="96" charset="-128"/>
              </a:defRPr>
            </a:lvl2pPr>
            <a:lvl3pPr marL="1143000" indent="-228600">
              <a:defRPr sz="2400">
                <a:solidFill>
                  <a:schemeClr val="tx1"/>
                </a:solidFill>
                <a:latin typeface="Arial" charset="0"/>
                <a:ea typeface="ヒラギノ角ゴ Pro W3" pitchFamily="96" charset="-128"/>
              </a:defRPr>
            </a:lvl3pPr>
            <a:lvl4pPr marL="1600200" indent="-228600">
              <a:defRPr sz="2400">
                <a:solidFill>
                  <a:schemeClr val="tx1"/>
                </a:solidFill>
                <a:latin typeface="Arial" charset="0"/>
                <a:ea typeface="ヒラギノ角ゴ Pro W3" pitchFamily="96" charset="-128"/>
              </a:defRPr>
            </a:lvl4pPr>
            <a:lvl5pPr marL="2057400" indent="-228600">
              <a:defRPr sz="2400">
                <a:solidFill>
                  <a:schemeClr val="tx1"/>
                </a:solidFill>
                <a:latin typeface="Arial"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96" charset="-128"/>
              </a:defRPr>
            </a:lvl9pPr>
          </a:lstStyle>
          <a:p>
            <a:r>
              <a:rPr lang="en-US" altLang="nb-NO" sz="1000" smtClean="0">
                <a:solidFill>
                  <a:prstClr val="white"/>
                </a:solidFill>
              </a:rPr>
              <a:t>Eli Knøsen 30012016</a:t>
            </a:r>
            <a:endParaRPr lang="en-US" altLang="nb-NO" sz="1000">
              <a:solidFill>
                <a:prstClr val="white"/>
              </a:solidFill>
            </a:endParaRPr>
          </a:p>
        </p:txBody>
      </p:sp>
      <p:sp>
        <p:nvSpPr>
          <p:cNvPr id="6147" name="Rectangle 2"/>
          <p:cNvSpPr>
            <a:spLocks noGrp="1" noChangeArrowheads="1"/>
          </p:cNvSpPr>
          <p:nvPr>
            <p:ph type="title"/>
          </p:nvPr>
        </p:nvSpPr>
        <p:spPr/>
        <p:txBody>
          <a:bodyPr>
            <a:normAutofit fontScale="90000"/>
          </a:bodyPr>
          <a:lstStyle/>
          <a:p>
            <a:pPr eaLnBrk="1" hangingPunct="1"/>
            <a:r>
              <a:rPr lang="nb-NO" altLang="nb-NO" smtClean="0"/>
              <a:t>Likestillings- og diskrimineringsombudet</a:t>
            </a:r>
          </a:p>
        </p:txBody>
      </p:sp>
      <p:sp>
        <p:nvSpPr>
          <p:cNvPr id="6148" name="Rectangle 3"/>
          <p:cNvSpPr>
            <a:spLocks noGrp="1" noChangeArrowheads="1"/>
          </p:cNvSpPr>
          <p:nvPr>
            <p:ph type="body" idx="1"/>
          </p:nvPr>
        </p:nvSpPr>
        <p:spPr/>
        <p:txBody>
          <a:bodyPr/>
          <a:lstStyle/>
          <a:p>
            <a:pPr eaLnBrk="1" hangingPunct="1"/>
            <a:r>
              <a:rPr lang="nb-NO" altLang="nb-NO" dirty="0" smtClean="0"/>
              <a:t>Administrativt underlagt Barne- og likestillings- og inkluderingsdepartementet</a:t>
            </a:r>
          </a:p>
          <a:p>
            <a:pPr eaLnBrk="1" hangingPunct="1"/>
            <a:endParaRPr lang="nb-NO" altLang="nb-NO" dirty="0" smtClean="0"/>
          </a:p>
          <a:p>
            <a:pPr eaLnBrk="1" hangingPunct="1"/>
            <a:endParaRPr lang="nb-NO" altLang="nb-NO" dirty="0"/>
          </a:p>
          <a:p>
            <a:pPr eaLnBrk="1" hangingPunct="1"/>
            <a:r>
              <a:rPr lang="nb-NO" altLang="nb-NO" dirty="0" smtClean="0"/>
              <a:t>Solveig Horne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789040"/>
            <a:ext cx="266429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801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762000"/>
            <a:ext cx="7772400" cy="1600200"/>
          </a:xfrm>
        </p:spPr>
        <p:txBody>
          <a:bodyPr/>
          <a:lstStyle/>
          <a:p>
            <a:r>
              <a:rPr lang="nb-NO" sz="2800" dirty="0"/>
              <a:t>CRPD art. 27</a:t>
            </a:r>
            <a:br>
              <a:rPr lang="nb-NO" sz="2800" dirty="0"/>
            </a:br>
            <a:r>
              <a:rPr lang="nb-NO" dirty="0" smtClean="0"/>
              <a:t>Diskriminering </a:t>
            </a:r>
            <a:r>
              <a:rPr lang="nb-NO" dirty="0"/>
              <a:t>i arbeidslivet</a:t>
            </a:r>
          </a:p>
        </p:txBody>
      </p:sp>
      <p:sp>
        <p:nvSpPr>
          <p:cNvPr id="79875" name="Rectangle 3"/>
          <p:cNvSpPr>
            <a:spLocks noGrp="1" noChangeArrowheads="1"/>
          </p:cNvSpPr>
          <p:nvPr>
            <p:ph type="body" idx="1"/>
          </p:nvPr>
        </p:nvSpPr>
        <p:spPr>
          <a:xfrm>
            <a:off x="755576" y="2132856"/>
            <a:ext cx="7772400" cy="4419600"/>
          </a:xfrm>
        </p:spPr>
        <p:txBody>
          <a:bodyPr/>
          <a:lstStyle/>
          <a:p>
            <a:r>
              <a:rPr lang="nb-NO" dirty="0"/>
              <a:t>Ingen økning i sysselsetting </a:t>
            </a:r>
          </a:p>
          <a:p>
            <a:r>
              <a:rPr lang="nb-NO" dirty="0"/>
              <a:t>Stereotypier og fordommer</a:t>
            </a:r>
          </a:p>
          <a:p>
            <a:r>
              <a:rPr lang="nb-NO" dirty="0"/>
              <a:t>Individrettede tiltak</a:t>
            </a:r>
          </a:p>
          <a:p>
            <a:r>
              <a:rPr lang="nb-NO" dirty="0"/>
              <a:t>Mangel på tiltak for å fjerne barrierer</a:t>
            </a:r>
          </a:p>
          <a:p>
            <a:r>
              <a:rPr lang="nb-NO" dirty="0"/>
              <a:t>Frivillighet og risikodemping</a:t>
            </a:r>
          </a:p>
          <a:p>
            <a:pPr>
              <a:buFont typeface="Times" pitchFamily="-123" charset="0"/>
              <a:buNone/>
            </a:pPr>
            <a:endParaRPr lang="nb-NO" dirty="0"/>
          </a:p>
          <a:p>
            <a:endParaRPr lang="nb-NO" dirty="0"/>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414953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nb-NO"/>
              <a:t>Ombudets anbefalinger</a:t>
            </a:r>
          </a:p>
        </p:txBody>
      </p:sp>
      <p:sp>
        <p:nvSpPr>
          <p:cNvPr id="81923" name="Rectangle 3"/>
          <p:cNvSpPr>
            <a:spLocks noGrp="1" noChangeArrowheads="1"/>
          </p:cNvSpPr>
          <p:nvPr>
            <p:ph type="body" idx="1"/>
          </p:nvPr>
        </p:nvSpPr>
        <p:spPr/>
        <p:txBody>
          <a:bodyPr>
            <a:normAutofit lnSpcReduction="10000"/>
          </a:bodyPr>
          <a:lstStyle/>
          <a:p>
            <a:pPr>
              <a:lnSpc>
                <a:spcPct val="90000"/>
              </a:lnSpc>
            </a:pPr>
            <a:r>
              <a:rPr lang="nb-NO"/>
              <a:t>Bevisstgjøring</a:t>
            </a:r>
          </a:p>
          <a:p>
            <a:pPr>
              <a:lnSpc>
                <a:spcPct val="90000"/>
              </a:lnSpc>
            </a:pPr>
            <a:r>
              <a:rPr lang="nb-NO"/>
              <a:t>Plikt til proaktivt arbeid</a:t>
            </a:r>
          </a:p>
          <a:p>
            <a:pPr>
              <a:lnSpc>
                <a:spcPct val="90000"/>
              </a:lnSpc>
            </a:pPr>
            <a:r>
              <a:rPr lang="nb-NO"/>
              <a:t>Universell utforming av IKT og fysiske forhold</a:t>
            </a:r>
          </a:p>
          <a:p>
            <a:pPr>
              <a:lnSpc>
                <a:spcPct val="90000"/>
              </a:lnSpc>
            </a:pPr>
            <a:r>
              <a:rPr lang="nb-NO"/>
              <a:t>Staten må gå foran</a:t>
            </a:r>
          </a:p>
          <a:p>
            <a:pPr>
              <a:lnSpc>
                <a:spcPct val="90000"/>
              </a:lnSpc>
            </a:pPr>
            <a:r>
              <a:rPr lang="nb-NO"/>
              <a:t>Veiledning om likestillingsarbeid</a:t>
            </a:r>
          </a:p>
          <a:p>
            <a:pPr>
              <a:lnSpc>
                <a:spcPct val="90000"/>
              </a:lnSpc>
            </a:pPr>
            <a:r>
              <a:rPr lang="nb-NO"/>
              <a:t>Inkluderende fleksibilitet</a:t>
            </a:r>
          </a:p>
          <a:p>
            <a:pPr>
              <a:lnSpc>
                <a:spcPct val="90000"/>
              </a:lnSpc>
            </a:pPr>
            <a:r>
              <a:rPr lang="nb-NO"/>
              <a:t>Forskning om diskriminering</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1905025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762000"/>
            <a:ext cx="7772400" cy="1600200"/>
          </a:xfrm>
        </p:spPr>
        <p:txBody>
          <a:bodyPr>
            <a:normAutofit fontScale="90000"/>
          </a:bodyPr>
          <a:lstStyle/>
          <a:p>
            <a:r>
              <a:rPr lang="nb-NO" sz="2800"/>
              <a:t>CRPD art. 9</a:t>
            </a:r>
            <a:br>
              <a:rPr lang="nb-NO" sz="2800"/>
            </a:br>
            <a:r>
              <a:rPr lang="nb-NO"/>
              <a:t/>
            </a:r>
            <a:br>
              <a:rPr lang="nb-NO"/>
            </a:br>
            <a:r>
              <a:rPr lang="nb-NO"/>
              <a:t>Utilgjengelige skolebygg</a:t>
            </a:r>
          </a:p>
        </p:txBody>
      </p:sp>
      <p:sp>
        <p:nvSpPr>
          <p:cNvPr id="83971" name="Rectangle 3"/>
          <p:cNvSpPr>
            <a:spLocks noGrp="1" noChangeArrowheads="1"/>
          </p:cNvSpPr>
          <p:nvPr>
            <p:ph type="body" idx="1"/>
          </p:nvPr>
        </p:nvSpPr>
        <p:spPr>
          <a:xfrm>
            <a:off x="609600" y="2667000"/>
            <a:ext cx="7772400" cy="3733800"/>
          </a:xfrm>
        </p:spPr>
        <p:txBody>
          <a:bodyPr/>
          <a:lstStyle/>
          <a:p>
            <a:r>
              <a:rPr lang="nb-NO" dirty="0"/>
              <a:t>Omfattende fysiske hindringer</a:t>
            </a:r>
          </a:p>
          <a:p>
            <a:r>
              <a:rPr lang="nb-NO" dirty="0"/>
              <a:t>Slipper utbedring </a:t>
            </a:r>
            <a:r>
              <a:rPr lang="nb-NO" dirty="0" err="1"/>
              <a:t>pga</a:t>
            </a:r>
            <a:r>
              <a:rPr lang="nb-NO" dirty="0"/>
              <a:t> uforholdsmessige kostnader</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2674712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nb-NO"/>
              <a:t>Ombudets anbefalinger</a:t>
            </a:r>
          </a:p>
        </p:txBody>
      </p:sp>
      <p:sp>
        <p:nvSpPr>
          <p:cNvPr id="84995" name="Rectangle 3"/>
          <p:cNvSpPr>
            <a:spLocks noGrp="1" noChangeArrowheads="1"/>
          </p:cNvSpPr>
          <p:nvPr>
            <p:ph type="body" idx="1"/>
          </p:nvPr>
        </p:nvSpPr>
        <p:spPr>
          <a:xfrm>
            <a:off x="609600" y="1905000"/>
            <a:ext cx="7772400" cy="4419600"/>
          </a:xfrm>
        </p:spPr>
        <p:txBody>
          <a:bodyPr/>
          <a:lstStyle/>
          <a:p>
            <a:r>
              <a:rPr lang="nb-NO" dirty="0">
                <a:solidFill>
                  <a:srgbClr val="FF0000"/>
                </a:solidFill>
              </a:rPr>
              <a:t>Utrede </a:t>
            </a:r>
            <a:r>
              <a:rPr lang="nb-NO" dirty="0" smtClean="0">
                <a:solidFill>
                  <a:srgbClr val="FF0000"/>
                </a:solidFill>
              </a:rPr>
              <a:t>hvordan uforholdsmessighet kan håndheves strengere </a:t>
            </a:r>
            <a:r>
              <a:rPr lang="nb-NO" dirty="0" smtClean="0">
                <a:solidFill>
                  <a:srgbClr val="7030A0"/>
                </a:solidFill>
              </a:rPr>
              <a:t>(Rundskrivet fra </a:t>
            </a:r>
            <a:r>
              <a:rPr lang="nb-NO" dirty="0" err="1" smtClean="0">
                <a:solidFill>
                  <a:srgbClr val="7030A0"/>
                </a:solidFill>
              </a:rPr>
              <a:t>bld</a:t>
            </a:r>
            <a:r>
              <a:rPr lang="nb-NO" dirty="0" smtClean="0">
                <a:solidFill>
                  <a:srgbClr val="7030A0"/>
                </a:solidFill>
              </a:rPr>
              <a:t>!)</a:t>
            </a:r>
            <a:endParaRPr lang="nb-NO" dirty="0">
              <a:solidFill>
                <a:srgbClr val="7030A0"/>
              </a:solidFill>
            </a:endParaRPr>
          </a:p>
          <a:p>
            <a:r>
              <a:rPr lang="nb-NO" dirty="0"/>
              <a:t>Forskrift med tidsfrister for universell utforming, prioritering av skolebygg</a:t>
            </a:r>
          </a:p>
          <a:p>
            <a:r>
              <a:rPr lang="nb-NO" dirty="0"/>
              <a:t>Opptrappingsplan for universell utforming med bevilgninger</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1614196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762000"/>
            <a:ext cx="7772400" cy="1524000"/>
          </a:xfrm>
        </p:spPr>
        <p:txBody>
          <a:bodyPr>
            <a:normAutofit fontScale="90000"/>
          </a:bodyPr>
          <a:lstStyle/>
          <a:p>
            <a:r>
              <a:rPr lang="nb-NO" sz="2800" dirty="0"/>
              <a:t>CRPD art. 9 og 5</a:t>
            </a:r>
            <a:br>
              <a:rPr lang="nb-NO" sz="2800" dirty="0"/>
            </a:br>
            <a:r>
              <a:rPr lang="nb-NO" dirty="0"/>
              <a:t/>
            </a:r>
            <a:br>
              <a:rPr lang="nb-NO" dirty="0"/>
            </a:br>
            <a:r>
              <a:rPr lang="nb-NO" dirty="0"/>
              <a:t>Manglende tilgang til informasjon, </a:t>
            </a:r>
            <a:br>
              <a:rPr lang="nb-NO" dirty="0"/>
            </a:br>
            <a:r>
              <a:rPr lang="nb-NO" dirty="0"/>
              <a:t>varer og tjenester</a:t>
            </a:r>
          </a:p>
        </p:txBody>
      </p:sp>
      <p:sp>
        <p:nvSpPr>
          <p:cNvPr id="86019" name="Rectangle 3"/>
          <p:cNvSpPr>
            <a:spLocks noGrp="1" noChangeArrowheads="1"/>
          </p:cNvSpPr>
          <p:nvPr>
            <p:ph type="body" idx="1"/>
          </p:nvPr>
        </p:nvSpPr>
        <p:spPr>
          <a:xfrm>
            <a:off x="685800" y="3048000"/>
            <a:ext cx="7772400" cy="3352800"/>
          </a:xfrm>
        </p:spPr>
        <p:txBody>
          <a:bodyPr/>
          <a:lstStyle/>
          <a:p>
            <a:r>
              <a:rPr lang="nb-NO" dirty="0"/>
              <a:t>Manglende </a:t>
            </a:r>
            <a:r>
              <a:rPr lang="nb-NO" dirty="0" smtClean="0"/>
              <a:t>personlig bistand</a:t>
            </a:r>
          </a:p>
          <a:p>
            <a:r>
              <a:rPr lang="nb-NO" dirty="0" smtClean="0"/>
              <a:t>Uklarhet om </a:t>
            </a:r>
            <a:r>
              <a:rPr lang="nb-NO" dirty="0"/>
              <a:t>hvordan </a:t>
            </a:r>
            <a:r>
              <a:rPr lang="nb-NO" dirty="0" smtClean="0"/>
              <a:t>tilrettelegge når universell utforming ikke er nok</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3144976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nb-NO"/>
              <a:t>Ombudets anbefalinger</a:t>
            </a:r>
          </a:p>
        </p:txBody>
      </p:sp>
      <p:sp>
        <p:nvSpPr>
          <p:cNvPr id="87043" name="Rectangle 3"/>
          <p:cNvSpPr>
            <a:spLocks noGrp="1" noChangeArrowheads="1"/>
          </p:cNvSpPr>
          <p:nvPr>
            <p:ph type="body" idx="1"/>
          </p:nvPr>
        </p:nvSpPr>
        <p:spPr>
          <a:xfrm>
            <a:off x="685800" y="1828800"/>
            <a:ext cx="7772400" cy="4419600"/>
          </a:xfrm>
        </p:spPr>
        <p:txBody>
          <a:bodyPr/>
          <a:lstStyle/>
          <a:p>
            <a:r>
              <a:rPr lang="nb-NO"/>
              <a:t>Utrede lovendringer som sikrer tilgang</a:t>
            </a:r>
          </a:p>
          <a:p>
            <a:r>
              <a:rPr lang="nb-NO"/>
              <a:t>Opplæring, veiledning</a:t>
            </a:r>
          </a:p>
          <a:p>
            <a:r>
              <a:rPr lang="nb-NO"/>
              <a:t>Retningslinjer for tilrettelegging</a:t>
            </a:r>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519999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32656"/>
            <a:ext cx="5133181" cy="62911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Tree>
    <p:extLst>
      <p:ext uri="{BB962C8B-B14F-4D97-AF65-F5344CB8AC3E}">
        <p14:creationId xmlns:p14="http://schemas.microsoft.com/office/powerpoint/2010/main" val="1595686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CRPD</a:t>
            </a:r>
            <a:endParaRPr lang="nb-NO" dirty="0"/>
          </a:p>
        </p:txBody>
      </p:sp>
      <p:sp>
        <p:nvSpPr>
          <p:cNvPr id="3" name="Plassholder for innhold 2"/>
          <p:cNvSpPr>
            <a:spLocks noGrp="1"/>
          </p:cNvSpPr>
          <p:nvPr>
            <p:ph idx="1"/>
          </p:nvPr>
        </p:nvSpPr>
        <p:spPr/>
        <p:txBody>
          <a:bodyPr/>
          <a:lstStyle/>
          <a:p>
            <a:pPr algn="ctr"/>
            <a:r>
              <a:rPr lang="nb-NO" sz="4800" dirty="0" smtClean="0"/>
              <a:t>Konvensjonen om rettigheter  for mennesker med nedsatt funksjonsevne</a:t>
            </a:r>
            <a:endParaRPr lang="nb-NO" sz="4800" dirty="0"/>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788342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Konvensjonen ikke skrevet inn i norsk lov</a:t>
            </a:r>
            <a:endParaRPr lang="nb-NO" dirty="0"/>
          </a:p>
        </p:txBody>
      </p:sp>
      <p:sp>
        <p:nvSpPr>
          <p:cNvPr id="3" name="Plassholder for innhold 2"/>
          <p:cNvSpPr>
            <a:spLocks noGrp="1"/>
          </p:cNvSpPr>
          <p:nvPr>
            <p:ph idx="1"/>
          </p:nvPr>
        </p:nvSpPr>
        <p:spPr/>
        <p:txBody>
          <a:bodyPr>
            <a:normAutofit/>
          </a:bodyPr>
          <a:lstStyle/>
          <a:p>
            <a:endParaRPr lang="nb-NO" sz="1400" dirty="0" smtClean="0"/>
          </a:p>
          <a:p>
            <a:endParaRPr lang="nb-NO" sz="1400" dirty="0"/>
          </a:p>
          <a:p>
            <a:endParaRPr lang="nb-NO" sz="1400" dirty="0" smtClean="0"/>
          </a:p>
          <a:p>
            <a:pPr marL="0" indent="0">
              <a:buNone/>
            </a:pPr>
            <a:r>
              <a:rPr lang="nb-NO" sz="1600" dirty="0" smtClean="0"/>
              <a:t>Det </a:t>
            </a:r>
            <a:r>
              <a:rPr lang="nb-NO" sz="1600" dirty="0"/>
              <a:t>norske rettssystemet bygger </a:t>
            </a:r>
            <a:r>
              <a:rPr lang="nb-NO" sz="1600" dirty="0" smtClean="0"/>
              <a:t>på </a:t>
            </a:r>
            <a:r>
              <a:rPr lang="nb-NO" sz="1600" dirty="0"/>
              <a:t>det </a:t>
            </a:r>
            <a:r>
              <a:rPr lang="nb-NO" sz="1600" u="sng" dirty="0"/>
              <a:t>dualistiske </a:t>
            </a:r>
            <a:r>
              <a:rPr lang="nb-NO" sz="1600" u="sng" dirty="0" smtClean="0"/>
              <a:t>prinsipp</a:t>
            </a:r>
          </a:p>
          <a:p>
            <a:pPr marL="0" indent="0">
              <a:buNone/>
            </a:pPr>
            <a:r>
              <a:rPr lang="nb-NO" sz="1600" dirty="0"/>
              <a:t>m</a:t>
            </a:r>
            <a:r>
              <a:rPr lang="nb-NO" sz="1600" dirty="0" smtClean="0"/>
              <a:t>en </a:t>
            </a:r>
          </a:p>
          <a:p>
            <a:pPr marL="0" indent="0">
              <a:buNone/>
            </a:pPr>
            <a:r>
              <a:rPr lang="nb-NO" sz="1600" dirty="0"/>
              <a:t>d</a:t>
            </a:r>
            <a:r>
              <a:rPr lang="nb-NO" sz="1600" dirty="0" smtClean="0"/>
              <a:t>et </a:t>
            </a:r>
            <a:r>
              <a:rPr lang="nb-NO" sz="1600" dirty="0"/>
              <a:t>dualistiske prinsippet modifiseres </a:t>
            </a:r>
            <a:r>
              <a:rPr lang="nb-NO" sz="1600" dirty="0" smtClean="0"/>
              <a:t>( formildes) i </a:t>
            </a:r>
            <a:r>
              <a:rPr lang="nb-NO" sz="1600" dirty="0"/>
              <a:t>norsk rett gjennom </a:t>
            </a:r>
            <a:r>
              <a:rPr lang="nb-NO" sz="1600" b="1" u="sng" dirty="0" smtClean="0"/>
              <a:t>presumsjonsprinsippet</a:t>
            </a:r>
          </a:p>
          <a:p>
            <a:pPr marL="0" indent="0">
              <a:buNone/>
            </a:pPr>
            <a:endParaRPr lang="nb-NO" sz="1600" dirty="0"/>
          </a:p>
          <a:p>
            <a:pPr marL="0" indent="0">
              <a:buNone/>
            </a:pPr>
            <a:r>
              <a:rPr lang="nb-NO" sz="1600" dirty="0" smtClean="0"/>
              <a:t>Etter </a:t>
            </a:r>
            <a:r>
              <a:rPr lang="nb-NO" sz="1600" dirty="0"/>
              <a:t>det såkalte presumsjonsprinsippet skal innholdet i norsk rett tolkes slik at det samsvarer med folkeretten dersom det ikke kan påvises at norsk rett på det relevante område inneholder regler som klart avviker fra folkeretten. </a:t>
            </a:r>
            <a:endParaRPr lang="nb-NO" sz="1600" dirty="0" smtClean="0"/>
          </a:p>
          <a:p>
            <a:pPr marL="0" indent="0">
              <a:buNone/>
            </a:pPr>
            <a:r>
              <a:rPr lang="nb-NO" sz="1600" u="sng" dirty="0" smtClean="0"/>
              <a:t>I </a:t>
            </a:r>
            <a:r>
              <a:rPr lang="nb-NO" sz="1600" u="sng" dirty="0"/>
              <a:t>praksis betyr dette at norsk rett bare går foran folkeretten dersom det er klar motstrid</a:t>
            </a:r>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202464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CRPD</a:t>
            </a:r>
            <a:endParaRPr lang="nb-NO" dirty="0"/>
          </a:p>
        </p:txBody>
      </p:sp>
      <p:sp>
        <p:nvSpPr>
          <p:cNvPr id="3" name="Plassholder for innhold 2"/>
          <p:cNvSpPr>
            <a:spLocks noGrp="1"/>
          </p:cNvSpPr>
          <p:nvPr>
            <p:ph idx="1"/>
          </p:nvPr>
        </p:nvSpPr>
        <p:spPr/>
        <p:txBody>
          <a:bodyPr>
            <a:normAutofit lnSpcReduction="10000"/>
          </a:bodyPr>
          <a:lstStyle/>
          <a:p>
            <a:pPr marL="0" indent="0" algn="ctr">
              <a:buNone/>
            </a:pPr>
            <a:r>
              <a:rPr lang="nb-NO" dirty="0" smtClean="0"/>
              <a:t>Konvensjonen om rettigheter for personer med nedsatt funksjonsevne</a:t>
            </a:r>
          </a:p>
          <a:p>
            <a:pPr marL="0" indent="0" algn="ctr">
              <a:buNone/>
            </a:pPr>
            <a:r>
              <a:rPr lang="nb-NO" sz="2000" dirty="0" smtClean="0"/>
              <a:t>Fortale</a:t>
            </a:r>
          </a:p>
          <a:p>
            <a:pPr marL="0" indent="0" algn="ctr">
              <a:buNone/>
            </a:pPr>
            <a:r>
              <a:rPr lang="nb-NO" sz="2000" dirty="0" smtClean="0"/>
              <a:t>Artikkel 1 Formål</a:t>
            </a:r>
          </a:p>
          <a:p>
            <a:pPr marL="0" indent="0" algn="ctr">
              <a:buNone/>
            </a:pPr>
            <a:r>
              <a:rPr lang="nb-NO" sz="2000" dirty="0" smtClean="0"/>
              <a:t>Artikkel 2 Definisjoner </a:t>
            </a:r>
          </a:p>
          <a:p>
            <a:pPr marL="0" indent="0" algn="ctr">
              <a:buNone/>
            </a:pPr>
            <a:r>
              <a:rPr lang="nb-NO" sz="2000" dirty="0"/>
              <a:t> </a:t>
            </a:r>
            <a:r>
              <a:rPr lang="nb-NO" sz="2000" dirty="0" smtClean="0">
                <a:solidFill>
                  <a:srgbClr val="FF0000"/>
                </a:solidFill>
              </a:rPr>
              <a:t>Artikkel 3 Generelle prinsipper</a:t>
            </a:r>
          </a:p>
          <a:p>
            <a:pPr marL="0" indent="0" algn="ctr">
              <a:buNone/>
            </a:pPr>
            <a:r>
              <a:rPr lang="nb-NO" sz="2000" dirty="0">
                <a:solidFill>
                  <a:srgbClr val="FF0000"/>
                </a:solidFill>
              </a:rPr>
              <a:t>A</a:t>
            </a:r>
            <a:r>
              <a:rPr lang="nb-NO" sz="2000" dirty="0" smtClean="0">
                <a:solidFill>
                  <a:srgbClr val="FF0000"/>
                </a:solidFill>
              </a:rPr>
              <a:t>rtikkel 4 Generelle forpliktelser</a:t>
            </a:r>
          </a:p>
          <a:p>
            <a:pPr marL="0" indent="0" algn="ctr">
              <a:buNone/>
            </a:pPr>
            <a:r>
              <a:rPr lang="nb-NO" sz="2000" dirty="0" smtClean="0">
                <a:solidFill>
                  <a:srgbClr val="FF0000"/>
                </a:solidFill>
              </a:rPr>
              <a:t>Artikkel 5 – 32 – Temaer / samfunnsområder</a:t>
            </a:r>
          </a:p>
          <a:p>
            <a:pPr marL="0" indent="0" algn="ctr">
              <a:buNone/>
            </a:pPr>
            <a:r>
              <a:rPr lang="nb-NO" sz="2000" dirty="0" smtClean="0"/>
              <a:t>Artikkel 33 – 48 Prosessuelle forhold</a:t>
            </a:r>
          </a:p>
          <a:p>
            <a:pPr marL="0" indent="0" algn="ctr">
              <a:buNone/>
            </a:pPr>
            <a:r>
              <a:rPr lang="nb-NO" sz="2000" dirty="0" smtClean="0"/>
              <a:t>Artikkel 49 – 50 Format / tekst</a:t>
            </a:r>
          </a:p>
          <a:p>
            <a:pPr marL="0" indent="0" algn="ctr">
              <a:buNone/>
            </a:pPr>
            <a:endParaRPr lang="nb-NO" dirty="0"/>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3184129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ssholder for bunnteks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96" charset="-128"/>
              </a:defRPr>
            </a:lvl1pPr>
            <a:lvl2pPr marL="742950" indent="-285750">
              <a:defRPr sz="2400">
                <a:solidFill>
                  <a:schemeClr val="tx1"/>
                </a:solidFill>
                <a:latin typeface="Arial" charset="0"/>
                <a:ea typeface="ヒラギノ角ゴ Pro W3" pitchFamily="96" charset="-128"/>
              </a:defRPr>
            </a:lvl2pPr>
            <a:lvl3pPr marL="1143000" indent="-228600">
              <a:defRPr sz="2400">
                <a:solidFill>
                  <a:schemeClr val="tx1"/>
                </a:solidFill>
                <a:latin typeface="Arial" charset="0"/>
                <a:ea typeface="ヒラギノ角ゴ Pro W3" pitchFamily="96" charset="-128"/>
              </a:defRPr>
            </a:lvl3pPr>
            <a:lvl4pPr marL="1600200" indent="-228600">
              <a:defRPr sz="2400">
                <a:solidFill>
                  <a:schemeClr val="tx1"/>
                </a:solidFill>
                <a:latin typeface="Arial" charset="0"/>
                <a:ea typeface="ヒラギノ角ゴ Pro W3" pitchFamily="96" charset="-128"/>
              </a:defRPr>
            </a:lvl4pPr>
            <a:lvl5pPr marL="2057400" indent="-228600">
              <a:defRPr sz="2400">
                <a:solidFill>
                  <a:schemeClr val="tx1"/>
                </a:solidFill>
                <a:latin typeface="Arial"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96" charset="-128"/>
              </a:defRPr>
            </a:lvl9pPr>
          </a:lstStyle>
          <a:p>
            <a:r>
              <a:rPr lang="en-US" altLang="nb-NO" sz="1000" smtClean="0">
                <a:solidFill>
                  <a:prstClr val="white"/>
                </a:solidFill>
              </a:rPr>
              <a:t>Eli Knøsen 30012016</a:t>
            </a:r>
            <a:endParaRPr lang="en-US" altLang="nb-NO" sz="1000">
              <a:solidFill>
                <a:prstClr val="white"/>
              </a:solidFill>
            </a:endParaRPr>
          </a:p>
        </p:txBody>
      </p:sp>
      <p:sp>
        <p:nvSpPr>
          <p:cNvPr id="7171" name="Rectangle 2"/>
          <p:cNvSpPr>
            <a:spLocks noGrp="1" noChangeArrowheads="1"/>
          </p:cNvSpPr>
          <p:nvPr>
            <p:ph type="title"/>
          </p:nvPr>
        </p:nvSpPr>
        <p:spPr/>
        <p:txBody>
          <a:bodyPr>
            <a:normAutofit fontScale="90000"/>
          </a:bodyPr>
          <a:lstStyle/>
          <a:p>
            <a:pPr eaLnBrk="1" hangingPunct="1"/>
            <a:r>
              <a:rPr lang="nb-NO" altLang="nb-NO" smtClean="0"/>
              <a:t>Likestillings- og diskrimineringsombudet</a:t>
            </a:r>
          </a:p>
        </p:txBody>
      </p:sp>
      <p:sp>
        <p:nvSpPr>
          <p:cNvPr id="7172" name="Rectangle 3"/>
          <p:cNvSpPr>
            <a:spLocks noGrp="1" noChangeArrowheads="1"/>
          </p:cNvSpPr>
          <p:nvPr>
            <p:ph type="body" idx="1"/>
          </p:nvPr>
        </p:nvSpPr>
        <p:spPr/>
        <p:txBody>
          <a:bodyPr>
            <a:normAutofit lnSpcReduction="10000"/>
          </a:bodyPr>
          <a:lstStyle/>
          <a:p>
            <a:pPr marL="0" indent="0" eaLnBrk="1" hangingPunct="1">
              <a:buNone/>
            </a:pPr>
            <a:r>
              <a:rPr lang="nb-NO" altLang="nb-NO" sz="1800" dirty="0" smtClean="0"/>
              <a:t>Frittstående offentlig organ </a:t>
            </a:r>
          </a:p>
          <a:p>
            <a:pPr lvl="1" eaLnBrk="1" hangingPunct="1"/>
            <a:r>
              <a:rPr lang="nb-NO" altLang="nb-NO" sz="1800" dirty="0" smtClean="0"/>
              <a:t>Ingen </a:t>
            </a:r>
            <a:r>
              <a:rPr lang="nb-NO" altLang="nb-NO" sz="1800" dirty="0" err="1" smtClean="0"/>
              <a:t>instruksjonsmyndghet</a:t>
            </a:r>
            <a:endParaRPr lang="nb-NO" altLang="nb-NO" sz="1800" dirty="0" smtClean="0"/>
          </a:p>
          <a:p>
            <a:pPr marL="457200" lvl="1" indent="0" eaLnBrk="1" hangingPunct="1">
              <a:buNone/>
            </a:pPr>
            <a:r>
              <a:rPr lang="nb-NO" altLang="nb-NO" sz="2400" dirty="0" err="1" smtClean="0"/>
              <a:t>Ca</a:t>
            </a:r>
            <a:r>
              <a:rPr lang="nb-NO" altLang="nb-NO" sz="2400" dirty="0" smtClean="0"/>
              <a:t> 70 ansatte </a:t>
            </a:r>
          </a:p>
          <a:p>
            <a:pPr marL="457200" lvl="1" indent="0" eaLnBrk="1" hangingPunct="1">
              <a:buNone/>
            </a:pPr>
            <a:endParaRPr lang="nb-NO" altLang="nb-NO" sz="1800" dirty="0" smtClean="0"/>
          </a:p>
          <a:p>
            <a:pPr marL="457200" lvl="1" indent="0">
              <a:buNone/>
            </a:pPr>
            <a:r>
              <a:rPr lang="nb-NO" altLang="nb-NO" dirty="0" smtClean="0"/>
              <a:t>Veiledning (Mottak)</a:t>
            </a:r>
          </a:p>
          <a:p>
            <a:pPr marL="457200" lvl="1" indent="0">
              <a:buNone/>
            </a:pPr>
            <a:r>
              <a:rPr lang="nb-NO" altLang="nb-NO" dirty="0" smtClean="0"/>
              <a:t>Lov og rett ( Klagesaksbehandling)</a:t>
            </a:r>
          </a:p>
          <a:p>
            <a:pPr marL="457200" lvl="1" indent="0">
              <a:buNone/>
            </a:pPr>
            <a:r>
              <a:rPr lang="nb-NO" altLang="nb-NO" dirty="0" smtClean="0"/>
              <a:t>Tilsynsavdeling ( FN- konvensjoner) </a:t>
            </a:r>
          </a:p>
          <a:p>
            <a:pPr marL="457200" lvl="1" indent="0">
              <a:buNone/>
            </a:pPr>
            <a:r>
              <a:rPr lang="nb-NO" altLang="nb-NO" dirty="0" smtClean="0"/>
              <a:t>Kommunikasjonsavdeling </a:t>
            </a:r>
          </a:p>
          <a:p>
            <a:pPr marL="457200" lvl="1" indent="0">
              <a:buNone/>
            </a:pPr>
            <a:r>
              <a:rPr lang="nb-NO" altLang="nb-NO" dirty="0" smtClean="0"/>
              <a:t>Administrasjonsavdeling</a:t>
            </a:r>
          </a:p>
          <a:p>
            <a:pPr lvl="1" eaLnBrk="1" hangingPunct="1">
              <a:buFontTx/>
              <a:buNone/>
            </a:pPr>
            <a:endParaRPr lang="nb-NO" altLang="nb-NO" dirty="0" smtClean="0"/>
          </a:p>
          <a:p>
            <a:pPr eaLnBrk="1" hangingPunct="1">
              <a:buFont typeface="Times" pitchFamily="96" charset="0"/>
              <a:buNone/>
            </a:pPr>
            <a:endParaRPr lang="nb-NO" altLang="nb-NO" dirty="0" smtClean="0"/>
          </a:p>
          <a:p>
            <a:pPr eaLnBrk="1" hangingPunct="1"/>
            <a:endParaRPr lang="nb-NO" altLang="nb-NO" dirty="0" smtClean="0"/>
          </a:p>
        </p:txBody>
      </p:sp>
    </p:spTree>
    <p:extLst>
      <p:ext uri="{BB962C8B-B14F-4D97-AF65-F5344CB8AC3E}">
        <p14:creationId xmlns:p14="http://schemas.microsoft.com/office/powerpoint/2010/main" val="3346803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smtClean="0"/>
              <a:t>CRPD</a:t>
            </a:r>
            <a:endParaRPr lang="nb-NO" dirty="0"/>
          </a:p>
        </p:txBody>
      </p:sp>
      <p:sp>
        <p:nvSpPr>
          <p:cNvPr id="3" name="Plassholder for innhold 2"/>
          <p:cNvSpPr>
            <a:spLocks noGrp="1"/>
          </p:cNvSpPr>
          <p:nvPr>
            <p:ph idx="1"/>
          </p:nvPr>
        </p:nvSpPr>
        <p:spPr/>
        <p:txBody>
          <a:bodyPr>
            <a:normAutofit fontScale="92500"/>
          </a:bodyPr>
          <a:lstStyle/>
          <a:p>
            <a:r>
              <a:rPr lang="nb-NO" dirty="0" err="1" smtClean="0"/>
              <a:t>Paradigmeskifte</a:t>
            </a:r>
            <a:endParaRPr lang="nb-NO" dirty="0" smtClean="0"/>
          </a:p>
          <a:p>
            <a:r>
              <a:rPr lang="nb-NO" dirty="0" smtClean="0"/>
              <a:t>Full involvering</a:t>
            </a:r>
          </a:p>
          <a:p>
            <a:r>
              <a:rPr lang="nb-NO" dirty="0" smtClean="0"/>
              <a:t>Benytte alle hensiktsmessige tiltak</a:t>
            </a:r>
          </a:p>
          <a:p>
            <a:r>
              <a:rPr lang="nb-NO" dirty="0" smtClean="0"/>
              <a:t>Treffe alle lovgivningsmessige, administrative og andre tiltak som er nødvendige for å virkeliggjøre de rettigheter som er nedfelt i konvensjonen</a:t>
            </a:r>
          </a:p>
          <a:p>
            <a:endParaRPr lang="nb-NO" dirty="0"/>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2922996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p:txBody>
          <a:bodyPr/>
          <a:lstStyle/>
          <a:p>
            <a:r>
              <a:rPr lang="nb-NO" altLang="nb-NO" b="1" dirty="0" smtClean="0"/>
              <a:t>Hva betyr paradigmeskifte?</a:t>
            </a:r>
          </a:p>
        </p:txBody>
      </p:sp>
      <p:sp>
        <p:nvSpPr>
          <p:cNvPr id="3" name="Plassholder for innhold 2"/>
          <p:cNvSpPr>
            <a:spLocks noGrp="1"/>
          </p:cNvSpPr>
          <p:nvPr>
            <p:ph idx="1"/>
          </p:nvPr>
        </p:nvSpPr>
        <p:spPr/>
        <p:txBody>
          <a:bodyPr/>
          <a:lstStyle/>
          <a:p>
            <a:pPr marL="0" indent="0">
              <a:buFontTx/>
              <a:buNone/>
              <a:defRPr/>
            </a:pPr>
            <a:r>
              <a:rPr lang="nb-NO" b="1" dirty="0" smtClean="0"/>
              <a:t>Skifte av tenkemåte og politikk fra:</a:t>
            </a:r>
          </a:p>
          <a:p>
            <a:pPr>
              <a:defRPr/>
            </a:pPr>
            <a:r>
              <a:rPr lang="nb-NO" b="1" dirty="0" smtClean="0"/>
              <a:t>Individ til samfunn</a:t>
            </a:r>
          </a:p>
          <a:p>
            <a:pPr lvl="0">
              <a:defRPr/>
            </a:pPr>
            <a:r>
              <a:rPr lang="nb-NO" b="1" dirty="0" smtClean="0">
                <a:solidFill>
                  <a:prstClr val="black"/>
                </a:solidFill>
              </a:rPr>
              <a:t>omsorgsperspektiv </a:t>
            </a:r>
            <a:r>
              <a:rPr lang="nb-NO" b="1" dirty="0">
                <a:solidFill>
                  <a:prstClr val="black"/>
                </a:solidFill>
              </a:rPr>
              <a:t>til selvbestemmelse</a:t>
            </a:r>
          </a:p>
          <a:p>
            <a:pPr>
              <a:defRPr/>
            </a:pPr>
            <a:r>
              <a:rPr lang="nb-NO" b="1" dirty="0" smtClean="0"/>
              <a:t>spesielle behov til naturlig variasjon</a:t>
            </a:r>
          </a:p>
          <a:p>
            <a:pPr>
              <a:defRPr/>
            </a:pPr>
            <a:r>
              <a:rPr lang="nb-NO" b="1" dirty="0"/>
              <a:t>a</a:t>
            </a:r>
            <a:r>
              <a:rPr lang="nb-NO" b="1" dirty="0" smtClean="0"/>
              <a:t>vvik til mangfold</a:t>
            </a:r>
          </a:p>
          <a:p>
            <a:pPr lvl="0">
              <a:defRPr/>
            </a:pPr>
            <a:r>
              <a:rPr lang="nb-NO" b="1" dirty="0">
                <a:solidFill>
                  <a:prstClr val="black"/>
                </a:solidFill>
              </a:rPr>
              <a:t>bruker til borger</a:t>
            </a:r>
          </a:p>
          <a:p>
            <a:pPr>
              <a:defRPr/>
            </a:pPr>
            <a:endParaRPr lang="nb-NO" b="1" dirty="0"/>
          </a:p>
        </p:txBody>
      </p:sp>
      <p:sp>
        <p:nvSpPr>
          <p:cNvPr id="2" name="Plassholder for bunntekst 1"/>
          <p:cNvSpPr>
            <a:spLocks noGrp="1"/>
          </p:cNvSpPr>
          <p:nvPr>
            <p:ph type="ftr" sz="quarter" idx="11"/>
          </p:nvPr>
        </p:nvSpPr>
        <p:spPr/>
        <p:txBody>
          <a:bodyPr/>
          <a:lstStyle/>
          <a:p>
            <a:r>
              <a:rPr lang="nb-NO" smtClean="0">
                <a:solidFill>
                  <a:prstClr val="black">
                    <a:tint val="75000"/>
                  </a:prstClr>
                </a:solidFill>
              </a:rPr>
              <a:t>Eli Knøsen 30012016</a:t>
            </a:r>
            <a:endParaRPr lang="nb-NO">
              <a:solidFill>
                <a:prstClr val="black">
                  <a:tint val="75000"/>
                </a:prstClr>
              </a:solidFill>
            </a:endParaRPr>
          </a:p>
        </p:txBody>
      </p:sp>
    </p:spTree>
    <p:extLst>
      <p:ext uri="{BB962C8B-B14F-4D97-AF65-F5344CB8AC3E}">
        <p14:creationId xmlns:p14="http://schemas.microsoft.com/office/powerpoint/2010/main" val="91759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lstStyle/>
          <a:p>
            <a:pPr eaLnBrk="1" hangingPunct="1"/>
            <a:r>
              <a:rPr lang="nb-NO" altLang="nb-NO" smtClean="0">
                <a:solidFill>
                  <a:srgbClr val="0B2556"/>
                </a:solidFill>
              </a:rPr>
              <a:t>En annen måte å tenke på</a:t>
            </a:r>
            <a:endParaRPr lang="nb-NO" altLang="en-US" smtClean="0"/>
          </a:p>
        </p:txBody>
      </p:sp>
      <p:sp>
        <p:nvSpPr>
          <p:cNvPr id="102403" name="Plassholder for innhold 2"/>
          <p:cNvSpPr>
            <a:spLocks noGrp="1"/>
          </p:cNvSpPr>
          <p:nvPr>
            <p:ph idx="1"/>
          </p:nvPr>
        </p:nvSpPr>
        <p:spPr/>
        <p:txBody>
          <a:bodyPr>
            <a:normAutofit fontScale="92500" lnSpcReduction="10000"/>
          </a:bodyPr>
          <a:lstStyle/>
          <a:p>
            <a:pPr eaLnBrk="1" hangingPunct="1">
              <a:buFont typeface="Arial" charset="0"/>
              <a:buNone/>
            </a:pPr>
            <a:r>
              <a:rPr lang="nb-NO" altLang="nb-NO" smtClean="0">
                <a:solidFill>
                  <a:srgbClr val="0B2556"/>
                </a:solidFill>
              </a:rPr>
              <a:t>Fordi jeg bruker rullestol, er det vanskelig for meg å komme meg rundt på egen hånd.</a:t>
            </a:r>
          </a:p>
          <a:p>
            <a:pPr eaLnBrk="1" hangingPunct="1">
              <a:buFont typeface="Arial" charset="0"/>
              <a:buNone/>
            </a:pPr>
            <a:endParaRPr lang="nb-NO" altLang="nb-NO" smtClean="0">
              <a:solidFill>
                <a:srgbClr val="0B2556"/>
              </a:solidFill>
            </a:endParaRPr>
          </a:p>
          <a:p>
            <a:pPr eaLnBrk="1" hangingPunct="1">
              <a:buFont typeface="Arial" charset="0"/>
              <a:buNone/>
            </a:pPr>
            <a:endParaRPr lang="nb-NO" altLang="nb-NO" smtClean="0">
              <a:solidFill>
                <a:srgbClr val="0B2556"/>
              </a:solidFill>
            </a:endParaRPr>
          </a:p>
          <a:p>
            <a:pPr eaLnBrk="1" hangingPunct="1">
              <a:buFont typeface="Arial" charset="0"/>
              <a:buNone/>
            </a:pPr>
            <a:r>
              <a:rPr lang="nb-NO" altLang="nb-NO" smtClean="0">
                <a:solidFill>
                  <a:srgbClr val="0B2556"/>
                </a:solidFill>
              </a:rPr>
              <a:t>Det er problemer i omgivelsene mine som gjør det vanskelig for meg å komme meg rundt på egen hånd.</a:t>
            </a:r>
          </a:p>
          <a:p>
            <a:pPr eaLnBrk="1" hangingPunct="1"/>
            <a:endParaRPr lang="nb-NO" altLang="nb-NO" sz="2400" smtClean="0"/>
          </a:p>
          <a:p>
            <a:pPr eaLnBrk="1" hangingPunct="1"/>
            <a:endParaRPr lang="nb-NO" altLang="en-US" smtClean="0"/>
          </a:p>
        </p:txBody>
      </p:sp>
      <p:sp>
        <p:nvSpPr>
          <p:cNvPr id="4" name="Pil ned 3"/>
          <p:cNvSpPr/>
          <p:nvPr/>
        </p:nvSpPr>
        <p:spPr>
          <a:xfrm>
            <a:off x="4140200" y="2924175"/>
            <a:ext cx="215900"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Plassholder for bunntekst 1"/>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647453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tel 1"/>
          <p:cNvSpPr>
            <a:spLocks noGrp="1"/>
          </p:cNvSpPr>
          <p:nvPr>
            <p:ph type="title"/>
          </p:nvPr>
        </p:nvSpPr>
        <p:spPr/>
        <p:txBody>
          <a:bodyPr/>
          <a:lstStyle/>
          <a:p>
            <a:r>
              <a:rPr lang="nb-NO" altLang="nb-NO" smtClean="0"/>
              <a:t>Tenke nytt</a:t>
            </a:r>
          </a:p>
        </p:txBody>
      </p:sp>
      <p:sp>
        <p:nvSpPr>
          <p:cNvPr id="3" name="Plassholder for innhold 2"/>
          <p:cNvSpPr>
            <a:spLocks noGrp="1"/>
          </p:cNvSpPr>
          <p:nvPr>
            <p:ph idx="1"/>
          </p:nvPr>
        </p:nvSpPr>
        <p:spPr/>
        <p:txBody>
          <a:bodyPr>
            <a:normAutofit fontScale="85000" lnSpcReduction="20000"/>
          </a:bodyPr>
          <a:lstStyle/>
          <a:p>
            <a:pPr>
              <a:buFont typeface="Arial" pitchFamily="34" charset="0"/>
              <a:buChar char="•"/>
              <a:defRPr/>
            </a:pPr>
            <a:r>
              <a:rPr lang="nb-NO" dirty="0" smtClean="0"/>
              <a:t>Fordi jeg er døv, har jeg ingen glede av å gå i teater.</a:t>
            </a:r>
          </a:p>
          <a:p>
            <a:pPr>
              <a:buFont typeface="Arial" pitchFamily="34" charset="0"/>
              <a:buChar char="•"/>
              <a:defRPr/>
            </a:pPr>
            <a:endParaRPr lang="nb-NO" dirty="0"/>
          </a:p>
          <a:p>
            <a:pPr>
              <a:buFont typeface="Arial" pitchFamily="34" charset="0"/>
              <a:buChar char="•"/>
              <a:defRPr/>
            </a:pPr>
            <a:endParaRPr lang="nb-NO" dirty="0" smtClean="0"/>
          </a:p>
          <a:p>
            <a:pPr>
              <a:buFont typeface="Arial" pitchFamily="34" charset="0"/>
              <a:buChar char="•"/>
              <a:defRPr/>
            </a:pPr>
            <a:endParaRPr lang="nb-NO" dirty="0"/>
          </a:p>
          <a:p>
            <a:pPr>
              <a:buFont typeface="Arial" pitchFamily="34" charset="0"/>
              <a:buChar char="•"/>
              <a:defRPr/>
            </a:pPr>
            <a:r>
              <a:rPr lang="nb-NO" dirty="0" smtClean="0"/>
              <a:t>Jeg har ingen glede av å gå i teater fordi det ikke er tilrettelagt for alle ved f.eks. tegnspråktolking.</a:t>
            </a:r>
          </a:p>
          <a:p>
            <a:pPr>
              <a:buFont typeface="Arial" pitchFamily="34" charset="0"/>
              <a:buChar char="•"/>
              <a:defRPr/>
            </a:pPr>
            <a:endParaRPr lang="nb-NO" dirty="0"/>
          </a:p>
          <a:p>
            <a:pPr marL="0" indent="0">
              <a:buFont typeface="Arial" pitchFamily="34" charset="0"/>
              <a:buNone/>
              <a:defRPr/>
            </a:pPr>
            <a:r>
              <a:rPr lang="nb-NO" dirty="0"/>
              <a:t> </a:t>
            </a:r>
            <a:r>
              <a:rPr lang="nb-NO" dirty="0" smtClean="0"/>
              <a:t>            </a:t>
            </a:r>
            <a:endParaRPr lang="nb-NO" dirty="0"/>
          </a:p>
        </p:txBody>
      </p:sp>
      <p:sp>
        <p:nvSpPr>
          <p:cNvPr id="4" name="Pil ned 3"/>
          <p:cNvSpPr/>
          <p:nvPr/>
        </p:nvSpPr>
        <p:spPr>
          <a:xfrm>
            <a:off x="2195513" y="3068638"/>
            <a:ext cx="215900"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 name="Plassholder for bunntekst 1"/>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2728067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507413" cy="1143000"/>
          </a:xfrm>
        </p:spPr>
        <p:txBody>
          <a:bodyPr rtlCol="0">
            <a:normAutofit fontScale="90000"/>
          </a:bodyPr>
          <a:lstStyle/>
          <a:p>
            <a:pPr eaLnBrk="1" fontAlgn="auto" hangingPunct="1">
              <a:spcAft>
                <a:spcPts val="0"/>
              </a:spcAft>
              <a:defRPr/>
            </a:pPr>
            <a:r>
              <a:rPr lang="nb-NO" altLang="nb-NO" dirty="0">
                <a:solidFill>
                  <a:srgbClr val="0B2556"/>
                </a:solidFill>
              </a:rPr>
              <a:t>Vektlegging av samfunnsforholdene</a:t>
            </a:r>
            <a:endParaRPr lang="nb-NO" dirty="0"/>
          </a:p>
        </p:txBody>
      </p:sp>
      <p:sp>
        <p:nvSpPr>
          <p:cNvPr id="3" name="Plassholder for innhold 2"/>
          <p:cNvSpPr>
            <a:spLocks noGrp="1"/>
          </p:cNvSpPr>
          <p:nvPr>
            <p:ph idx="1"/>
          </p:nvPr>
        </p:nvSpPr>
        <p:spPr>
          <a:xfrm>
            <a:off x="468313" y="1844675"/>
            <a:ext cx="8229600" cy="4525963"/>
          </a:xfrm>
        </p:spPr>
        <p:txBody>
          <a:bodyPr rtlCol="0">
            <a:normAutofit lnSpcReduction="10000"/>
          </a:bodyPr>
          <a:lstStyle/>
          <a:p>
            <a:pPr eaLnBrk="1" fontAlgn="auto" hangingPunct="1">
              <a:lnSpc>
                <a:spcPct val="90000"/>
              </a:lnSpc>
              <a:spcAft>
                <a:spcPts val="0"/>
              </a:spcAft>
              <a:buFont typeface="Arial" pitchFamily="34" charset="0"/>
              <a:buChar char="•"/>
              <a:defRPr/>
            </a:pPr>
            <a:r>
              <a:rPr lang="nb-NO" altLang="nb-NO" dirty="0">
                <a:solidFill>
                  <a:srgbClr val="0B2556"/>
                </a:solidFill>
              </a:rPr>
              <a:t>Funksjonshemming er et samfunnsproblem</a:t>
            </a:r>
          </a:p>
          <a:p>
            <a:pPr eaLnBrk="1" fontAlgn="auto" hangingPunct="1">
              <a:lnSpc>
                <a:spcPct val="90000"/>
              </a:lnSpc>
              <a:spcAft>
                <a:spcPts val="0"/>
              </a:spcAft>
              <a:buFont typeface="Arial" pitchFamily="34" charset="0"/>
              <a:buChar char="•"/>
              <a:defRPr/>
            </a:pPr>
            <a:r>
              <a:rPr lang="nb-NO" altLang="nb-NO" dirty="0">
                <a:solidFill>
                  <a:srgbClr val="0B2556"/>
                </a:solidFill>
              </a:rPr>
              <a:t>Det trengs politisk handling</a:t>
            </a:r>
          </a:p>
          <a:p>
            <a:pPr eaLnBrk="1" fontAlgn="auto" hangingPunct="1">
              <a:lnSpc>
                <a:spcPct val="90000"/>
              </a:lnSpc>
              <a:spcAft>
                <a:spcPts val="0"/>
              </a:spcAft>
              <a:buFont typeface="Arial" pitchFamily="34" charset="0"/>
              <a:buChar char="•"/>
              <a:defRPr/>
            </a:pPr>
            <a:r>
              <a:rPr lang="nb-NO" altLang="nb-NO" dirty="0">
                <a:solidFill>
                  <a:srgbClr val="0B2556"/>
                </a:solidFill>
              </a:rPr>
              <a:t>Vi ses som en av flere diskriminerte grupper</a:t>
            </a:r>
          </a:p>
          <a:p>
            <a:pPr eaLnBrk="1" fontAlgn="auto" hangingPunct="1">
              <a:lnSpc>
                <a:spcPct val="90000"/>
              </a:lnSpc>
              <a:spcAft>
                <a:spcPts val="0"/>
              </a:spcAft>
              <a:buFont typeface="Arial" pitchFamily="34" charset="0"/>
              <a:buChar char="•"/>
              <a:defRPr/>
            </a:pPr>
            <a:r>
              <a:rPr lang="nb-NO" altLang="nb-NO" dirty="0">
                <a:solidFill>
                  <a:srgbClr val="0B2556"/>
                </a:solidFill>
              </a:rPr>
              <a:t>Vi ses på som borgere – ikke «brukere»</a:t>
            </a:r>
          </a:p>
          <a:p>
            <a:pPr eaLnBrk="1" fontAlgn="auto" hangingPunct="1">
              <a:lnSpc>
                <a:spcPct val="90000"/>
              </a:lnSpc>
              <a:spcAft>
                <a:spcPts val="0"/>
              </a:spcAft>
              <a:buFont typeface="Arial" pitchFamily="34" charset="0"/>
              <a:buChar char="•"/>
              <a:defRPr/>
            </a:pPr>
            <a:r>
              <a:rPr lang="nb-NO" altLang="nb-NO" dirty="0">
                <a:solidFill>
                  <a:srgbClr val="0B2556"/>
                </a:solidFill>
              </a:rPr>
              <a:t>Vi får frihet til å velge</a:t>
            </a:r>
          </a:p>
          <a:p>
            <a:pPr eaLnBrk="1" fontAlgn="auto" hangingPunct="1">
              <a:lnSpc>
                <a:spcPct val="90000"/>
              </a:lnSpc>
              <a:spcAft>
                <a:spcPts val="0"/>
              </a:spcAft>
              <a:buFont typeface="Arial" pitchFamily="34" charset="0"/>
              <a:buChar char="•"/>
              <a:defRPr/>
            </a:pPr>
            <a:r>
              <a:rPr lang="nb-NO" altLang="nb-NO" dirty="0">
                <a:solidFill>
                  <a:srgbClr val="0B2556"/>
                </a:solidFill>
              </a:rPr>
              <a:t>Våre erfaringer lyttes til av </a:t>
            </a:r>
            <a:r>
              <a:rPr lang="nb-NO" altLang="nb-NO" dirty="0" smtClean="0">
                <a:solidFill>
                  <a:srgbClr val="0B2556"/>
                </a:solidFill>
              </a:rPr>
              <a:t>profesjonene</a:t>
            </a:r>
            <a:endParaRPr lang="nb-NO" altLang="nb-NO" dirty="0">
              <a:solidFill>
                <a:srgbClr val="0B2556"/>
              </a:solidFill>
            </a:endParaRPr>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3855548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Tilsyn og rapportering</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2 år etter ratifisering: </a:t>
            </a:r>
            <a:r>
              <a:rPr lang="nb-NO" dirty="0"/>
              <a:t>R</a:t>
            </a:r>
            <a:r>
              <a:rPr lang="nb-NO" dirty="0" smtClean="0"/>
              <a:t>egjeringens rapport</a:t>
            </a:r>
          </a:p>
          <a:p>
            <a:r>
              <a:rPr lang="nb-NO" dirty="0" smtClean="0"/>
              <a:t>Parallellrapport fra LDO</a:t>
            </a:r>
            <a:endParaRPr lang="nb-NO" dirty="0"/>
          </a:p>
          <a:p>
            <a:r>
              <a:rPr lang="nb-NO" dirty="0" smtClean="0"/>
              <a:t>Skyggerapport – sivilt samfunn</a:t>
            </a:r>
          </a:p>
          <a:p>
            <a:endParaRPr lang="nb-NO" dirty="0"/>
          </a:p>
          <a:p>
            <a:r>
              <a:rPr lang="nb-NO" dirty="0" smtClean="0"/>
              <a:t>Eksaminering  - Anbefalinger fra FN</a:t>
            </a:r>
          </a:p>
          <a:p>
            <a:r>
              <a:rPr lang="nb-NO" dirty="0" smtClean="0"/>
              <a:t>FN – Komiteen </a:t>
            </a:r>
            <a:r>
              <a:rPr lang="nb-NO" sz="2000" dirty="0" err="1"/>
              <a:t>Nothing</a:t>
            </a:r>
            <a:r>
              <a:rPr lang="nb-NO" sz="2000" dirty="0"/>
              <a:t> </a:t>
            </a:r>
            <a:r>
              <a:rPr lang="nb-NO" sz="2000" dirty="0" err="1"/>
              <a:t>about</a:t>
            </a:r>
            <a:r>
              <a:rPr lang="nb-NO" sz="2000" dirty="0"/>
              <a:t> </a:t>
            </a:r>
            <a:r>
              <a:rPr lang="nb-NO" sz="2000" dirty="0" err="1"/>
              <a:t>us</a:t>
            </a:r>
            <a:r>
              <a:rPr lang="nb-NO" sz="2000" dirty="0"/>
              <a:t> – </a:t>
            </a:r>
            <a:r>
              <a:rPr lang="nb-NO" sz="2000" dirty="0" err="1"/>
              <a:t>without</a:t>
            </a:r>
            <a:r>
              <a:rPr lang="nb-NO" sz="2000" dirty="0"/>
              <a:t> </a:t>
            </a:r>
            <a:r>
              <a:rPr lang="nb-NO" sz="2000" dirty="0" err="1" smtClean="0"/>
              <a:t>us</a:t>
            </a:r>
            <a:endParaRPr lang="nb-NO" sz="2000" dirty="0" smtClean="0"/>
          </a:p>
          <a:p>
            <a:r>
              <a:rPr lang="nb-NO" sz="2000" dirty="0" smtClean="0"/>
              <a:t>General </a:t>
            </a:r>
            <a:r>
              <a:rPr lang="nb-NO" sz="2000" dirty="0" err="1" smtClean="0"/>
              <a:t>Comments</a:t>
            </a:r>
            <a:endParaRPr lang="nb-NO" sz="2000" dirty="0"/>
          </a:p>
          <a:p>
            <a:endParaRPr lang="nb-NO" dirty="0" smtClean="0"/>
          </a:p>
        </p:txBody>
      </p:sp>
      <p:sp>
        <p:nvSpPr>
          <p:cNvPr id="5" name="Plassholder for bunntekst 4"/>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3724167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Bruk </a:t>
            </a:r>
            <a:r>
              <a:rPr lang="nb-NO" dirty="0" err="1"/>
              <a:t>crpd</a:t>
            </a:r>
            <a:r>
              <a:rPr lang="nb-NO" dirty="0"/>
              <a:t> for å forbedre rettigheter</a:t>
            </a:r>
          </a:p>
        </p:txBody>
      </p:sp>
      <p:sp>
        <p:nvSpPr>
          <p:cNvPr id="3" name="Plassholder for innhold 2"/>
          <p:cNvSpPr>
            <a:spLocks noGrp="1"/>
          </p:cNvSpPr>
          <p:nvPr>
            <p:ph idx="1"/>
          </p:nvPr>
        </p:nvSpPr>
        <p:spPr/>
        <p:txBody>
          <a:bodyPr>
            <a:normAutofit/>
          </a:bodyPr>
          <a:lstStyle/>
          <a:p>
            <a:endParaRPr lang="nb-NO" dirty="0"/>
          </a:p>
          <a:p>
            <a:r>
              <a:rPr lang="nb-NO" dirty="0" smtClean="0"/>
              <a:t>CRPD ikke </a:t>
            </a:r>
            <a:r>
              <a:rPr lang="nb-NO" dirty="0"/>
              <a:t>skrevet inn i norsk </a:t>
            </a:r>
            <a:r>
              <a:rPr lang="nb-NO" dirty="0" smtClean="0"/>
              <a:t>lov</a:t>
            </a:r>
          </a:p>
          <a:p>
            <a:r>
              <a:rPr lang="nb-NO" dirty="0" err="1" smtClean="0"/>
              <a:t>Tillegsprotokollen</a:t>
            </a:r>
            <a:r>
              <a:rPr lang="nb-NO" dirty="0" smtClean="0"/>
              <a:t> ikke signert / ratifisert</a:t>
            </a:r>
          </a:p>
          <a:p>
            <a:endParaRPr lang="nb-NO" dirty="0"/>
          </a:p>
          <a:p>
            <a:r>
              <a:rPr lang="nb-NO" dirty="0" smtClean="0"/>
              <a:t>Tolkningserklæringene må strykes</a:t>
            </a:r>
            <a:endParaRPr lang="nb-NO" dirty="0"/>
          </a:p>
          <a:p>
            <a:endParaRPr lang="nb-NO" dirty="0"/>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941623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fontScale="85000" lnSpcReduction="20000"/>
          </a:bodyPr>
          <a:lstStyle/>
          <a:p>
            <a:r>
              <a:rPr lang="nb-NO" dirty="0"/>
              <a:t>ALLTID SJEKKE PUNKTENE : </a:t>
            </a:r>
          </a:p>
          <a:p>
            <a:r>
              <a:rPr lang="nb-NO" dirty="0"/>
              <a:t>Tiltak, lover, forslag i samsvar?</a:t>
            </a:r>
          </a:p>
          <a:p>
            <a:endParaRPr lang="nb-NO" dirty="0"/>
          </a:p>
          <a:p>
            <a:r>
              <a:rPr lang="nb-NO" dirty="0"/>
              <a:t>Er det bygget på et </a:t>
            </a:r>
            <a:r>
              <a:rPr lang="nb-NO" dirty="0" err="1"/>
              <a:t>paradigmeskifte</a:t>
            </a:r>
            <a:r>
              <a:rPr lang="nb-NO" dirty="0"/>
              <a:t>? </a:t>
            </a:r>
          </a:p>
          <a:p>
            <a:r>
              <a:rPr lang="nb-NO" dirty="0"/>
              <a:t>Grunnantagelser – er de riktige begrep og ord benyttet? </a:t>
            </a:r>
          </a:p>
          <a:p>
            <a:endParaRPr lang="nb-NO" dirty="0"/>
          </a:p>
          <a:p>
            <a:r>
              <a:rPr lang="nb-NO" dirty="0" smtClean="0"/>
              <a:t>Er </a:t>
            </a:r>
            <a:r>
              <a:rPr lang="nb-NO" dirty="0"/>
              <a:t>vi involvert</a:t>
            </a:r>
            <a:r>
              <a:rPr lang="nb-NO" dirty="0" smtClean="0"/>
              <a:t>?</a:t>
            </a:r>
            <a:endParaRPr lang="nb-NO" dirty="0"/>
          </a:p>
          <a:p>
            <a:r>
              <a:rPr lang="nb-NO" dirty="0"/>
              <a:t>Mest hensiktsmessige løsningen valgt? </a:t>
            </a:r>
          </a:p>
          <a:p>
            <a:endParaRPr lang="nb-NO" dirty="0"/>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439593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tel 1"/>
          <p:cNvSpPr>
            <a:spLocks noGrp="1"/>
          </p:cNvSpPr>
          <p:nvPr>
            <p:ph type="title"/>
          </p:nvPr>
        </p:nvSpPr>
        <p:spPr>
          <a:xfrm>
            <a:off x="179388" y="260350"/>
            <a:ext cx="7848600" cy="1440458"/>
          </a:xfrm>
        </p:spPr>
        <p:txBody>
          <a:bodyPr>
            <a:noAutofit/>
          </a:bodyPr>
          <a:lstStyle/>
          <a:p>
            <a:r>
              <a:rPr lang="nb-NO" sz="2000" dirty="0" smtClean="0"/>
              <a:t>FN-konvensjonens konsekvenser for hvordan LDO vil jobbe framover, særlig om vurderinger i klagesaker.</a:t>
            </a:r>
            <a:br>
              <a:rPr lang="nb-NO" sz="2000" dirty="0" smtClean="0"/>
            </a:br>
            <a:endParaRPr lang="nb-NO" sz="2000" dirty="0" smtClean="0"/>
          </a:p>
        </p:txBody>
      </p:sp>
      <p:sp>
        <p:nvSpPr>
          <p:cNvPr id="11267" name="Plassholder for innhold 2"/>
          <p:cNvSpPr>
            <a:spLocks noGrp="1"/>
          </p:cNvSpPr>
          <p:nvPr>
            <p:ph idx="1"/>
          </p:nvPr>
        </p:nvSpPr>
        <p:spPr>
          <a:xfrm>
            <a:off x="468313" y="2133600"/>
            <a:ext cx="8207375" cy="3962400"/>
          </a:xfrm>
        </p:spPr>
        <p:txBody>
          <a:bodyPr/>
          <a:lstStyle/>
          <a:p>
            <a:r>
              <a:rPr lang="nb-NO" dirty="0" smtClean="0"/>
              <a:t>LDO bruker konvensjonen for å tolke </a:t>
            </a:r>
            <a:r>
              <a:rPr lang="nb-NO" dirty="0" err="1" smtClean="0"/>
              <a:t>dtl</a:t>
            </a:r>
            <a:r>
              <a:rPr lang="nb-NO" dirty="0" smtClean="0"/>
              <a:t>. på en måte som gir enkeltindivider rettigheter i samsvar med CRPD. </a:t>
            </a:r>
          </a:p>
          <a:p>
            <a:pPr marL="0" indent="0">
              <a:buNone/>
            </a:pPr>
            <a:r>
              <a:rPr lang="nb-NO" dirty="0" smtClean="0"/>
              <a:t>Merk: </a:t>
            </a:r>
          </a:p>
          <a:p>
            <a:r>
              <a:rPr lang="nb-NO" sz="2400" dirty="0" smtClean="0"/>
              <a:t>CRPD er ikke del av norsk rett. Likevel gjelder et presumsjonsprinsipp.</a:t>
            </a:r>
          </a:p>
        </p:txBody>
      </p:sp>
      <p:sp>
        <p:nvSpPr>
          <p:cNvPr id="2" name="Plassholder for bunntekst 1"/>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3299446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Til SAFO</a:t>
            </a:r>
            <a:endParaRPr lang="nb-NO"/>
          </a:p>
        </p:txBody>
      </p:sp>
      <p:sp>
        <p:nvSpPr>
          <p:cNvPr id="3" name="Plassholder for innhold 2"/>
          <p:cNvSpPr>
            <a:spLocks noGrp="1"/>
          </p:cNvSpPr>
          <p:nvPr>
            <p:ph idx="1"/>
          </p:nvPr>
        </p:nvSpPr>
        <p:spPr/>
        <p:txBody>
          <a:bodyPr>
            <a:normAutofit fontScale="70000" lnSpcReduction="20000"/>
          </a:bodyPr>
          <a:lstStyle/>
          <a:p>
            <a:r>
              <a:rPr lang="nb-NO" dirty="0"/>
              <a:t>Gi medlemmer god informasjon om CRPD</a:t>
            </a:r>
          </a:p>
          <a:p>
            <a:endParaRPr lang="nb-NO" dirty="0"/>
          </a:p>
          <a:p>
            <a:r>
              <a:rPr lang="nb-NO" dirty="0"/>
              <a:t>Hold kurs om bruken av CRPD i praksis</a:t>
            </a:r>
          </a:p>
          <a:p>
            <a:endParaRPr lang="nb-NO" dirty="0"/>
          </a:p>
          <a:p>
            <a:r>
              <a:rPr lang="nb-NO" dirty="0"/>
              <a:t>Ring eller mail LDO hvis dere kjenner til praksis dere tror kan være i strid med CRPD.</a:t>
            </a:r>
          </a:p>
          <a:p>
            <a:endParaRPr lang="nb-NO" dirty="0"/>
          </a:p>
          <a:p>
            <a:r>
              <a:rPr lang="nb-NO" dirty="0"/>
              <a:t>Send LDO klagesaker, dersom dere ikke har fått løst sakene gjennom veiledning i telefon eller mail.</a:t>
            </a:r>
          </a:p>
          <a:p>
            <a:endParaRPr lang="nb-NO" dirty="0"/>
          </a:p>
          <a:p>
            <a:r>
              <a:rPr lang="nb-NO" dirty="0"/>
              <a:t>Kom på </a:t>
            </a:r>
            <a:r>
              <a:rPr lang="nb-NO" dirty="0" err="1"/>
              <a:t>LDOs</a:t>
            </a:r>
            <a:r>
              <a:rPr lang="nb-NO" dirty="0"/>
              <a:t> fagmøter om </a:t>
            </a:r>
            <a:r>
              <a:rPr lang="nb-NO" dirty="0" err="1"/>
              <a:t>dtl</a:t>
            </a:r>
            <a:r>
              <a:rPr lang="nb-NO" dirty="0"/>
              <a:t>. og CRPD.</a:t>
            </a:r>
          </a:p>
          <a:p>
            <a:endParaRPr lang="nb-NO" dirty="0"/>
          </a:p>
          <a:p>
            <a:endParaRPr lang="nb-NO" dirty="0"/>
          </a:p>
        </p:txBody>
      </p:sp>
      <p:sp>
        <p:nvSpPr>
          <p:cNvPr id="4" name="Plassholder for bunntekst 3"/>
          <p:cNvSpPr>
            <a:spLocks noGrp="1"/>
          </p:cNvSpPr>
          <p:nvPr>
            <p:ph type="ftr" sz="quarter" idx="11"/>
          </p:nvPr>
        </p:nvSpPr>
        <p:spPr/>
        <p:txBody>
          <a:bodyPr/>
          <a:lstStyle/>
          <a:p>
            <a:r>
              <a:rPr lang="nb-NO" smtClean="0">
                <a:solidFill>
                  <a:prstClr val="black">
                    <a:tint val="75000"/>
                  </a:prstClr>
                </a:solidFill>
              </a:rPr>
              <a:t>Eli Knøsen 30012016</a:t>
            </a:r>
            <a:endParaRPr lang="nb-NO" dirty="0">
              <a:solidFill>
                <a:prstClr val="black">
                  <a:tint val="75000"/>
                </a:prstClr>
              </a:solidFill>
            </a:endParaRPr>
          </a:p>
        </p:txBody>
      </p:sp>
    </p:spTree>
    <p:extLst>
      <p:ext uri="{BB962C8B-B14F-4D97-AF65-F5344CB8AC3E}">
        <p14:creationId xmlns:p14="http://schemas.microsoft.com/office/powerpoint/2010/main" val="368101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ssholder for bunnteks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96" charset="-128"/>
              </a:defRPr>
            </a:lvl1pPr>
            <a:lvl2pPr marL="742950" indent="-285750">
              <a:defRPr sz="2400">
                <a:solidFill>
                  <a:schemeClr val="tx1"/>
                </a:solidFill>
                <a:latin typeface="Arial" charset="0"/>
                <a:ea typeface="ヒラギノ角ゴ Pro W3" pitchFamily="96" charset="-128"/>
              </a:defRPr>
            </a:lvl2pPr>
            <a:lvl3pPr marL="1143000" indent="-228600">
              <a:defRPr sz="2400">
                <a:solidFill>
                  <a:schemeClr val="tx1"/>
                </a:solidFill>
                <a:latin typeface="Arial" charset="0"/>
                <a:ea typeface="ヒラギノ角ゴ Pro W3" pitchFamily="96" charset="-128"/>
              </a:defRPr>
            </a:lvl3pPr>
            <a:lvl4pPr marL="1600200" indent="-228600">
              <a:defRPr sz="2400">
                <a:solidFill>
                  <a:schemeClr val="tx1"/>
                </a:solidFill>
                <a:latin typeface="Arial" charset="0"/>
                <a:ea typeface="ヒラギノ角ゴ Pro W3" pitchFamily="96" charset="-128"/>
              </a:defRPr>
            </a:lvl4pPr>
            <a:lvl5pPr marL="2057400" indent="-228600">
              <a:defRPr sz="2400">
                <a:solidFill>
                  <a:schemeClr val="tx1"/>
                </a:solidFill>
                <a:latin typeface="Arial"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96" charset="-128"/>
              </a:defRPr>
            </a:lvl9pPr>
          </a:lstStyle>
          <a:p>
            <a:r>
              <a:rPr lang="en-US" altLang="nb-NO" sz="1000" smtClean="0">
                <a:solidFill>
                  <a:prstClr val="white"/>
                </a:solidFill>
              </a:rPr>
              <a:t>Eli Knøsen 30012016</a:t>
            </a:r>
            <a:endParaRPr lang="en-US" altLang="nb-NO" sz="1000">
              <a:solidFill>
                <a:prstClr val="white"/>
              </a:solidFill>
            </a:endParaRPr>
          </a:p>
        </p:txBody>
      </p:sp>
      <p:sp>
        <p:nvSpPr>
          <p:cNvPr id="26627" name="Rectangle 2"/>
          <p:cNvSpPr>
            <a:spLocks noGrp="1" noChangeArrowheads="1"/>
          </p:cNvSpPr>
          <p:nvPr>
            <p:ph type="title"/>
          </p:nvPr>
        </p:nvSpPr>
        <p:spPr/>
        <p:txBody>
          <a:bodyPr>
            <a:normAutofit fontScale="90000"/>
          </a:bodyPr>
          <a:lstStyle/>
          <a:p>
            <a:pPr algn="ctr" eaLnBrk="1" hangingPunct="1"/>
            <a:r>
              <a:rPr lang="nb-NO" altLang="nb-NO" dirty="0" smtClean="0"/>
              <a:t>Sunniva Ørstavik – Hanne Bjurstrøm </a:t>
            </a:r>
          </a:p>
        </p:txBody>
      </p:sp>
      <p:sp>
        <p:nvSpPr>
          <p:cNvPr id="26628" name="Rectangle 3"/>
          <p:cNvSpPr>
            <a:spLocks noGrp="1" noChangeArrowheads="1"/>
          </p:cNvSpPr>
          <p:nvPr>
            <p:ph type="body" idx="1"/>
          </p:nvPr>
        </p:nvSpPr>
        <p:spPr/>
        <p:txBody>
          <a:bodyPr/>
          <a:lstStyle/>
          <a:p>
            <a:pPr eaLnBrk="1" hangingPunct="1"/>
            <a:r>
              <a:rPr lang="nb-NO" altLang="nb-NO" dirty="0" smtClean="0"/>
              <a:t>                             </a:t>
            </a:r>
          </a:p>
        </p:txBody>
      </p:sp>
      <p:pic>
        <p:nvPicPr>
          <p:cNvPr id="26630" name="Picture 5" descr="Ombud Sunniva Ørstav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68" y="2276872"/>
            <a:ext cx="5134534" cy="315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166" y="2276872"/>
            <a:ext cx="4694036" cy="293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876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823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ssholder for bunnteks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96" charset="-128"/>
              </a:defRPr>
            </a:lvl1pPr>
            <a:lvl2pPr marL="742950" indent="-285750">
              <a:defRPr sz="2400">
                <a:solidFill>
                  <a:schemeClr val="tx1"/>
                </a:solidFill>
                <a:latin typeface="Arial" charset="0"/>
                <a:ea typeface="ヒラギノ角ゴ Pro W3" pitchFamily="96" charset="-128"/>
              </a:defRPr>
            </a:lvl2pPr>
            <a:lvl3pPr marL="1143000" indent="-228600">
              <a:defRPr sz="2400">
                <a:solidFill>
                  <a:schemeClr val="tx1"/>
                </a:solidFill>
                <a:latin typeface="Arial" charset="0"/>
                <a:ea typeface="ヒラギノ角ゴ Pro W3" pitchFamily="96" charset="-128"/>
              </a:defRPr>
            </a:lvl3pPr>
            <a:lvl4pPr marL="1600200" indent="-228600">
              <a:defRPr sz="2400">
                <a:solidFill>
                  <a:schemeClr val="tx1"/>
                </a:solidFill>
                <a:latin typeface="Arial" charset="0"/>
                <a:ea typeface="ヒラギノ角ゴ Pro W3" pitchFamily="96" charset="-128"/>
              </a:defRPr>
            </a:lvl4pPr>
            <a:lvl5pPr marL="2057400" indent="-228600">
              <a:defRPr sz="2400">
                <a:solidFill>
                  <a:schemeClr val="tx1"/>
                </a:solidFill>
                <a:latin typeface="Arial"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96" charset="-128"/>
              </a:defRPr>
            </a:lvl9pPr>
          </a:lstStyle>
          <a:p>
            <a:r>
              <a:rPr lang="en-US" altLang="nb-NO" sz="1000" smtClean="0">
                <a:solidFill>
                  <a:prstClr val="white"/>
                </a:solidFill>
              </a:rPr>
              <a:t>Eli Knøsen 30012016</a:t>
            </a:r>
            <a:endParaRPr lang="en-US" altLang="nb-NO" sz="1000">
              <a:solidFill>
                <a:prstClr val="white"/>
              </a:solidFill>
            </a:endParaRPr>
          </a:p>
        </p:txBody>
      </p:sp>
      <p:sp>
        <p:nvSpPr>
          <p:cNvPr id="29699" name="Rectangle 2"/>
          <p:cNvSpPr>
            <a:spLocks noGrp="1" noChangeArrowheads="1"/>
          </p:cNvSpPr>
          <p:nvPr>
            <p:ph type="title"/>
          </p:nvPr>
        </p:nvSpPr>
        <p:spPr>
          <a:xfrm>
            <a:off x="684213" y="549275"/>
            <a:ext cx="7772400" cy="838200"/>
          </a:xfrm>
        </p:spPr>
        <p:txBody>
          <a:bodyPr/>
          <a:lstStyle/>
          <a:p>
            <a:pPr algn="ctr" eaLnBrk="1" hangingPunct="1"/>
            <a:r>
              <a:rPr lang="nb-NO" altLang="nb-NO" smtClean="0"/>
              <a:t>Lovverket</a:t>
            </a:r>
          </a:p>
        </p:txBody>
      </p:sp>
      <p:graphicFrame>
        <p:nvGraphicFramePr>
          <p:cNvPr id="80952" name="Group 56"/>
          <p:cNvGraphicFramePr>
            <a:graphicFrameLocks noGrp="1"/>
          </p:cNvGraphicFramePr>
          <p:nvPr>
            <p:ph type="tbl" idx="1"/>
            <p:extLst/>
          </p:nvPr>
        </p:nvGraphicFramePr>
        <p:xfrm>
          <a:off x="0" y="1844675"/>
          <a:ext cx="9180514" cy="4320629"/>
        </p:xfrm>
        <a:graphic>
          <a:graphicData uri="http://schemas.openxmlformats.org/drawingml/2006/table">
            <a:tbl>
              <a:tblPr/>
              <a:tblGrid>
                <a:gridCol w="1403648"/>
                <a:gridCol w="1656095"/>
                <a:gridCol w="1748975"/>
                <a:gridCol w="1748975"/>
                <a:gridCol w="1223383"/>
                <a:gridCol w="1399438"/>
              </a:tblGrid>
              <a:tr h="96941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600" b="1" i="0" u="none" strike="noStrike" cap="none" normalizeH="0" baseline="0" dirty="0" smtClean="0">
                          <a:ln>
                            <a:noFill/>
                          </a:ln>
                          <a:solidFill>
                            <a:schemeClr val="tx1"/>
                          </a:solidFill>
                          <a:effectLst/>
                          <a:latin typeface="Arial" charset="0"/>
                          <a:ea typeface="ヒラギノ角ゴ Pro W3" pitchFamily="96" charset="-128"/>
                        </a:rPr>
                        <a:t>Likestillings</a:t>
                      </a:r>
                    </a:p>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600" b="1" i="0" u="none" strike="noStrike" cap="none" normalizeH="0" baseline="0" dirty="0" smtClean="0">
                          <a:ln>
                            <a:noFill/>
                          </a:ln>
                          <a:solidFill>
                            <a:schemeClr val="tx1"/>
                          </a:solidFill>
                          <a:effectLst/>
                          <a:latin typeface="Arial" charset="0"/>
                          <a:ea typeface="ヒラギノ角ゴ Pro W3" pitchFamily="96" charset="-128"/>
                        </a:rPr>
                        <a:t>lov</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600" b="1" i="0" u="none" strike="noStrike" cap="none" normalizeH="0" baseline="0" dirty="0" smtClean="0">
                          <a:ln>
                            <a:noFill/>
                          </a:ln>
                          <a:solidFill>
                            <a:schemeClr val="tx1"/>
                          </a:solidFill>
                          <a:effectLst/>
                          <a:latin typeface="Arial" charset="0"/>
                          <a:ea typeface="ヒラギノ角ゴ Pro W3" pitchFamily="96" charset="-128"/>
                        </a:rPr>
                        <a:t>Diskriminerings-lov</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1" i="0" u="none" strike="noStrike" cap="none" normalizeH="0" baseline="0" dirty="0" smtClean="0">
                          <a:ln>
                            <a:noFill/>
                          </a:ln>
                          <a:solidFill>
                            <a:schemeClr val="tx1"/>
                          </a:solidFill>
                          <a:effectLst/>
                          <a:latin typeface="Arial" charset="0"/>
                          <a:ea typeface="ヒラギノ角ゴ Pro W3" pitchFamily="96" charset="-128"/>
                        </a:rPr>
                        <a:t>Diskriminerings- og tilgjengelighets-loven (DTL</a:t>
                      </a:r>
                      <a:r>
                        <a:rPr kumimoji="0" lang="nb-NO" sz="1800" b="0" i="0" u="none" strike="noStrike" cap="none" normalizeH="0" baseline="0" dirty="0" smtClean="0">
                          <a:ln>
                            <a:noFill/>
                          </a:ln>
                          <a:solidFill>
                            <a:schemeClr val="tx1"/>
                          </a:solidFill>
                          <a:effectLst/>
                          <a:latin typeface="Arial" charset="0"/>
                          <a:ea typeface="ヒラギノ角ゴ Pro W3" pitchFamily="96" charset="-128"/>
                        </a:rPr>
                        <a: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1" i="0" u="none" strike="noStrike" cap="none" normalizeH="0" baseline="0" dirty="0" smtClean="0">
                          <a:ln>
                            <a:noFill/>
                          </a:ln>
                          <a:solidFill>
                            <a:schemeClr val="tx1"/>
                          </a:solidFill>
                          <a:effectLst/>
                          <a:latin typeface="Arial" charset="0"/>
                          <a:ea typeface="ヒラギノ角ゴ Pro W3" pitchFamily="96" charset="-128"/>
                        </a:rPr>
                        <a:t>Diskrimineringsloven om seksuell orientering, kjønnsidentitet og kjønnsuttrykk</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1" i="0" u="none" strike="noStrike" cap="none" normalizeH="0" baseline="0" dirty="0" smtClean="0">
                          <a:ln>
                            <a:noFill/>
                          </a:ln>
                          <a:solidFill>
                            <a:schemeClr val="tx1"/>
                          </a:solidFill>
                          <a:effectLst/>
                          <a:latin typeface="Arial" charset="0"/>
                          <a:ea typeface="ヒラギノ角ゴ Pro W3" pitchFamily="96" charset="-128"/>
                        </a:rPr>
                        <a:t>Arbeids-</a:t>
                      </a:r>
                    </a:p>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1" i="0" u="none" strike="noStrike" cap="none" normalizeH="0" baseline="0" dirty="0" smtClean="0">
                          <a:ln>
                            <a:noFill/>
                          </a:ln>
                          <a:solidFill>
                            <a:schemeClr val="tx1"/>
                          </a:solidFill>
                          <a:effectLst/>
                          <a:latin typeface="Arial" charset="0"/>
                          <a:ea typeface="ヒラギノ角ゴ Pro W3" pitchFamily="96" charset="-128"/>
                        </a:rPr>
                        <a:t>miljø</a:t>
                      </a:r>
                    </a:p>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1" i="0" u="none" strike="noStrike" cap="none" normalizeH="0" baseline="0" dirty="0" smtClean="0">
                          <a:ln>
                            <a:noFill/>
                          </a:ln>
                          <a:solidFill>
                            <a:schemeClr val="tx1"/>
                          </a:solidFill>
                          <a:effectLst/>
                          <a:latin typeface="Arial" charset="0"/>
                          <a:ea typeface="ヒラギノ角ゴ Pro W3" pitchFamily="96" charset="-128"/>
                        </a:rPr>
                        <a:t>loven kapittel 13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1" i="0" u="none" strike="noStrike" cap="none" normalizeH="0" baseline="0" dirty="0" err="1" smtClean="0">
                          <a:ln>
                            <a:noFill/>
                          </a:ln>
                          <a:solidFill>
                            <a:schemeClr val="tx1"/>
                          </a:solidFill>
                          <a:effectLst/>
                          <a:latin typeface="Arial" charset="0"/>
                          <a:ea typeface="ヒラギノ角ゴ Pro W3" pitchFamily="96" charset="-128"/>
                        </a:rPr>
                        <a:t>Boliglov</a:t>
                      </a:r>
                      <a:r>
                        <a:rPr kumimoji="0" lang="nb-NO" sz="1400" b="1" i="0" u="none" strike="noStrike" cap="none" normalizeH="0" baseline="0" dirty="0" smtClean="0">
                          <a:ln>
                            <a:noFill/>
                          </a:ln>
                          <a:solidFill>
                            <a:schemeClr val="tx1"/>
                          </a:solidFill>
                          <a:effectLst/>
                          <a:latin typeface="Arial" charset="0"/>
                          <a:ea typeface="ヒラギノ角ゴ Pro W3" pitchFamily="96" charset="-128"/>
                        </a:rPr>
                        <a:t>-</a:t>
                      </a:r>
                    </a:p>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1" i="0" u="none" strike="noStrike" cap="none" normalizeH="0" baseline="0" dirty="0" err="1" smtClean="0">
                          <a:ln>
                            <a:noFill/>
                          </a:ln>
                          <a:solidFill>
                            <a:schemeClr val="tx1"/>
                          </a:solidFill>
                          <a:effectLst/>
                          <a:latin typeface="Arial" charset="0"/>
                          <a:ea typeface="ヒラギノ角ゴ Pro W3" pitchFamily="96" charset="-128"/>
                        </a:rPr>
                        <a:t>givning</a:t>
                      </a:r>
                      <a:endParaRPr kumimoji="0" lang="nb-NO" sz="1400" b="1" i="0" u="none" strike="noStrike" cap="none" normalizeH="0" baseline="0" dirty="0" smtClean="0">
                        <a:ln>
                          <a:noFill/>
                        </a:ln>
                        <a:solidFill>
                          <a:schemeClr val="tx1"/>
                        </a:solidFill>
                        <a:effectLst/>
                        <a:latin typeface="Arial" charset="0"/>
                        <a:ea typeface="ヒラギノ角ゴ Pro W3" pitchFamily="96" charset="-128"/>
                      </a:endParaRPr>
                    </a:p>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endParaRPr kumimoji="0" lang="nb-NO" sz="1800" b="0" i="0" u="none" strike="noStrike" cap="none" normalizeH="0" baseline="0" dirty="0" smtClean="0">
                        <a:ln>
                          <a:noFill/>
                        </a:ln>
                        <a:solidFill>
                          <a:schemeClr val="tx1"/>
                        </a:solidFill>
                        <a:effectLst/>
                        <a:latin typeface="Arial" charset="0"/>
                        <a:ea typeface="ヒラギノ角ゴ Pro W3" pitchFamily="96" charset="-12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1623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800" b="0" i="0" u="none" strike="noStrike" cap="none" normalizeH="0" baseline="0" dirty="0" smtClean="0">
                          <a:ln>
                            <a:noFill/>
                          </a:ln>
                          <a:solidFill>
                            <a:schemeClr val="tx1"/>
                          </a:solidFill>
                          <a:effectLst/>
                          <a:latin typeface="Arial" charset="0"/>
                          <a:ea typeface="ヒラギノ角ゴ Pro W3" pitchFamily="96" charset="-128"/>
                        </a:rPr>
                        <a:t>kjønn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800" b="0" i="0" u="none" strike="noStrike" cap="none" normalizeH="0" baseline="0" dirty="0" smtClean="0">
                          <a:ln>
                            <a:noFill/>
                          </a:ln>
                          <a:solidFill>
                            <a:schemeClr val="tx1"/>
                          </a:solidFill>
                          <a:effectLst/>
                          <a:latin typeface="Arial" charset="0"/>
                          <a:ea typeface="ヒラギノ角ゴ Pro W3" pitchFamily="96" charset="-128"/>
                        </a:rPr>
                        <a:t>etnisitet, nasjonal opprinnelse, avstamning, hudfarge, språk, religion og livssyn</a:t>
                      </a:r>
                      <a:r>
                        <a:rPr kumimoji="0" lang="nb-NO" sz="1800" b="0" i="0" u="none" strike="noStrike" cap="none" normalizeH="0" baseline="0" dirty="0" smtClean="0">
                          <a:ln>
                            <a:noFill/>
                          </a:ln>
                          <a:solidFill>
                            <a:schemeClr val="bg2"/>
                          </a:solidFill>
                          <a:effectLst/>
                          <a:latin typeface="Arial" charset="0"/>
                          <a:ea typeface="ヒラギノ角ゴ Pro W3" pitchFamily="96" charset="-128"/>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800" b="0" i="0" u="none" strike="noStrike" cap="none" normalizeH="0" baseline="0" dirty="0" smtClean="0">
                          <a:ln>
                            <a:noFill/>
                          </a:ln>
                          <a:solidFill>
                            <a:schemeClr val="tx1"/>
                          </a:solidFill>
                          <a:effectLst/>
                          <a:latin typeface="Arial" charset="0"/>
                          <a:ea typeface="ヒラギノ角ゴ Pro W3" pitchFamily="96" charset="-128"/>
                        </a:rPr>
                        <a:t>nedsatt funksjonsevne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800" b="0" i="0" u="none" strike="noStrike" cap="none" normalizeH="0" baseline="0" dirty="0" smtClean="0">
                          <a:ln>
                            <a:noFill/>
                          </a:ln>
                          <a:solidFill>
                            <a:schemeClr val="tx1"/>
                          </a:solidFill>
                          <a:effectLst/>
                          <a:latin typeface="Arial" charset="0"/>
                          <a:ea typeface="ヒラギノ角ゴ Pro W3" pitchFamily="96" charset="-128"/>
                        </a:rPr>
                        <a:t>LHBT - Kjønnsuttrykk</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0" i="0" u="none" strike="noStrike" cap="none" normalizeH="0" baseline="0" dirty="0" smtClean="0">
                          <a:ln>
                            <a:noFill/>
                          </a:ln>
                          <a:solidFill>
                            <a:schemeClr val="tx1"/>
                          </a:solidFill>
                          <a:effectLst/>
                          <a:latin typeface="Arial" charset="0"/>
                          <a:ea typeface="ヒラギノ角ゴ Pro W3" pitchFamily="96" charset="-128"/>
                        </a:rPr>
                        <a:t>politisk syn, medlemskap arbeidstaker</a:t>
                      </a:r>
                    </a:p>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0" i="0" u="none" strike="noStrike" cap="none" normalizeH="0" baseline="0" dirty="0" smtClean="0">
                          <a:ln>
                            <a:noFill/>
                          </a:ln>
                          <a:solidFill>
                            <a:schemeClr val="tx1"/>
                          </a:solidFill>
                          <a:effectLst/>
                          <a:latin typeface="Arial" charset="0"/>
                          <a:ea typeface="ヒラギノ角ゴ Pro W3" pitchFamily="96" charset="-128"/>
                        </a:rPr>
                        <a:t>organisasjon og alder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0" i="0" u="none" strike="noStrike" cap="none" normalizeH="0" baseline="0" dirty="0" smtClean="0">
                          <a:ln>
                            <a:noFill/>
                          </a:ln>
                          <a:solidFill>
                            <a:schemeClr val="tx1"/>
                          </a:solidFill>
                          <a:effectLst/>
                          <a:latin typeface="Arial" charset="0"/>
                          <a:ea typeface="ヒラギノ角ゴ Pro W3" pitchFamily="96" charset="-128"/>
                        </a:rPr>
                        <a:t>kjønn, etnisitet, nasjonal opprinnelse, avstamning, hudfarge, språk, religion, livssyn funksjons</a:t>
                      </a:r>
                    </a:p>
                    <a:p>
                      <a:pPr marL="0" marR="0" lvl="0" indent="0" algn="l" defTabSz="914400" rtl="0" eaLnBrk="1" fontAlgn="base" latinLnBrk="0" hangingPunct="1">
                        <a:lnSpc>
                          <a:spcPct val="100000"/>
                        </a:lnSpc>
                        <a:spcBef>
                          <a:spcPct val="20000"/>
                        </a:spcBef>
                        <a:spcAft>
                          <a:spcPct val="0"/>
                        </a:spcAft>
                        <a:buClr>
                          <a:schemeClr val="accent2"/>
                        </a:buClr>
                        <a:buSzTx/>
                        <a:buFont typeface="Times" pitchFamily="96" charset="0"/>
                        <a:buNone/>
                        <a:tabLst/>
                      </a:pPr>
                      <a:r>
                        <a:rPr kumimoji="0" lang="nb-NO" sz="1400" b="0" i="0" u="none" strike="noStrike" cap="none" normalizeH="0" baseline="0" dirty="0" smtClean="0">
                          <a:ln>
                            <a:noFill/>
                          </a:ln>
                          <a:solidFill>
                            <a:schemeClr val="tx1"/>
                          </a:solidFill>
                          <a:effectLst/>
                          <a:latin typeface="Arial" charset="0"/>
                          <a:ea typeface="ヒラギノ角ゴ Pro W3" pitchFamily="96" charset="-128"/>
                        </a:rPr>
                        <a:t>evne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9753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Hvem kan henvende seg til LDO – hvordan?</a:t>
            </a:r>
            <a:endParaRPr lang="nb-NO" dirty="0"/>
          </a:p>
        </p:txBody>
      </p:sp>
      <p:sp>
        <p:nvSpPr>
          <p:cNvPr id="3" name="Plassholder for innhold 2"/>
          <p:cNvSpPr>
            <a:spLocks noGrp="1"/>
          </p:cNvSpPr>
          <p:nvPr>
            <p:ph idx="1"/>
          </p:nvPr>
        </p:nvSpPr>
        <p:spPr/>
        <p:txBody>
          <a:bodyPr>
            <a:normAutofit lnSpcReduction="10000"/>
          </a:bodyPr>
          <a:lstStyle/>
          <a:p>
            <a:r>
              <a:rPr lang="nb-NO" altLang="nb-NO" sz="2800" dirty="0"/>
              <a:t>Den enkelte som opplever seg </a:t>
            </a:r>
            <a:r>
              <a:rPr lang="nb-NO" altLang="nb-NO" sz="2800" dirty="0" smtClean="0"/>
              <a:t>diskriminert  </a:t>
            </a:r>
          </a:p>
          <a:p>
            <a:r>
              <a:rPr lang="nb-NO" altLang="nb-NO" sz="2800" dirty="0" smtClean="0"/>
              <a:t>En </a:t>
            </a:r>
            <a:r>
              <a:rPr lang="nb-NO" altLang="nb-NO" sz="2800" dirty="0"/>
              <a:t>organisasjon som har interesse i saken</a:t>
            </a:r>
            <a:r>
              <a:rPr lang="nb-NO" altLang="nb-NO" sz="2800" dirty="0" smtClean="0"/>
              <a:t>.</a:t>
            </a:r>
            <a:r>
              <a:rPr lang="nb-NO" altLang="nb-NO" sz="2800" dirty="0">
                <a:solidFill>
                  <a:srgbClr val="FF0000"/>
                </a:solidFill>
              </a:rPr>
              <a:t> </a:t>
            </a:r>
            <a:endParaRPr lang="nb-NO" altLang="nb-NO" sz="2800" dirty="0" smtClean="0">
              <a:solidFill>
                <a:srgbClr val="FF0000"/>
              </a:solidFill>
            </a:endParaRPr>
          </a:p>
          <a:p>
            <a:pPr>
              <a:buFontTx/>
              <a:buChar char="-"/>
            </a:pPr>
            <a:r>
              <a:rPr lang="nb-NO" altLang="nb-NO" dirty="0" smtClean="0">
                <a:solidFill>
                  <a:srgbClr val="FF0000"/>
                </a:solidFill>
              </a:rPr>
              <a:t>Lavterskel</a:t>
            </a:r>
            <a:r>
              <a:rPr lang="nb-NO" altLang="nb-NO" dirty="0">
                <a:solidFill>
                  <a:srgbClr val="FF0000"/>
                </a:solidFill>
              </a:rPr>
              <a:t>, gratis - -  </a:t>
            </a:r>
            <a:endParaRPr lang="nb-NO" altLang="nb-NO" dirty="0" smtClean="0">
              <a:solidFill>
                <a:srgbClr val="FF0000"/>
              </a:solidFill>
            </a:endParaRPr>
          </a:p>
          <a:p>
            <a:pPr>
              <a:buFontTx/>
              <a:buChar char="-"/>
            </a:pPr>
            <a:r>
              <a:rPr lang="nb-NO" altLang="nb-NO" dirty="0" smtClean="0">
                <a:solidFill>
                  <a:srgbClr val="FF0000"/>
                </a:solidFill>
              </a:rPr>
              <a:t>E-post, telefon, oppmøte…</a:t>
            </a:r>
            <a:endParaRPr lang="nb-NO" altLang="nb-NO" dirty="0">
              <a:solidFill>
                <a:srgbClr val="FF0000"/>
              </a:solidFill>
            </a:endParaRPr>
          </a:p>
          <a:p>
            <a:endParaRPr lang="nb-NO" altLang="nb-NO" dirty="0"/>
          </a:p>
          <a:p>
            <a:pPr marL="0" indent="0">
              <a:buNone/>
            </a:pPr>
            <a:r>
              <a:rPr lang="nb-NO" altLang="nb-NO" sz="2800" dirty="0"/>
              <a:t>LDO har initiativrett som betyr at LDO kan ta opp en sak om diskriminering, uten at en person eller organisasjon har klaget.</a:t>
            </a:r>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3600602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LDO er tilsynsorgan for FN Konvensjoner</a:t>
            </a:r>
            <a:endParaRPr lang="nb-NO" dirty="0"/>
          </a:p>
        </p:txBody>
      </p:sp>
      <p:sp>
        <p:nvSpPr>
          <p:cNvPr id="3" name="Plassholder for innhold 2"/>
          <p:cNvSpPr>
            <a:spLocks noGrp="1"/>
          </p:cNvSpPr>
          <p:nvPr>
            <p:ph idx="1"/>
          </p:nvPr>
        </p:nvSpPr>
        <p:spPr/>
        <p:txBody>
          <a:bodyPr>
            <a:normAutofit lnSpcReduction="10000"/>
          </a:bodyPr>
          <a:lstStyle/>
          <a:p>
            <a:r>
              <a:rPr lang="nb-NO" dirty="0" smtClean="0"/>
              <a:t>FN </a:t>
            </a:r>
            <a:r>
              <a:rPr lang="nb-NO" dirty="0"/>
              <a:t>K</a:t>
            </a:r>
            <a:r>
              <a:rPr lang="nb-NO" dirty="0" smtClean="0"/>
              <a:t>onvensjonen </a:t>
            </a:r>
            <a:r>
              <a:rPr lang="nb-NO" dirty="0"/>
              <a:t>om avskaffelse av rasediskriminering (1965) </a:t>
            </a:r>
            <a:r>
              <a:rPr lang="nb-NO" b="1" dirty="0"/>
              <a:t>CERD</a:t>
            </a:r>
          </a:p>
          <a:p>
            <a:r>
              <a:rPr lang="nb-NO" dirty="0"/>
              <a:t>FN Konvensjonen om avskaffelse av diskriminering av kvinner (1979) </a:t>
            </a:r>
            <a:r>
              <a:rPr lang="nb-NO" b="1" dirty="0"/>
              <a:t>CEDAW</a:t>
            </a:r>
          </a:p>
          <a:p>
            <a:r>
              <a:rPr lang="nb-NO" dirty="0"/>
              <a:t>FN Konvensjonen om rettigheter til mennesker med nedsatt funksjonsevne (2006) </a:t>
            </a:r>
            <a:r>
              <a:rPr lang="nb-NO" b="1" dirty="0"/>
              <a:t>CRPD</a:t>
            </a:r>
          </a:p>
          <a:p>
            <a:endParaRPr lang="nb-NO" dirty="0"/>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3205234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Om å HA rett – men ikke FÅ rett</a:t>
            </a:r>
          </a:p>
        </p:txBody>
      </p:sp>
      <p:sp>
        <p:nvSpPr>
          <p:cNvPr id="3" name="Plassholder for innhold 2"/>
          <p:cNvSpPr>
            <a:spLocks noGrp="1"/>
          </p:cNvSpPr>
          <p:nvPr>
            <p:ph idx="1"/>
          </p:nvPr>
        </p:nvSpPr>
        <p:spPr/>
        <p:txBody>
          <a:bodyPr/>
          <a:lstStyle/>
          <a:p>
            <a:r>
              <a:rPr lang="nb-NO" dirty="0"/>
              <a:t>Hvordan vi </a:t>
            </a:r>
            <a:r>
              <a:rPr lang="nb-NO" b="1" dirty="0"/>
              <a:t>forstår</a:t>
            </a:r>
            <a:r>
              <a:rPr lang="nb-NO" dirty="0"/>
              <a:t> et problem – et fenomen – vil være avgjørende for hvordan vi forholder oss til fenomenet – hvor og hvordan vi finner løsninger på problemet.</a:t>
            </a:r>
          </a:p>
          <a:p>
            <a:endParaRPr lang="nb-NO" dirty="0"/>
          </a:p>
        </p:txBody>
      </p:sp>
      <p:sp>
        <p:nvSpPr>
          <p:cNvPr id="4" name="Plassholder for bunntekst 3"/>
          <p:cNvSpPr>
            <a:spLocks noGrp="1"/>
          </p:cNvSpPr>
          <p:nvPr>
            <p:ph type="ftr" sz="quarter" idx="11"/>
          </p:nvPr>
        </p:nvSpPr>
        <p:spPr/>
        <p:txBody>
          <a:bodyPr/>
          <a:lstStyle/>
          <a:p>
            <a:r>
              <a:rPr lang="en-US" smtClean="0">
                <a:solidFill>
                  <a:prstClr val="black">
                    <a:tint val="75000"/>
                  </a:prstClr>
                </a:solidFill>
              </a:rPr>
              <a:t>Eli Knøsen 30012016</a:t>
            </a:r>
            <a:endParaRPr lang="en-US">
              <a:solidFill>
                <a:prstClr val="black">
                  <a:tint val="75000"/>
                </a:prstClr>
              </a:solidFill>
            </a:endParaRPr>
          </a:p>
        </p:txBody>
      </p:sp>
    </p:spTree>
    <p:extLst>
      <p:ext uri="{BB962C8B-B14F-4D97-AF65-F5344CB8AC3E}">
        <p14:creationId xmlns:p14="http://schemas.microsoft.com/office/powerpoint/2010/main" val="1742285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Fiolet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Fiolet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5148</TotalTime>
  <Words>1715</Words>
  <Application>Microsoft Office PowerPoint</Application>
  <PresentationFormat>Skjermfremvisning (4:3)</PresentationFormat>
  <Paragraphs>349</Paragraphs>
  <Slides>50</Slides>
  <Notes>49</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50</vt:i4>
      </vt:variant>
    </vt:vector>
  </HeadingPairs>
  <TitlesOfParts>
    <vt:vector size="57" baseType="lpstr">
      <vt:lpstr>Arial</vt:lpstr>
      <vt:lpstr>Calibri</vt:lpstr>
      <vt:lpstr>Times</vt:lpstr>
      <vt:lpstr>Wingdings</vt:lpstr>
      <vt:lpstr>ヒラギノ角ゴ Pro W3</vt:lpstr>
      <vt:lpstr>Office-tema</vt:lpstr>
      <vt:lpstr>1_Office-tema</vt:lpstr>
      <vt:lpstr>Likestillings- og diskrimineringsombudet</vt:lpstr>
      <vt:lpstr>Hva skal jeg snakke om?</vt:lpstr>
      <vt:lpstr>Likestillings- og diskrimineringsombudet</vt:lpstr>
      <vt:lpstr>Likestillings- og diskrimineringsombudet</vt:lpstr>
      <vt:lpstr>Sunniva Ørstavik – Hanne Bjurstrøm </vt:lpstr>
      <vt:lpstr>Lovverket</vt:lpstr>
      <vt:lpstr>Hvem kan henvende seg til LDO – hvordan?</vt:lpstr>
      <vt:lpstr>LDO er tilsynsorgan for FN Konvensjoner</vt:lpstr>
      <vt:lpstr>Om å HA rett – men ikke FÅ rett</vt:lpstr>
      <vt:lpstr>De tre «hovedkonvensjonene»</vt:lpstr>
      <vt:lpstr>SP og ØSK art. 2 – ikke nevnt</vt:lpstr>
      <vt:lpstr>SP art 26 – ikke nevnt</vt:lpstr>
      <vt:lpstr>Beskyttelse  legitimerer </vt:lpstr>
      <vt:lpstr>FNs konvensjoner om </vt:lpstr>
      <vt:lpstr>PowerPoint-presentasjon</vt:lpstr>
      <vt:lpstr>Premissene for CRPD i Norge </vt:lpstr>
      <vt:lpstr>Ombudets anbefalinger</vt:lpstr>
      <vt:lpstr>CRPD art. 31 Mangel på kunnskap og dokumentasjon </vt:lpstr>
      <vt:lpstr>Ombudets anbefalinger</vt:lpstr>
      <vt:lpstr>CRPD art. 14, 15, 25 Diskriminerende tvang i psykisk helsevern</vt:lpstr>
      <vt:lpstr>Ombudets anbefalinger</vt:lpstr>
      <vt:lpstr>CRPD art. 14, 15, 25 Tvang mot personer med utviklingshemming og personer med demens</vt:lpstr>
      <vt:lpstr>Ombudets anbefalinger</vt:lpstr>
      <vt:lpstr>CRPD art. 12 Mangel på beslutningsstøtte  som ivaretar selvbestemmelse</vt:lpstr>
      <vt:lpstr>Ombudets anbefalinger</vt:lpstr>
      <vt:lpstr>CRPD art. 16, 6 Vold og overgrep </vt:lpstr>
      <vt:lpstr>Ombudet anbefaler </vt:lpstr>
      <vt:lpstr>CRPDs art. 16  Hets, trakassering, hatkriminalitet</vt:lpstr>
      <vt:lpstr>Ombudets anbefalinger</vt:lpstr>
      <vt:lpstr>CRPD art. 27 Diskriminering i arbeidslivet</vt:lpstr>
      <vt:lpstr>Ombudets anbefalinger</vt:lpstr>
      <vt:lpstr>CRPD art. 9  Utilgjengelige skolebygg</vt:lpstr>
      <vt:lpstr>Ombudets anbefalinger</vt:lpstr>
      <vt:lpstr>CRPD art. 9 og 5  Manglende tilgang til informasjon,  varer og tjenester</vt:lpstr>
      <vt:lpstr>Ombudets anbefalinger</vt:lpstr>
      <vt:lpstr>PowerPoint-presentasjon</vt:lpstr>
      <vt:lpstr>CRPD</vt:lpstr>
      <vt:lpstr>Konvensjonen ikke skrevet inn i norsk lov</vt:lpstr>
      <vt:lpstr>                           CRPD</vt:lpstr>
      <vt:lpstr>CRPD</vt:lpstr>
      <vt:lpstr>Hva betyr paradigmeskifte?</vt:lpstr>
      <vt:lpstr>En annen måte å tenke på</vt:lpstr>
      <vt:lpstr>Tenke nytt</vt:lpstr>
      <vt:lpstr>Vektlegging av samfunnsforholdene</vt:lpstr>
      <vt:lpstr>Tilsyn og rapportering</vt:lpstr>
      <vt:lpstr>Bruk crpd for å forbedre rettigheter</vt:lpstr>
      <vt:lpstr>PowerPoint-presentasjon</vt:lpstr>
      <vt:lpstr>FN-konvensjonens konsekvenser for hvordan LDO vil jobbe framover, særlig om vurderinger i klagesaker. </vt:lpstr>
      <vt:lpstr>Til SAFO</vt:lpstr>
      <vt:lpstr>PowerPoint-presentasjon</vt:lpstr>
    </vt:vector>
  </TitlesOfParts>
  <Company>LDO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Henning Meyer Petersen</dc:creator>
  <cp:lastModifiedBy>Eli Knøsen</cp:lastModifiedBy>
  <cp:revision>193</cp:revision>
  <cp:lastPrinted>2015-11-20T08:41:47Z</cp:lastPrinted>
  <dcterms:created xsi:type="dcterms:W3CDTF">2015-10-09T06:10:42Z</dcterms:created>
  <dcterms:modified xsi:type="dcterms:W3CDTF">2016-02-03T10:27:38Z</dcterms:modified>
  <cp:contentStatus/>
</cp:coreProperties>
</file>