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3"/>
  </p:notesMasterIdLst>
  <p:handoutMasterIdLst>
    <p:handoutMasterId r:id="rId24"/>
  </p:handoutMasterIdLst>
  <p:sldIdLst>
    <p:sldId id="452" r:id="rId6"/>
    <p:sldId id="489" r:id="rId7"/>
    <p:sldId id="490" r:id="rId8"/>
    <p:sldId id="491" r:id="rId9"/>
    <p:sldId id="256" r:id="rId10"/>
    <p:sldId id="302" r:id="rId11"/>
    <p:sldId id="492" r:id="rId12"/>
    <p:sldId id="328" r:id="rId13"/>
    <p:sldId id="333" r:id="rId14"/>
    <p:sldId id="480" r:id="rId15"/>
    <p:sldId id="445" r:id="rId16"/>
    <p:sldId id="488" r:id="rId17"/>
    <p:sldId id="450" r:id="rId18"/>
    <p:sldId id="339" r:id="rId19"/>
    <p:sldId id="479" r:id="rId20"/>
    <p:sldId id="443" r:id="rId21"/>
    <p:sldId id="343" r:id="rId22"/>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074"/>
    <a:srgbClr val="1085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4D03A5-2C0A-45F7-8AAF-B6C131619D2F}" v="3" dt="2023-01-25T15:21:38.81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84" autoAdjust="0"/>
  </p:normalViewPr>
  <p:slideViewPr>
    <p:cSldViewPr snapToGrid="0">
      <p:cViewPr varScale="1">
        <p:scale>
          <a:sx n="95" d="100"/>
          <a:sy n="95" d="100"/>
        </p:scale>
        <p:origin x="1158"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gdis Endal" userId="982e7d8a-e0d3-4db2-bde8-5e0a9919154c" providerId="ADAL" clId="{504D03A5-2C0A-45F7-8AAF-B6C131619D2F}"/>
    <pc:docChg chg="undo custSel modSld">
      <pc:chgData name="Vigdis Endal" userId="982e7d8a-e0d3-4db2-bde8-5e0a9919154c" providerId="ADAL" clId="{504D03A5-2C0A-45F7-8AAF-B6C131619D2F}" dt="2023-01-26T11:57:20.878" v="1047" actId="20577"/>
      <pc:docMkLst>
        <pc:docMk/>
      </pc:docMkLst>
      <pc:sldChg chg="modSp mod">
        <pc:chgData name="Vigdis Endal" userId="982e7d8a-e0d3-4db2-bde8-5e0a9919154c" providerId="ADAL" clId="{504D03A5-2C0A-45F7-8AAF-B6C131619D2F}" dt="2023-01-26T11:56:29.652" v="1024" actId="1076"/>
        <pc:sldMkLst>
          <pc:docMk/>
          <pc:sldMk cId="258655608" sldId="302"/>
        </pc:sldMkLst>
        <pc:spChg chg="mod">
          <ac:chgData name="Vigdis Endal" userId="982e7d8a-e0d3-4db2-bde8-5e0a9919154c" providerId="ADAL" clId="{504D03A5-2C0A-45F7-8AAF-B6C131619D2F}" dt="2023-01-26T11:56:29.652" v="1024" actId="1076"/>
          <ac:spMkLst>
            <pc:docMk/>
            <pc:sldMk cId="258655608" sldId="302"/>
            <ac:spMk id="15" creationId="{18DFB4AA-CF7B-44D3-AA63-E34DB2587A3E}"/>
          </ac:spMkLst>
        </pc:spChg>
        <pc:spChg chg="mod">
          <ac:chgData name="Vigdis Endal" userId="982e7d8a-e0d3-4db2-bde8-5e0a9919154c" providerId="ADAL" clId="{504D03A5-2C0A-45F7-8AAF-B6C131619D2F}" dt="2023-01-26T11:56:25.442" v="1023" actId="1076"/>
          <ac:spMkLst>
            <pc:docMk/>
            <pc:sldMk cId="258655608" sldId="302"/>
            <ac:spMk id="18" creationId="{0533C5D6-A5FD-43D1-94C6-453C3DE73E30}"/>
          </ac:spMkLst>
        </pc:spChg>
        <pc:spChg chg="mod">
          <ac:chgData name="Vigdis Endal" userId="982e7d8a-e0d3-4db2-bde8-5e0a9919154c" providerId="ADAL" clId="{504D03A5-2C0A-45F7-8AAF-B6C131619D2F}" dt="2023-01-26T11:56:18.399" v="1022" actId="14100"/>
          <ac:spMkLst>
            <pc:docMk/>
            <pc:sldMk cId="258655608" sldId="302"/>
            <ac:spMk id="21" creationId="{F0087A6F-CB46-4D81-8162-3DA6B50850D0}"/>
          </ac:spMkLst>
        </pc:spChg>
        <pc:spChg chg="mod">
          <ac:chgData name="Vigdis Endal" userId="982e7d8a-e0d3-4db2-bde8-5e0a9919154c" providerId="ADAL" clId="{504D03A5-2C0A-45F7-8AAF-B6C131619D2F}" dt="2023-01-26T11:56:06.641" v="1019" actId="1076"/>
          <ac:spMkLst>
            <pc:docMk/>
            <pc:sldMk cId="258655608" sldId="302"/>
            <ac:spMk id="22" creationId="{D0B66AE1-AD77-48A9-B7DB-99B676E1E3AE}"/>
          </ac:spMkLst>
        </pc:spChg>
        <pc:picChg chg="mod">
          <ac:chgData name="Vigdis Endal" userId="982e7d8a-e0d3-4db2-bde8-5e0a9919154c" providerId="ADAL" clId="{504D03A5-2C0A-45F7-8AAF-B6C131619D2F}" dt="2023-01-26T11:56:03.338" v="1018" actId="1076"/>
          <ac:picMkLst>
            <pc:docMk/>
            <pc:sldMk cId="258655608" sldId="302"/>
            <ac:picMk id="12" creationId="{5E02FC39-7B96-48AE-842F-E0A46480C5E3}"/>
          </ac:picMkLst>
        </pc:picChg>
        <pc:picChg chg="mod">
          <ac:chgData name="Vigdis Endal" userId="982e7d8a-e0d3-4db2-bde8-5e0a9919154c" providerId="ADAL" clId="{504D03A5-2C0A-45F7-8AAF-B6C131619D2F}" dt="2023-01-26T11:56:08.769" v="1020" actId="1076"/>
          <ac:picMkLst>
            <pc:docMk/>
            <pc:sldMk cId="258655608" sldId="302"/>
            <ac:picMk id="13" creationId="{314B149C-CBDF-47F9-86CB-6B4596635E77}"/>
          </ac:picMkLst>
        </pc:picChg>
        <pc:picChg chg="mod">
          <ac:chgData name="Vigdis Endal" userId="982e7d8a-e0d3-4db2-bde8-5e0a9919154c" providerId="ADAL" clId="{504D03A5-2C0A-45F7-8AAF-B6C131619D2F}" dt="2023-01-26T11:56:11.912" v="1021" actId="1076"/>
          <ac:picMkLst>
            <pc:docMk/>
            <pc:sldMk cId="258655608" sldId="302"/>
            <ac:picMk id="19" creationId="{3F2E8A3D-8FCA-4055-BC31-DA7B01BD96BE}"/>
          </ac:picMkLst>
        </pc:picChg>
      </pc:sldChg>
      <pc:sldChg chg="modSp mod">
        <pc:chgData name="Vigdis Endal" userId="982e7d8a-e0d3-4db2-bde8-5e0a9919154c" providerId="ADAL" clId="{504D03A5-2C0A-45F7-8AAF-B6C131619D2F}" dt="2023-01-26T11:57:20.878" v="1047" actId="20577"/>
        <pc:sldMkLst>
          <pc:docMk/>
          <pc:sldMk cId="2446224462" sldId="333"/>
        </pc:sldMkLst>
        <pc:spChg chg="mod">
          <ac:chgData name="Vigdis Endal" userId="982e7d8a-e0d3-4db2-bde8-5e0a9919154c" providerId="ADAL" clId="{504D03A5-2C0A-45F7-8AAF-B6C131619D2F}" dt="2023-01-26T11:57:20.878" v="1047" actId="20577"/>
          <ac:spMkLst>
            <pc:docMk/>
            <pc:sldMk cId="2446224462" sldId="333"/>
            <ac:spMk id="29" creationId="{772D6EBC-BBF8-3149-9454-65A9F99A94B3}"/>
          </ac:spMkLst>
        </pc:spChg>
      </pc:sldChg>
      <pc:sldChg chg="addSp delSp mod">
        <pc:chgData name="Vigdis Endal" userId="982e7d8a-e0d3-4db2-bde8-5e0a9919154c" providerId="ADAL" clId="{504D03A5-2C0A-45F7-8AAF-B6C131619D2F}" dt="2023-01-25T15:07:52.458" v="1" actId="22"/>
        <pc:sldMkLst>
          <pc:docMk/>
          <pc:sldMk cId="1338259178" sldId="452"/>
        </pc:sldMkLst>
        <pc:spChg chg="add del">
          <ac:chgData name="Vigdis Endal" userId="982e7d8a-e0d3-4db2-bde8-5e0a9919154c" providerId="ADAL" clId="{504D03A5-2C0A-45F7-8AAF-B6C131619D2F}" dt="2023-01-25T15:07:52.458" v="1" actId="22"/>
          <ac:spMkLst>
            <pc:docMk/>
            <pc:sldMk cId="1338259178" sldId="452"/>
            <ac:spMk id="9" creationId="{E0F0A71B-6A27-48CC-A53A-1E3B8F8E6BD1}"/>
          </ac:spMkLst>
        </pc:spChg>
      </pc:sldChg>
      <pc:sldChg chg="delSp modSp mod modNotesTx">
        <pc:chgData name="Vigdis Endal" userId="982e7d8a-e0d3-4db2-bde8-5e0a9919154c" providerId="ADAL" clId="{504D03A5-2C0A-45F7-8AAF-B6C131619D2F}" dt="2023-01-25T15:17:27.746" v="837" actId="20577"/>
        <pc:sldMkLst>
          <pc:docMk/>
          <pc:sldMk cId="2072654735" sldId="489"/>
        </pc:sldMkLst>
        <pc:spChg chg="del">
          <ac:chgData name="Vigdis Endal" userId="982e7d8a-e0d3-4db2-bde8-5e0a9919154c" providerId="ADAL" clId="{504D03A5-2C0A-45F7-8AAF-B6C131619D2F}" dt="2023-01-25T15:08:16.221" v="4" actId="478"/>
          <ac:spMkLst>
            <pc:docMk/>
            <pc:sldMk cId="2072654735" sldId="489"/>
            <ac:spMk id="2" creationId="{14A4B43E-A898-4EE5-9065-1E2AE353C24E}"/>
          </ac:spMkLst>
        </pc:spChg>
        <pc:spChg chg="del">
          <ac:chgData name="Vigdis Endal" userId="982e7d8a-e0d3-4db2-bde8-5e0a9919154c" providerId="ADAL" clId="{504D03A5-2C0A-45F7-8AAF-B6C131619D2F}" dt="2023-01-25T15:08:14.088" v="3" actId="478"/>
          <ac:spMkLst>
            <pc:docMk/>
            <pc:sldMk cId="2072654735" sldId="489"/>
            <ac:spMk id="3" creationId="{C138DC0F-B6A6-40F8-BD11-F3BD4892B014}"/>
          </ac:spMkLst>
        </pc:spChg>
        <pc:spChg chg="mod">
          <ac:chgData name="Vigdis Endal" userId="982e7d8a-e0d3-4db2-bde8-5e0a9919154c" providerId="ADAL" clId="{504D03A5-2C0A-45F7-8AAF-B6C131619D2F}" dt="2023-01-25T15:17:27.746" v="837" actId="20577"/>
          <ac:spMkLst>
            <pc:docMk/>
            <pc:sldMk cId="2072654735" sldId="489"/>
            <ac:spMk id="6" creationId="{045DBBC2-0D97-4C9A-927F-964F5B61F620}"/>
          </ac:spMkLst>
        </pc:spChg>
        <pc:spChg chg="mod ord">
          <ac:chgData name="Vigdis Endal" userId="982e7d8a-e0d3-4db2-bde8-5e0a9919154c" providerId="ADAL" clId="{504D03A5-2C0A-45F7-8AAF-B6C131619D2F}" dt="2023-01-25T15:16:45.611" v="766" actId="1076"/>
          <ac:spMkLst>
            <pc:docMk/>
            <pc:sldMk cId="2072654735" sldId="489"/>
            <ac:spMk id="13" creationId="{5C9FC0B2-27D8-B845-A5D2-4BCA027E0761}"/>
          </ac:spMkLst>
        </pc:spChg>
        <pc:spChg chg="mod">
          <ac:chgData name="Vigdis Endal" userId="982e7d8a-e0d3-4db2-bde8-5e0a9919154c" providerId="ADAL" clId="{504D03A5-2C0A-45F7-8AAF-B6C131619D2F}" dt="2023-01-25T15:08:46.629" v="20" actId="14100"/>
          <ac:spMkLst>
            <pc:docMk/>
            <pc:sldMk cId="2072654735" sldId="489"/>
            <ac:spMk id="26" creationId="{F1963CD3-DC61-EA4A-921F-77E955A9B123}"/>
          </ac:spMkLst>
        </pc:spChg>
        <pc:picChg chg="del">
          <ac:chgData name="Vigdis Endal" userId="982e7d8a-e0d3-4db2-bde8-5e0a9919154c" providerId="ADAL" clId="{504D03A5-2C0A-45F7-8AAF-B6C131619D2F}" dt="2023-01-25T15:08:10.728" v="2" actId="478"/>
          <ac:picMkLst>
            <pc:docMk/>
            <pc:sldMk cId="2072654735" sldId="489"/>
            <ac:picMk id="7" creationId="{E63EA25E-C79E-42D2-B538-9760B537608F}"/>
          </ac:picMkLst>
        </pc:picChg>
      </pc:sldChg>
      <pc:sldChg chg="addSp delSp modSp mod">
        <pc:chgData name="Vigdis Endal" userId="982e7d8a-e0d3-4db2-bde8-5e0a9919154c" providerId="ADAL" clId="{504D03A5-2C0A-45F7-8AAF-B6C131619D2F}" dt="2023-01-25T15:22:43.425" v="1014" actId="20577"/>
        <pc:sldMkLst>
          <pc:docMk/>
          <pc:sldMk cId="2683565748" sldId="490"/>
        </pc:sldMkLst>
        <pc:spChg chg="add del mod">
          <ac:chgData name="Vigdis Endal" userId="982e7d8a-e0d3-4db2-bde8-5e0a9919154c" providerId="ADAL" clId="{504D03A5-2C0A-45F7-8AAF-B6C131619D2F}" dt="2023-01-25T15:22:15.411" v="982" actId="478"/>
          <ac:spMkLst>
            <pc:docMk/>
            <pc:sldMk cId="2683565748" sldId="490"/>
            <ac:spMk id="9" creationId="{CFC48F89-A677-4EDC-8390-C529595B68D1}"/>
          </ac:spMkLst>
        </pc:spChg>
        <pc:spChg chg="mod">
          <ac:chgData name="Vigdis Endal" userId="982e7d8a-e0d3-4db2-bde8-5e0a9919154c" providerId="ADAL" clId="{504D03A5-2C0A-45F7-8AAF-B6C131619D2F}" dt="2023-01-25T15:21:59.339" v="974" actId="1076"/>
          <ac:spMkLst>
            <pc:docMk/>
            <pc:sldMk cId="2683565748" sldId="490"/>
            <ac:spMk id="29" creationId="{772D6EBC-BBF8-3149-9454-65A9F99A94B3}"/>
          </ac:spMkLst>
        </pc:spChg>
        <pc:spChg chg="mod">
          <ac:chgData name="Vigdis Endal" userId="982e7d8a-e0d3-4db2-bde8-5e0a9919154c" providerId="ADAL" clId="{504D03A5-2C0A-45F7-8AAF-B6C131619D2F}" dt="2023-01-25T15:22:43.425" v="1014" actId="20577"/>
          <ac:spMkLst>
            <pc:docMk/>
            <pc:sldMk cId="2683565748" sldId="490"/>
            <ac:spMk id="32" creationId="{13FBC48B-3AF0-6547-A585-A2DD60634AE4}"/>
          </ac:spMkLst>
        </pc:spChg>
        <pc:spChg chg="mod">
          <ac:chgData name="Vigdis Endal" userId="982e7d8a-e0d3-4db2-bde8-5e0a9919154c" providerId="ADAL" clId="{504D03A5-2C0A-45F7-8AAF-B6C131619D2F}" dt="2023-01-25T15:18:36.737" v="875" actId="6549"/>
          <ac:spMkLst>
            <pc:docMk/>
            <pc:sldMk cId="2683565748" sldId="490"/>
            <ac:spMk id="41" creationId="{3E52ED85-ACDA-EF43-AFA8-41FDEA6F893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00887BB6-B6D4-4FF7-BC74-BA4335D5B1D1}"/>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DBCD8D36-E843-4AC3-9074-71DF96F105B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62B1597-C0EB-4BB9-998D-F8F11E713B10}" type="datetimeFigureOut">
              <a:rPr lang="nb-NO" smtClean="0"/>
              <a:t>26.01.2023</a:t>
            </a:fld>
            <a:endParaRPr lang="nb-NO"/>
          </a:p>
        </p:txBody>
      </p:sp>
      <p:sp>
        <p:nvSpPr>
          <p:cNvPr id="4" name="Plassholder for bunntekst 3">
            <a:extLst>
              <a:ext uri="{FF2B5EF4-FFF2-40B4-BE49-F238E27FC236}">
                <a16:creationId xmlns:a16="http://schemas.microsoft.com/office/drawing/2014/main" id="{1466432D-86E1-4C17-8EC5-65B7B14A4AD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DF091395-5039-4181-B6FB-F699FAB22402}"/>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00A3835-BDF7-4184-A7A2-961C337C9FFA}" type="slidenum">
              <a:rPr lang="nb-NO" smtClean="0"/>
              <a:t>‹#›</a:t>
            </a:fld>
            <a:endParaRPr lang="nb-NO"/>
          </a:p>
        </p:txBody>
      </p:sp>
    </p:spTree>
    <p:extLst>
      <p:ext uri="{BB962C8B-B14F-4D97-AF65-F5344CB8AC3E}">
        <p14:creationId xmlns:p14="http://schemas.microsoft.com/office/powerpoint/2010/main" val="1972022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C3BB8A8-8DBF-4E98-862C-F5353CD7D1EE}" type="datetimeFigureOut">
              <a:rPr lang="nb-NO" smtClean="0"/>
              <a:t>26.01.2023</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AFB43A-EC6E-4146-ACF7-FB5C8695A01D}" type="slidenum">
              <a:rPr lang="nb-NO" smtClean="0"/>
              <a:t>‹#›</a:t>
            </a:fld>
            <a:endParaRPr lang="nb-NO"/>
          </a:p>
        </p:txBody>
      </p:sp>
    </p:spTree>
    <p:extLst>
      <p:ext uri="{BB962C8B-B14F-4D97-AF65-F5344CB8AC3E}">
        <p14:creationId xmlns:p14="http://schemas.microsoft.com/office/powerpoint/2010/main" val="76665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10"/>
          </p:nvPr>
        </p:nvSpPr>
        <p:spPr/>
        <p:txBody>
          <a:bodyPr/>
          <a:lstStyle/>
          <a:p>
            <a:fld id="{29AFB43A-EC6E-4146-ACF7-FB5C8695A01D}" type="slidenum">
              <a:rPr lang="nb-NO" smtClean="0"/>
              <a:t>1</a:t>
            </a:fld>
            <a:endParaRPr lang="nb-NO"/>
          </a:p>
        </p:txBody>
      </p:sp>
    </p:spTree>
    <p:extLst>
      <p:ext uri="{BB962C8B-B14F-4D97-AF65-F5344CB8AC3E}">
        <p14:creationId xmlns:p14="http://schemas.microsoft.com/office/powerpoint/2010/main" val="179070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9AFB43A-EC6E-4146-ACF7-FB5C8695A01D}" type="slidenum">
              <a:rPr lang="nb-NO" smtClean="0"/>
              <a:t>11</a:t>
            </a:fld>
            <a:endParaRPr lang="nb-NO"/>
          </a:p>
        </p:txBody>
      </p:sp>
    </p:spTree>
    <p:extLst>
      <p:ext uri="{BB962C8B-B14F-4D97-AF65-F5344CB8AC3E}">
        <p14:creationId xmlns:p14="http://schemas.microsoft.com/office/powerpoint/2010/main" val="392900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9AFB43A-EC6E-4146-ACF7-FB5C8695A01D}" type="slidenum">
              <a:rPr lang="nb-NO" smtClean="0"/>
              <a:t>12</a:t>
            </a:fld>
            <a:endParaRPr lang="nb-NO"/>
          </a:p>
        </p:txBody>
      </p:sp>
    </p:spTree>
    <p:extLst>
      <p:ext uri="{BB962C8B-B14F-4D97-AF65-F5344CB8AC3E}">
        <p14:creationId xmlns:p14="http://schemas.microsoft.com/office/powerpoint/2010/main" val="137545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9AFB43A-EC6E-4146-ACF7-FB5C8695A01D}" type="slidenum">
              <a:rPr lang="nb-NO" smtClean="0"/>
              <a:t>13</a:t>
            </a:fld>
            <a:endParaRPr lang="nb-NO"/>
          </a:p>
        </p:txBody>
      </p:sp>
    </p:spTree>
    <p:extLst>
      <p:ext uri="{BB962C8B-B14F-4D97-AF65-F5344CB8AC3E}">
        <p14:creationId xmlns:p14="http://schemas.microsoft.com/office/powerpoint/2010/main" val="4099773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en hel bredde av temaer som er aktuelle for rådene. Alt som angår personer med funksjonsnedsettelse.</a:t>
            </a:r>
          </a:p>
          <a:p>
            <a:endParaRPr lang="nb-NO"/>
          </a:p>
          <a:p>
            <a:r>
              <a:rPr lang="nb-NO"/>
              <a:t>1 Kommunens ansvar for temaet?</a:t>
            </a:r>
          </a:p>
          <a:p>
            <a:r>
              <a:rPr lang="nb-NO"/>
              <a:t>2 Hva er viktig for funksjonshemmede – og dermed for rådet når det gjelder tema?  </a:t>
            </a:r>
          </a:p>
          <a:p>
            <a:r>
              <a:rPr lang="nb-NO"/>
              <a:t>3 Hvordan kan rådet jobbe med temaet?  </a:t>
            </a:r>
          </a:p>
          <a:p>
            <a:r>
              <a:rPr lang="nb-NO"/>
              <a:t>4 Hva sier regelverket - CRPD/</a:t>
            </a:r>
            <a:r>
              <a:rPr lang="nb-NO" err="1"/>
              <a:t>Bærekraftsmålene</a:t>
            </a:r>
            <a:r>
              <a:rPr lang="nb-NO"/>
              <a:t> og likestilling/diskriminerings-regelverket?   </a:t>
            </a:r>
          </a:p>
          <a:p>
            <a:endParaRPr lang="nb-NO"/>
          </a:p>
          <a:p>
            <a:endParaRPr lang="nb-NO"/>
          </a:p>
          <a:p>
            <a:r>
              <a:rPr lang="nb-NO"/>
              <a:t>Balanse – ikke skremme vekk – samtidig gi kunnskap når behov. Dilemma vi har snakket om:</a:t>
            </a:r>
          </a:p>
          <a:p>
            <a:endParaRPr lang="nb-NO"/>
          </a:p>
          <a:p>
            <a:r>
              <a:rPr lang="nb-NO"/>
              <a:t>Hvordan kan vi samtidig fortelle at dette krever en del jobb – uten å skremme folk av? Hvordan de kan jobbe – uten å framstille det som umulig oppgave slik at nye medlemmer (og potensielle) mister lysten til å være med?</a:t>
            </a:r>
          </a:p>
          <a:p>
            <a:endParaRPr lang="nb-NO"/>
          </a:p>
        </p:txBody>
      </p:sp>
      <p:sp>
        <p:nvSpPr>
          <p:cNvPr id="4" name="Plassholder for lysbildenummer 3"/>
          <p:cNvSpPr>
            <a:spLocks noGrp="1"/>
          </p:cNvSpPr>
          <p:nvPr>
            <p:ph type="sldNum" sz="quarter" idx="10"/>
          </p:nvPr>
        </p:nvSpPr>
        <p:spPr/>
        <p:txBody>
          <a:bodyPr/>
          <a:lstStyle/>
          <a:p>
            <a:fld id="{29AFB43A-EC6E-4146-ACF7-FB5C8695A01D}" type="slidenum">
              <a:rPr lang="nb-NO" smtClean="0"/>
              <a:t>14</a:t>
            </a:fld>
            <a:endParaRPr lang="nb-NO"/>
          </a:p>
        </p:txBody>
      </p:sp>
    </p:spTree>
    <p:extLst>
      <p:ext uri="{BB962C8B-B14F-4D97-AF65-F5344CB8AC3E}">
        <p14:creationId xmlns:p14="http://schemas.microsoft.com/office/powerpoint/2010/main" val="3593285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 Kommunens ansvar for temaet?</a:t>
            </a:r>
          </a:p>
          <a:p>
            <a:r>
              <a:rPr lang="nb-NO" dirty="0"/>
              <a:t>2 Hva er viktig for funksjonshemmede – og dermed for rådet når det gjelder tema?  </a:t>
            </a:r>
          </a:p>
          <a:p>
            <a:r>
              <a:rPr lang="nb-NO" dirty="0"/>
              <a:t>3 Hvordan kan rådet jobbe med temaet?  </a:t>
            </a:r>
          </a:p>
          <a:p>
            <a:r>
              <a:rPr lang="nb-NO" dirty="0"/>
              <a:t>4 Hva sier regelverket - CRPD/</a:t>
            </a:r>
            <a:r>
              <a:rPr lang="nb-NO" dirty="0" err="1"/>
              <a:t>Bærekraftsmålene</a:t>
            </a:r>
            <a:r>
              <a:rPr lang="nb-NO" dirty="0"/>
              <a:t> og likestilling/diskriminerings-regelverket?   </a:t>
            </a:r>
          </a:p>
          <a:p>
            <a:endParaRPr lang="nb-NO" dirty="0"/>
          </a:p>
        </p:txBody>
      </p:sp>
      <p:sp>
        <p:nvSpPr>
          <p:cNvPr id="4" name="Plassholder for lysbildenummer 3"/>
          <p:cNvSpPr>
            <a:spLocks noGrp="1"/>
          </p:cNvSpPr>
          <p:nvPr>
            <p:ph type="sldNum" sz="quarter" idx="10"/>
          </p:nvPr>
        </p:nvSpPr>
        <p:spPr/>
        <p:txBody>
          <a:bodyPr/>
          <a:lstStyle/>
          <a:p>
            <a:fld id="{29AFB43A-EC6E-4146-ACF7-FB5C8695A01D}" type="slidenum">
              <a:rPr lang="nb-NO" smtClean="0"/>
              <a:t>15</a:t>
            </a:fld>
            <a:endParaRPr lang="nb-NO"/>
          </a:p>
        </p:txBody>
      </p:sp>
    </p:spTree>
    <p:extLst>
      <p:ext uri="{BB962C8B-B14F-4D97-AF65-F5344CB8AC3E}">
        <p14:creationId xmlns:p14="http://schemas.microsoft.com/office/powerpoint/2010/main" val="3593285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9AFB43A-EC6E-4146-ACF7-FB5C8695A01D}" type="slidenum">
              <a:rPr lang="nb-NO" smtClean="0"/>
              <a:t>16</a:t>
            </a:fld>
            <a:endParaRPr lang="nb-NO"/>
          </a:p>
        </p:txBody>
      </p:sp>
    </p:spTree>
    <p:extLst>
      <p:ext uri="{BB962C8B-B14F-4D97-AF65-F5344CB8AC3E}">
        <p14:creationId xmlns:p14="http://schemas.microsoft.com/office/powerpoint/2010/main" val="1825382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Hvorfor er det behov for å kurse rådsmedlemmene? Og hvorfor er det lurt å gjøre det sammen på tvers av paraplyene? </a:t>
            </a:r>
          </a:p>
        </p:txBody>
      </p:sp>
      <p:sp>
        <p:nvSpPr>
          <p:cNvPr id="4" name="Plassholder for lysbildenummer 3"/>
          <p:cNvSpPr>
            <a:spLocks noGrp="1"/>
          </p:cNvSpPr>
          <p:nvPr>
            <p:ph type="sldNum" sz="quarter" idx="10"/>
          </p:nvPr>
        </p:nvSpPr>
        <p:spPr/>
        <p:txBody>
          <a:bodyPr/>
          <a:lstStyle/>
          <a:p>
            <a:fld id="{29AFB43A-EC6E-4146-ACF7-FB5C8695A01D}" type="slidenum">
              <a:rPr lang="nb-NO" smtClean="0"/>
              <a:t>2</a:t>
            </a:fld>
            <a:endParaRPr lang="nb-NO"/>
          </a:p>
        </p:txBody>
      </p:sp>
    </p:spTree>
    <p:extLst>
      <p:ext uri="{BB962C8B-B14F-4D97-AF65-F5344CB8AC3E}">
        <p14:creationId xmlns:p14="http://schemas.microsoft.com/office/powerpoint/2010/main" val="142040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En gjennomgang av innholdet i kurset begynner her. </a:t>
            </a:r>
          </a:p>
        </p:txBody>
      </p:sp>
      <p:sp>
        <p:nvSpPr>
          <p:cNvPr id="4" name="Plassholder for lysbildenummer 3"/>
          <p:cNvSpPr>
            <a:spLocks noGrp="1"/>
          </p:cNvSpPr>
          <p:nvPr>
            <p:ph type="sldNum" sz="quarter" idx="10"/>
          </p:nvPr>
        </p:nvSpPr>
        <p:spPr/>
        <p:txBody>
          <a:bodyPr/>
          <a:lstStyle/>
          <a:p>
            <a:fld id="{29AFB43A-EC6E-4146-ACF7-FB5C8695A01D}" type="slidenum">
              <a:rPr lang="nb-NO" smtClean="0"/>
              <a:t>3</a:t>
            </a:fld>
            <a:endParaRPr lang="nb-NO"/>
          </a:p>
        </p:txBody>
      </p:sp>
    </p:spTree>
    <p:extLst>
      <p:ext uri="{BB962C8B-B14F-4D97-AF65-F5344CB8AC3E}">
        <p14:creationId xmlns:p14="http://schemas.microsoft.com/office/powerpoint/2010/main" val="10509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9AFB43A-EC6E-4146-ACF7-FB5C8695A01D}" type="slidenum">
              <a:rPr lang="nb-NO" smtClean="0"/>
              <a:t>4</a:t>
            </a:fld>
            <a:endParaRPr lang="nb-NO"/>
          </a:p>
        </p:txBody>
      </p:sp>
    </p:spTree>
    <p:extLst>
      <p:ext uri="{BB962C8B-B14F-4D97-AF65-F5344CB8AC3E}">
        <p14:creationId xmlns:p14="http://schemas.microsoft.com/office/powerpoint/2010/main" val="3756924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9AFB43A-EC6E-4146-ACF7-FB5C8695A01D}" type="slidenum">
              <a:rPr lang="nb-NO" smtClean="0"/>
              <a:t>5</a:t>
            </a:fld>
            <a:endParaRPr lang="nb-NO"/>
          </a:p>
        </p:txBody>
      </p:sp>
    </p:spTree>
    <p:extLst>
      <p:ext uri="{BB962C8B-B14F-4D97-AF65-F5344CB8AC3E}">
        <p14:creationId xmlns:p14="http://schemas.microsoft.com/office/powerpoint/2010/main" val="1235703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9AFB43A-EC6E-4146-ACF7-FB5C8695A01D}" type="slidenum">
              <a:rPr lang="nb-NO" smtClean="0"/>
              <a:t>7</a:t>
            </a:fld>
            <a:endParaRPr lang="nb-NO"/>
          </a:p>
        </p:txBody>
      </p:sp>
    </p:spTree>
    <p:extLst>
      <p:ext uri="{BB962C8B-B14F-4D97-AF65-F5344CB8AC3E}">
        <p14:creationId xmlns:p14="http://schemas.microsoft.com/office/powerpoint/2010/main" val="393032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9AFB43A-EC6E-4146-ACF7-FB5C8695A01D}" type="slidenum">
              <a:rPr lang="nb-NO" smtClean="0"/>
              <a:t>8</a:t>
            </a:fld>
            <a:endParaRPr lang="nb-NO"/>
          </a:p>
        </p:txBody>
      </p:sp>
    </p:spTree>
    <p:extLst>
      <p:ext uri="{BB962C8B-B14F-4D97-AF65-F5344CB8AC3E}">
        <p14:creationId xmlns:p14="http://schemas.microsoft.com/office/powerpoint/2010/main" val="118013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En gjennomgang av innholdet i kurset begynner her. </a:t>
            </a:r>
          </a:p>
        </p:txBody>
      </p:sp>
      <p:sp>
        <p:nvSpPr>
          <p:cNvPr id="4" name="Plassholder for lysbildenummer 3"/>
          <p:cNvSpPr>
            <a:spLocks noGrp="1"/>
          </p:cNvSpPr>
          <p:nvPr>
            <p:ph type="sldNum" sz="quarter" idx="10"/>
          </p:nvPr>
        </p:nvSpPr>
        <p:spPr/>
        <p:txBody>
          <a:bodyPr/>
          <a:lstStyle/>
          <a:p>
            <a:fld id="{29AFB43A-EC6E-4146-ACF7-FB5C8695A01D}" type="slidenum">
              <a:rPr lang="nb-NO" smtClean="0"/>
              <a:t>9</a:t>
            </a:fld>
            <a:endParaRPr lang="nb-NO"/>
          </a:p>
        </p:txBody>
      </p:sp>
    </p:spTree>
    <p:extLst>
      <p:ext uri="{BB962C8B-B14F-4D97-AF65-F5344CB8AC3E}">
        <p14:creationId xmlns:p14="http://schemas.microsoft.com/office/powerpoint/2010/main" val="8911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9AFB43A-EC6E-4146-ACF7-FB5C8695A01D}" type="slidenum">
              <a:rPr lang="nb-NO" smtClean="0"/>
              <a:t>10</a:t>
            </a:fld>
            <a:endParaRPr lang="nb-NO"/>
          </a:p>
        </p:txBody>
      </p:sp>
    </p:spTree>
    <p:extLst>
      <p:ext uri="{BB962C8B-B14F-4D97-AF65-F5344CB8AC3E}">
        <p14:creationId xmlns:p14="http://schemas.microsoft.com/office/powerpoint/2010/main" val="1701611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2021" y="5454680"/>
            <a:ext cx="496848" cy="769908"/>
          </a:xfrm>
          <a:prstGeom prst="rect">
            <a:avLst/>
          </a:prstGeom>
        </p:spPr>
      </p:pic>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D54318C9-B7BD-40F6-A986-36A13CAF5BD4}" type="datetime1">
              <a:rPr lang="nb-NO" smtClean="0"/>
              <a:t>26.01.2023</a:t>
            </a:fld>
            <a:endParaRPr lang="nb-NO"/>
          </a:p>
        </p:txBody>
      </p:sp>
      <p:sp>
        <p:nvSpPr>
          <p:cNvPr id="5" name="Plassholder for bunntekst 4"/>
          <p:cNvSpPr>
            <a:spLocks noGrp="1"/>
          </p:cNvSpPr>
          <p:nvPr>
            <p:ph type="ftr" sz="quarter" idx="11"/>
          </p:nvPr>
        </p:nvSpPr>
        <p:spPr/>
        <p:txBody>
          <a:bodyPr/>
          <a:lstStyle/>
          <a:p>
            <a:r>
              <a:rPr lang="nb-NO"/>
              <a:t>Funksjonshemmedes fellesorganisasjon</a:t>
            </a:r>
          </a:p>
        </p:txBody>
      </p:sp>
      <p:sp>
        <p:nvSpPr>
          <p:cNvPr id="6" name="Plassholder for lysbildenummer 5"/>
          <p:cNvSpPr>
            <a:spLocks noGrp="1"/>
          </p:cNvSpPr>
          <p:nvPr>
            <p:ph type="sldNum" sz="quarter" idx="12"/>
          </p:nvPr>
        </p:nvSpPr>
        <p:spPr/>
        <p:txBody>
          <a:bodyPr/>
          <a:lstStyle/>
          <a:p>
            <a:fld id="{B3A90392-E19D-4FAA-80B1-6599B0AF08F2}" type="slidenum">
              <a:rPr lang="nb-NO" smtClean="0"/>
              <a:t>‹#›</a:t>
            </a:fld>
            <a:endParaRPr lang="nb-NO"/>
          </a:p>
        </p:txBody>
      </p:sp>
    </p:spTree>
    <p:extLst>
      <p:ext uri="{BB962C8B-B14F-4D97-AF65-F5344CB8AC3E}">
        <p14:creationId xmlns:p14="http://schemas.microsoft.com/office/powerpoint/2010/main" val="2224870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31205" y="5678522"/>
            <a:ext cx="496848" cy="769908"/>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B427162-F94B-4ADC-A4D2-DFC87EAB68D0}" type="datetime1">
              <a:rPr lang="nb-NO" smtClean="0"/>
              <a:t>26.01.2023</a:t>
            </a:fld>
            <a:endParaRPr lang="nb-NO"/>
          </a:p>
        </p:txBody>
      </p:sp>
      <p:sp>
        <p:nvSpPr>
          <p:cNvPr id="5" name="Plassholder for bunntekst 4"/>
          <p:cNvSpPr>
            <a:spLocks noGrp="1"/>
          </p:cNvSpPr>
          <p:nvPr>
            <p:ph type="ftr" sz="quarter" idx="11"/>
          </p:nvPr>
        </p:nvSpPr>
        <p:spPr/>
        <p:txBody>
          <a:bodyPr/>
          <a:lstStyle/>
          <a:p>
            <a:r>
              <a:rPr lang="nb-NO"/>
              <a:t>Funksjonshemmedes fellesorganisasjon</a:t>
            </a:r>
          </a:p>
        </p:txBody>
      </p:sp>
      <p:sp>
        <p:nvSpPr>
          <p:cNvPr id="6" name="Plassholder for lysbildenummer 5"/>
          <p:cNvSpPr>
            <a:spLocks noGrp="1"/>
          </p:cNvSpPr>
          <p:nvPr>
            <p:ph type="sldNum" sz="quarter" idx="12"/>
          </p:nvPr>
        </p:nvSpPr>
        <p:spPr/>
        <p:txBody>
          <a:bodyPr/>
          <a:lstStyle/>
          <a:p>
            <a:fld id="{B3A90392-E19D-4FAA-80B1-6599B0AF08F2}" type="slidenum">
              <a:rPr lang="nb-NO" smtClean="0"/>
              <a:t>‹#›</a:t>
            </a:fld>
            <a:endParaRPr lang="nb-NO"/>
          </a:p>
        </p:txBody>
      </p:sp>
    </p:spTree>
    <p:extLst>
      <p:ext uri="{BB962C8B-B14F-4D97-AF65-F5344CB8AC3E}">
        <p14:creationId xmlns:p14="http://schemas.microsoft.com/office/powerpoint/2010/main" val="341075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7C97E7F-5512-48F2-8BC6-EA7015338652}" type="datetime1">
              <a:rPr lang="nb-NO" smtClean="0"/>
              <a:t>26.01.2023</a:t>
            </a:fld>
            <a:endParaRPr lang="nb-NO"/>
          </a:p>
        </p:txBody>
      </p:sp>
      <p:sp>
        <p:nvSpPr>
          <p:cNvPr id="5" name="Plassholder for bunntekst 4"/>
          <p:cNvSpPr>
            <a:spLocks noGrp="1"/>
          </p:cNvSpPr>
          <p:nvPr>
            <p:ph type="ftr" sz="quarter" idx="11"/>
          </p:nvPr>
        </p:nvSpPr>
        <p:spPr/>
        <p:txBody>
          <a:bodyPr/>
          <a:lstStyle/>
          <a:p>
            <a:r>
              <a:rPr lang="nb-NO"/>
              <a:t>Funksjonshemmedes fellesorganisasjon</a:t>
            </a:r>
          </a:p>
        </p:txBody>
      </p:sp>
      <p:sp>
        <p:nvSpPr>
          <p:cNvPr id="6" name="Plassholder for lysbildenummer 5"/>
          <p:cNvSpPr>
            <a:spLocks noGrp="1"/>
          </p:cNvSpPr>
          <p:nvPr>
            <p:ph type="sldNum" sz="quarter" idx="12"/>
          </p:nvPr>
        </p:nvSpPr>
        <p:spPr/>
        <p:txBody>
          <a:bodyPr/>
          <a:lstStyle/>
          <a:p>
            <a:fld id="{B3A90392-E19D-4FAA-80B1-6599B0AF08F2}" type="slidenum">
              <a:rPr lang="nb-NO" smtClean="0"/>
              <a:t>‹#›</a:t>
            </a:fld>
            <a:endParaRPr lang="nb-NO"/>
          </a:p>
        </p:txBody>
      </p:sp>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31205" y="5678522"/>
            <a:ext cx="496848" cy="769908"/>
          </a:xfrm>
          <a:prstGeom prst="rect">
            <a:avLst/>
          </a:prstGeom>
        </p:spPr>
      </p:pic>
    </p:spTree>
    <p:extLst>
      <p:ext uri="{BB962C8B-B14F-4D97-AF65-F5344CB8AC3E}">
        <p14:creationId xmlns:p14="http://schemas.microsoft.com/office/powerpoint/2010/main" val="12710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447747-CDB9-B24C-83CC-A78A2F817695}"/>
              </a:ext>
            </a:extLst>
          </p:cNvPr>
          <p:cNvSpPr>
            <a:spLocks noGrp="1"/>
          </p:cNvSpPr>
          <p:nvPr>
            <p:ph type="title"/>
          </p:nvPr>
        </p:nvSpPr>
        <p:spPr/>
        <p:txBody>
          <a:bodyPr/>
          <a:lstStyle/>
          <a:p>
            <a:r>
              <a:rPr lang="nb-NO"/>
              <a:t>Klikk for å redigere tittelstil</a:t>
            </a:r>
          </a:p>
        </p:txBody>
      </p:sp>
      <p:pic>
        <p:nvPicPr>
          <p:cNvPr id="3" name="Bilde 2">
            <a:extLst>
              <a:ext uri="{FF2B5EF4-FFF2-40B4-BE49-F238E27FC236}">
                <a16:creationId xmlns:a16="http://schemas.microsoft.com/office/drawing/2014/main" id="{EFEB6F6B-8883-784F-9654-144C603494F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Bilde 4">
            <a:extLst>
              <a:ext uri="{FF2B5EF4-FFF2-40B4-BE49-F238E27FC236}">
                <a16:creationId xmlns:a16="http://schemas.microsoft.com/office/drawing/2014/main" id="{654E449C-4486-6645-876B-46F3912256FF}"/>
              </a:ext>
            </a:extLst>
          </p:cNvPr>
          <p:cNvPicPr>
            <a:picLocks noChangeAspect="1"/>
          </p:cNvPicPr>
          <p:nvPr userDrawn="1"/>
        </p:nvPicPr>
        <p:blipFill>
          <a:blip r:embed="rId3"/>
          <a:stretch>
            <a:fillRect/>
          </a:stretch>
        </p:blipFill>
        <p:spPr>
          <a:xfrm>
            <a:off x="11266247" y="5586714"/>
            <a:ext cx="518939" cy="792065"/>
          </a:xfrm>
          <a:prstGeom prst="rect">
            <a:avLst/>
          </a:prstGeom>
        </p:spPr>
      </p:pic>
      <p:sp>
        <p:nvSpPr>
          <p:cNvPr id="6" name="TekstSylinder 5">
            <a:extLst>
              <a:ext uri="{FF2B5EF4-FFF2-40B4-BE49-F238E27FC236}">
                <a16:creationId xmlns:a16="http://schemas.microsoft.com/office/drawing/2014/main" id="{5B12F25A-109C-7447-AEB2-9C6399858FD6}"/>
              </a:ext>
            </a:extLst>
          </p:cNvPr>
          <p:cNvSpPr txBox="1"/>
          <p:nvPr userDrawn="1"/>
        </p:nvSpPr>
        <p:spPr>
          <a:xfrm>
            <a:off x="579782" y="6101780"/>
            <a:ext cx="7543800" cy="276999"/>
          </a:xfrm>
          <a:prstGeom prst="rect">
            <a:avLst/>
          </a:prstGeom>
          <a:noFill/>
        </p:spPr>
        <p:txBody>
          <a:bodyPr wrap="square" rtlCol="0">
            <a:spAutoFit/>
          </a:bodyPr>
          <a:lstStyle/>
          <a:p>
            <a:r>
              <a:rPr lang="nb-NO" sz="1200" b="0" i="0" spc="300" dirty="0">
                <a:latin typeface="Avenir" panose="02000503020000020003" pitchFamily="2" charset="0"/>
              </a:rPr>
              <a:t>FUNKSJONSHEMMEDES FELLESORGANISASJON</a:t>
            </a:r>
          </a:p>
        </p:txBody>
      </p:sp>
      <p:sp>
        <p:nvSpPr>
          <p:cNvPr id="7" name="Plassholder for innhold 2">
            <a:extLst>
              <a:ext uri="{FF2B5EF4-FFF2-40B4-BE49-F238E27FC236}">
                <a16:creationId xmlns:a16="http://schemas.microsoft.com/office/drawing/2014/main" id="{419B9CB7-31C5-F745-A647-992E8DBF7170}"/>
              </a:ext>
            </a:extLst>
          </p:cNvPr>
          <p:cNvSpPr>
            <a:spLocks noGrp="1"/>
          </p:cNvSpPr>
          <p:nvPr>
            <p:ph idx="1"/>
          </p:nvPr>
        </p:nvSpPr>
        <p:spPr>
          <a:xfrm>
            <a:off x="838200" y="1825625"/>
            <a:ext cx="10515600" cy="4351338"/>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628462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544648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47552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1" y="1709739"/>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b-NO"/>
              <a:t>Klikk for å redigere tekststiler i malen</a:t>
            </a:r>
          </a:p>
        </p:txBody>
      </p:sp>
    </p:spTree>
    <p:extLst>
      <p:ext uri="{BB962C8B-B14F-4D97-AF65-F5344CB8AC3E}">
        <p14:creationId xmlns:p14="http://schemas.microsoft.com/office/powerpoint/2010/main" val="53971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102785" y="1844676"/>
            <a:ext cx="5202767" cy="439261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508751" y="1844676"/>
            <a:ext cx="5204883" cy="439261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82132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40317" y="365126"/>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40318" y="2505075"/>
            <a:ext cx="5158316"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71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97668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269627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31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838200" y="1873437"/>
            <a:ext cx="105156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5A452EF-63CC-4A90-B829-68FC4F601B7E}" type="datetime1">
              <a:rPr lang="nb-NO" smtClean="0"/>
              <a:t>26.01.2023</a:t>
            </a:fld>
            <a:endParaRPr lang="nb-NO"/>
          </a:p>
        </p:txBody>
      </p:sp>
      <p:sp>
        <p:nvSpPr>
          <p:cNvPr id="5" name="Plassholder for bunntekst 4"/>
          <p:cNvSpPr>
            <a:spLocks noGrp="1"/>
          </p:cNvSpPr>
          <p:nvPr>
            <p:ph type="ftr" sz="quarter" idx="11"/>
          </p:nvPr>
        </p:nvSpPr>
        <p:spPr/>
        <p:txBody>
          <a:bodyPr/>
          <a:lstStyle/>
          <a:p>
            <a:r>
              <a:rPr lang="nb-NO"/>
              <a:t>Funksjonshemmedes fellesorganisasjon</a:t>
            </a:r>
          </a:p>
        </p:txBody>
      </p:sp>
      <p:sp>
        <p:nvSpPr>
          <p:cNvPr id="6" name="Plassholder for lysbildenummer 5"/>
          <p:cNvSpPr>
            <a:spLocks noGrp="1"/>
          </p:cNvSpPr>
          <p:nvPr>
            <p:ph type="sldNum" sz="quarter" idx="12"/>
          </p:nvPr>
        </p:nvSpPr>
        <p:spPr/>
        <p:txBody>
          <a:bodyPr/>
          <a:lstStyle/>
          <a:p>
            <a:fld id="{B3A90392-E19D-4FAA-80B1-6599B0AF08F2}" type="slidenum">
              <a:rPr lang="nb-NO" smtClean="0"/>
              <a:t>‹#›</a:t>
            </a:fld>
            <a:endParaRPr lang="nb-NO"/>
          </a:p>
        </p:txBody>
      </p:sp>
      <p:cxnSp>
        <p:nvCxnSpPr>
          <p:cNvPr id="7" name="Rett linje 6"/>
          <p:cNvCxnSpPr/>
          <p:nvPr userDrawn="1"/>
        </p:nvCxnSpPr>
        <p:spPr>
          <a:xfrm>
            <a:off x="838200" y="1364502"/>
            <a:ext cx="10515600" cy="0"/>
          </a:xfrm>
          <a:prstGeom prst="line">
            <a:avLst/>
          </a:prstGeom>
          <a:ln w="34925">
            <a:solidFill>
              <a:srgbClr val="1D0074"/>
            </a:solidFill>
          </a:ln>
        </p:spPr>
        <p:style>
          <a:lnRef idx="1">
            <a:schemeClr val="accent1"/>
          </a:lnRef>
          <a:fillRef idx="0">
            <a:schemeClr val="accent1"/>
          </a:fillRef>
          <a:effectRef idx="0">
            <a:schemeClr val="accent1"/>
          </a:effectRef>
          <a:fontRef idx="minor">
            <a:schemeClr val="tx1"/>
          </a:fontRef>
        </p:style>
      </p:cxnSp>
      <p:cxnSp>
        <p:nvCxnSpPr>
          <p:cNvPr id="8" name="Rett linje 7"/>
          <p:cNvCxnSpPr/>
          <p:nvPr userDrawn="1"/>
        </p:nvCxnSpPr>
        <p:spPr>
          <a:xfrm>
            <a:off x="838200" y="1419643"/>
            <a:ext cx="10515600" cy="0"/>
          </a:xfrm>
          <a:prstGeom prst="line">
            <a:avLst/>
          </a:prstGeom>
          <a:ln w="19050">
            <a:solidFill>
              <a:srgbClr val="108534"/>
            </a:solidFill>
          </a:ln>
        </p:spPr>
        <p:style>
          <a:lnRef idx="1">
            <a:schemeClr val="accent1"/>
          </a:lnRef>
          <a:fillRef idx="0">
            <a:schemeClr val="accent1"/>
          </a:fillRef>
          <a:effectRef idx="0">
            <a:schemeClr val="accent1"/>
          </a:effectRef>
          <a:fontRef idx="minor">
            <a:schemeClr val="tx1"/>
          </a:fontRef>
        </p:style>
      </p:cxnSp>
      <p:pic>
        <p:nvPicPr>
          <p:cNvPr id="13" name="Bil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2021" y="5454680"/>
            <a:ext cx="496848" cy="769908"/>
          </a:xfrm>
          <a:prstGeom prst="rect">
            <a:avLst/>
          </a:prstGeom>
        </p:spPr>
      </p:pic>
    </p:spTree>
    <p:extLst>
      <p:ext uri="{BB962C8B-B14F-4D97-AF65-F5344CB8AC3E}">
        <p14:creationId xmlns:p14="http://schemas.microsoft.com/office/powerpoint/2010/main" val="1060213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40318" y="457200"/>
            <a:ext cx="393276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1865682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40318" y="457200"/>
            <a:ext cx="393276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p>
        </p:txBody>
      </p:sp>
      <p:sp>
        <p:nvSpPr>
          <p:cNvPr id="4" name="Plassholder for teks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485134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04949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061451" y="476250"/>
            <a:ext cx="2652183" cy="57610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102784" y="476250"/>
            <a:ext cx="7755467" cy="57610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4955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5EF9A301-BF71-4AAB-9041-B2227660221D}" type="datetime1">
              <a:rPr lang="nb-NO" smtClean="0"/>
              <a:t>26.01.2023</a:t>
            </a:fld>
            <a:endParaRPr lang="nb-NO"/>
          </a:p>
        </p:txBody>
      </p:sp>
      <p:sp>
        <p:nvSpPr>
          <p:cNvPr id="5" name="Plassholder for bunntekst 4"/>
          <p:cNvSpPr>
            <a:spLocks noGrp="1"/>
          </p:cNvSpPr>
          <p:nvPr>
            <p:ph type="ftr" sz="quarter" idx="11"/>
          </p:nvPr>
        </p:nvSpPr>
        <p:spPr/>
        <p:txBody>
          <a:bodyPr/>
          <a:lstStyle/>
          <a:p>
            <a:r>
              <a:rPr lang="nb-NO"/>
              <a:t>Funksjonshemmedes fellesorganisasjon</a:t>
            </a:r>
          </a:p>
        </p:txBody>
      </p:sp>
      <p:sp>
        <p:nvSpPr>
          <p:cNvPr id="6" name="Plassholder for lysbildenummer 5"/>
          <p:cNvSpPr>
            <a:spLocks noGrp="1"/>
          </p:cNvSpPr>
          <p:nvPr>
            <p:ph type="sldNum" sz="quarter" idx="12"/>
          </p:nvPr>
        </p:nvSpPr>
        <p:spPr/>
        <p:txBody>
          <a:bodyPr/>
          <a:lstStyle/>
          <a:p>
            <a:fld id="{B3A90392-E19D-4FAA-80B1-6599B0AF08F2}" type="slidenum">
              <a:rPr lang="nb-NO" smtClean="0"/>
              <a:t>‹#›</a:t>
            </a:fld>
            <a:endParaRPr lang="nb-NO"/>
          </a:p>
        </p:txBody>
      </p:sp>
      <p:pic>
        <p:nvPicPr>
          <p:cNvPr id="10" name="Bil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2021" y="5454680"/>
            <a:ext cx="496848" cy="769908"/>
          </a:xfrm>
          <a:prstGeom prst="rect">
            <a:avLst/>
          </a:prstGeom>
        </p:spPr>
      </p:pic>
    </p:spTree>
    <p:extLst>
      <p:ext uri="{BB962C8B-B14F-4D97-AF65-F5344CB8AC3E}">
        <p14:creationId xmlns:p14="http://schemas.microsoft.com/office/powerpoint/2010/main" val="3188292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75409B13-592A-4261-8884-5A6029B2CD9F}" type="datetime1">
              <a:rPr lang="nb-NO" smtClean="0"/>
              <a:t>26.01.2023</a:t>
            </a:fld>
            <a:endParaRPr lang="nb-NO"/>
          </a:p>
        </p:txBody>
      </p:sp>
      <p:sp>
        <p:nvSpPr>
          <p:cNvPr id="6" name="Plassholder for bunntekst 5"/>
          <p:cNvSpPr>
            <a:spLocks noGrp="1"/>
          </p:cNvSpPr>
          <p:nvPr>
            <p:ph type="ftr" sz="quarter" idx="11"/>
          </p:nvPr>
        </p:nvSpPr>
        <p:spPr/>
        <p:txBody>
          <a:bodyPr/>
          <a:lstStyle/>
          <a:p>
            <a:r>
              <a:rPr lang="nb-NO"/>
              <a:t>Funksjonshemmedes fellesorganisasjon</a:t>
            </a:r>
          </a:p>
        </p:txBody>
      </p:sp>
      <p:sp>
        <p:nvSpPr>
          <p:cNvPr id="7" name="Plassholder for lysbildenummer 6"/>
          <p:cNvSpPr>
            <a:spLocks noGrp="1"/>
          </p:cNvSpPr>
          <p:nvPr>
            <p:ph type="sldNum" sz="quarter" idx="12"/>
          </p:nvPr>
        </p:nvSpPr>
        <p:spPr/>
        <p:txBody>
          <a:bodyPr/>
          <a:lstStyle/>
          <a:p>
            <a:fld id="{B3A90392-E19D-4FAA-80B1-6599B0AF08F2}" type="slidenum">
              <a:rPr lang="nb-NO" smtClean="0"/>
              <a:t>‹#›</a:t>
            </a:fld>
            <a:endParaRPr lang="nb-NO"/>
          </a:p>
        </p:txBody>
      </p:sp>
      <p:cxnSp>
        <p:nvCxnSpPr>
          <p:cNvPr id="8" name="Rett linje 7"/>
          <p:cNvCxnSpPr/>
          <p:nvPr userDrawn="1"/>
        </p:nvCxnSpPr>
        <p:spPr>
          <a:xfrm>
            <a:off x="-5976" y="1364502"/>
            <a:ext cx="11359776" cy="0"/>
          </a:xfrm>
          <a:prstGeom prst="line">
            <a:avLst/>
          </a:prstGeom>
          <a:ln w="34925">
            <a:solidFill>
              <a:srgbClr val="1D0074"/>
            </a:solidFill>
          </a:ln>
        </p:spPr>
        <p:style>
          <a:lnRef idx="1">
            <a:schemeClr val="accent1"/>
          </a:lnRef>
          <a:fillRef idx="0">
            <a:schemeClr val="accent1"/>
          </a:fillRef>
          <a:effectRef idx="0">
            <a:schemeClr val="accent1"/>
          </a:effectRef>
          <a:fontRef idx="minor">
            <a:schemeClr val="tx1"/>
          </a:fontRef>
        </p:style>
      </p:cxnSp>
      <p:cxnSp>
        <p:nvCxnSpPr>
          <p:cNvPr id="9" name="Rett linje 8"/>
          <p:cNvCxnSpPr/>
          <p:nvPr userDrawn="1"/>
        </p:nvCxnSpPr>
        <p:spPr>
          <a:xfrm>
            <a:off x="-5976" y="1419643"/>
            <a:ext cx="11163300" cy="0"/>
          </a:xfrm>
          <a:prstGeom prst="line">
            <a:avLst/>
          </a:prstGeom>
          <a:ln w="19050">
            <a:solidFill>
              <a:srgbClr val="108534"/>
            </a:solidFill>
          </a:ln>
        </p:spPr>
        <p:style>
          <a:lnRef idx="1">
            <a:schemeClr val="accent1"/>
          </a:lnRef>
          <a:fillRef idx="0">
            <a:schemeClr val="accent1"/>
          </a:fillRef>
          <a:effectRef idx="0">
            <a:schemeClr val="accent1"/>
          </a:effectRef>
          <a:fontRef idx="minor">
            <a:schemeClr val="tx1"/>
          </a:fontRef>
        </p:style>
      </p:cxnSp>
      <p:pic>
        <p:nvPicPr>
          <p:cNvPr id="15" name="Bil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2021" y="5454680"/>
            <a:ext cx="496848" cy="769908"/>
          </a:xfrm>
          <a:prstGeom prst="rect">
            <a:avLst/>
          </a:prstGeom>
        </p:spPr>
      </p:pic>
    </p:spTree>
    <p:extLst>
      <p:ext uri="{BB962C8B-B14F-4D97-AF65-F5344CB8AC3E}">
        <p14:creationId xmlns:p14="http://schemas.microsoft.com/office/powerpoint/2010/main" val="1231285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BB67054D-9145-4DA9-BBE5-1DCBEA08D12E}" type="datetime1">
              <a:rPr lang="nb-NO" smtClean="0"/>
              <a:t>26.01.2023</a:t>
            </a:fld>
            <a:endParaRPr lang="nb-NO"/>
          </a:p>
        </p:txBody>
      </p:sp>
      <p:sp>
        <p:nvSpPr>
          <p:cNvPr id="8" name="Plassholder for bunntekst 7"/>
          <p:cNvSpPr>
            <a:spLocks noGrp="1"/>
          </p:cNvSpPr>
          <p:nvPr>
            <p:ph type="ftr" sz="quarter" idx="11"/>
          </p:nvPr>
        </p:nvSpPr>
        <p:spPr/>
        <p:txBody>
          <a:bodyPr/>
          <a:lstStyle/>
          <a:p>
            <a:r>
              <a:rPr lang="nb-NO"/>
              <a:t>Funksjonshemmedes fellesorganisasjon</a:t>
            </a:r>
          </a:p>
        </p:txBody>
      </p:sp>
      <p:sp>
        <p:nvSpPr>
          <p:cNvPr id="9" name="Plassholder for lysbildenummer 8"/>
          <p:cNvSpPr>
            <a:spLocks noGrp="1"/>
          </p:cNvSpPr>
          <p:nvPr>
            <p:ph type="sldNum" sz="quarter" idx="12"/>
          </p:nvPr>
        </p:nvSpPr>
        <p:spPr/>
        <p:txBody>
          <a:bodyPr/>
          <a:lstStyle/>
          <a:p>
            <a:fld id="{B3A90392-E19D-4FAA-80B1-6599B0AF08F2}" type="slidenum">
              <a:rPr lang="nb-NO" smtClean="0"/>
              <a:t>‹#›</a:t>
            </a:fld>
            <a:endParaRPr lang="nb-NO"/>
          </a:p>
        </p:txBody>
      </p:sp>
      <p:cxnSp>
        <p:nvCxnSpPr>
          <p:cNvPr id="10" name="Rett linje 9"/>
          <p:cNvCxnSpPr/>
          <p:nvPr userDrawn="1"/>
        </p:nvCxnSpPr>
        <p:spPr>
          <a:xfrm>
            <a:off x="-5976" y="1364502"/>
            <a:ext cx="11359776" cy="0"/>
          </a:xfrm>
          <a:prstGeom prst="line">
            <a:avLst/>
          </a:prstGeom>
          <a:ln w="34925">
            <a:solidFill>
              <a:srgbClr val="1D0074"/>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p:nvPr userDrawn="1"/>
        </p:nvCxnSpPr>
        <p:spPr>
          <a:xfrm>
            <a:off x="-5976" y="1419643"/>
            <a:ext cx="11163300" cy="0"/>
          </a:xfrm>
          <a:prstGeom prst="line">
            <a:avLst/>
          </a:prstGeom>
          <a:ln w="19050">
            <a:solidFill>
              <a:srgbClr val="108534"/>
            </a:solidFill>
          </a:ln>
        </p:spPr>
        <p:style>
          <a:lnRef idx="1">
            <a:schemeClr val="accent1"/>
          </a:lnRef>
          <a:fillRef idx="0">
            <a:schemeClr val="accent1"/>
          </a:fillRef>
          <a:effectRef idx="0">
            <a:schemeClr val="accent1"/>
          </a:effectRef>
          <a:fontRef idx="minor">
            <a:schemeClr val="tx1"/>
          </a:fontRef>
        </p:style>
      </p:cxnSp>
      <p:pic>
        <p:nvPicPr>
          <p:cNvPr id="16" name="Bild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2021" y="5454680"/>
            <a:ext cx="496848" cy="769908"/>
          </a:xfrm>
          <a:prstGeom prst="rect">
            <a:avLst/>
          </a:prstGeom>
        </p:spPr>
      </p:pic>
    </p:spTree>
    <p:extLst>
      <p:ext uri="{BB962C8B-B14F-4D97-AF65-F5344CB8AC3E}">
        <p14:creationId xmlns:p14="http://schemas.microsoft.com/office/powerpoint/2010/main" val="393258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A51EBA-E15D-4573-8CB7-084446BDF474}" type="datetime1">
              <a:rPr lang="nb-NO" smtClean="0"/>
              <a:t>26.01.2023</a:t>
            </a:fld>
            <a:endParaRPr lang="nb-NO"/>
          </a:p>
        </p:txBody>
      </p:sp>
      <p:sp>
        <p:nvSpPr>
          <p:cNvPr id="4" name="Plassholder for bunntekst 3"/>
          <p:cNvSpPr>
            <a:spLocks noGrp="1"/>
          </p:cNvSpPr>
          <p:nvPr>
            <p:ph type="ftr" sz="quarter" idx="11"/>
          </p:nvPr>
        </p:nvSpPr>
        <p:spPr/>
        <p:txBody>
          <a:bodyPr/>
          <a:lstStyle/>
          <a:p>
            <a:r>
              <a:rPr lang="nb-NO"/>
              <a:t>Funksjonshemmedes fellesorganisasjon</a:t>
            </a:r>
          </a:p>
        </p:txBody>
      </p:sp>
      <p:sp>
        <p:nvSpPr>
          <p:cNvPr id="5" name="Plassholder for lysbildenummer 4"/>
          <p:cNvSpPr>
            <a:spLocks noGrp="1"/>
          </p:cNvSpPr>
          <p:nvPr>
            <p:ph type="sldNum" sz="quarter" idx="12"/>
          </p:nvPr>
        </p:nvSpPr>
        <p:spPr/>
        <p:txBody>
          <a:bodyPr/>
          <a:lstStyle/>
          <a:p>
            <a:fld id="{B3A90392-E19D-4FAA-80B1-6599B0AF08F2}" type="slidenum">
              <a:rPr lang="nb-NO" smtClean="0"/>
              <a:t>‹#›</a:t>
            </a:fld>
            <a:endParaRPr lang="nb-NO"/>
          </a:p>
        </p:txBody>
      </p:sp>
      <p:cxnSp>
        <p:nvCxnSpPr>
          <p:cNvPr id="6" name="Rett linje 5"/>
          <p:cNvCxnSpPr/>
          <p:nvPr userDrawn="1"/>
        </p:nvCxnSpPr>
        <p:spPr>
          <a:xfrm>
            <a:off x="-5976" y="1364502"/>
            <a:ext cx="11359776" cy="0"/>
          </a:xfrm>
          <a:prstGeom prst="line">
            <a:avLst/>
          </a:prstGeom>
          <a:ln w="34925">
            <a:solidFill>
              <a:srgbClr val="1D0074"/>
            </a:solidFill>
          </a:ln>
        </p:spPr>
        <p:style>
          <a:lnRef idx="1">
            <a:schemeClr val="accent1"/>
          </a:lnRef>
          <a:fillRef idx="0">
            <a:schemeClr val="accent1"/>
          </a:fillRef>
          <a:effectRef idx="0">
            <a:schemeClr val="accent1"/>
          </a:effectRef>
          <a:fontRef idx="minor">
            <a:schemeClr val="tx1"/>
          </a:fontRef>
        </p:style>
      </p:cxnSp>
      <p:cxnSp>
        <p:nvCxnSpPr>
          <p:cNvPr id="7" name="Rett linje 6"/>
          <p:cNvCxnSpPr/>
          <p:nvPr userDrawn="1"/>
        </p:nvCxnSpPr>
        <p:spPr>
          <a:xfrm>
            <a:off x="-5976" y="1419643"/>
            <a:ext cx="11163300" cy="0"/>
          </a:xfrm>
          <a:prstGeom prst="line">
            <a:avLst/>
          </a:prstGeom>
          <a:ln w="19050">
            <a:solidFill>
              <a:srgbClr val="108534"/>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2021" y="5454680"/>
            <a:ext cx="496848" cy="769908"/>
          </a:xfrm>
          <a:prstGeom prst="rect">
            <a:avLst/>
          </a:prstGeom>
        </p:spPr>
      </p:pic>
    </p:spTree>
    <p:extLst>
      <p:ext uri="{BB962C8B-B14F-4D97-AF65-F5344CB8AC3E}">
        <p14:creationId xmlns:p14="http://schemas.microsoft.com/office/powerpoint/2010/main" val="305853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8C96527-85BB-4EED-B105-6B76B65A0644}" type="datetime1">
              <a:rPr lang="nb-NO" smtClean="0"/>
              <a:t>26.01.2023</a:t>
            </a:fld>
            <a:endParaRPr lang="nb-NO"/>
          </a:p>
        </p:txBody>
      </p:sp>
      <p:sp>
        <p:nvSpPr>
          <p:cNvPr id="3" name="Plassholder for bunntekst 2"/>
          <p:cNvSpPr>
            <a:spLocks noGrp="1"/>
          </p:cNvSpPr>
          <p:nvPr>
            <p:ph type="ftr" sz="quarter" idx="11"/>
          </p:nvPr>
        </p:nvSpPr>
        <p:spPr/>
        <p:txBody>
          <a:bodyPr/>
          <a:lstStyle/>
          <a:p>
            <a:r>
              <a:rPr lang="nb-NO"/>
              <a:t>Funksjonshemmedes fellesorganisasjon</a:t>
            </a:r>
          </a:p>
        </p:txBody>
      </p:sp>
      <p:sp>
        <p:nvSpPr>
          <p:cNvPr id="4" name="Plassholder for lysbildenummer 3"/>
          <p:cNvSpPr>
            <a:spLocks noGrp="1"/>
          </p:cNvSpPr>
          <p:nvPr>
            <p:ph type="sldNum" sz="quarter" idx="12"/>
          </p:nvPr>
        </p:nvSpPr>
        <p:spPr/>
        <p:txBody>
          <a:bodyPr/>
          <a:lstStyle/>
          <a:p>
            <a:fld id="{B3A90392-E19D-4FAA-80B1-6599B0AF08F2}" type="slidenum">
              <a:rPr lang="nb-NO" smtClean="0"/>
              <a:t>‹#›</a:t>
            </a:fld>
            <a:endParaRPr lang="nb-NO"/>
          </a:p>
        </p:txBody>
      </p:sp>
    </p:spTree>
    <p:extLst>
      <p:ext uri="{BB962C8B-B14F-4D97-AF65-F5344CB8AC3E}">
        <p14:creationId xmlns:p14="http://schemas.microsoft.com/office/powerpoint/2010/main" val="706588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A002556C-1508-4CE7-A3E3-280C3F954EBC}" type="datetime1">
              <a:rPr lang="nb-NO" smtClean="0"/>
              <a:t>26.01.2023</a:t>
            </a:fld>
            <a:endParaRPr lang="nb-NO"/>
          </a:p>
        </p:txBody>
      </p:sp>
      <p:sp>
        <p:nvSpPr>
          <p:cNvPr id="6" name="Plassholder for bunntekst 5"/>
          <p:cNvSpPr>
            <a:spLocks noGrp="1"/>
          </p:cNvSpPr>
          <p:nvPr>
            <p:ph type="ftr" sz="quarter" idx="11"/>
          </p:nvPr>
        </p:nvSpPr>
        <p:spPr/>
        <p:txBody>
          <a:bodyPr/>
          <a:lstStyle/>
          <a:p>
            <a:r>
              <a:rPr lang="nb-NO"/>
              <a:t>Funksjonshemmedes fellesorganisasjon</a:t>
            </a:r>
          </a:p>
        </p:txBody>
      </p:sp>
      <p:sp>
        <p:nvSpPr>
          <p:cNvPr id="7" name="Plassholder for lysbildenummer 6"/>
          <p:cNvSpPr>
            <a:spLocks noGrp="1"/>
          </p:cNvSpPr>
          <p:nvPr>
            <p:ph type="sldNum" sz="quarter" idx="12"/>
          </p:nvPr>
        </p:nvSpPr>
        <p:spPr/>
        <p:txBody>
          <a:bodyPr/>
          <a:lstStyle/>
          <a:p>
            <a:fld id="{B3A90392-E19D-4FAA-80B1-6599B0AF08F2}" type="slidenum">
              <a:rPr lang="nb-NO" smtClean="0"/>
              <a:t>‹#›</a:t>
            </a:fld>
            <a:endParaRPr lang="nb-NO"/>
          </a:p>
        </p:txBody>
      </p:sp>
      <p:cxnSp>
        <p:nvCxnSpPr>
          <p:cNvPr id="8" name="Rett linje 7"/>
          <p:cNvCxnSpPr/>
          <p:nvPr userDrawn="1"/>
        </p:nvCxnSpPr>
        <p:spPr>
          <a:xfrm>
            <a:off x="0" y="2027198"/>
            <a:ext cx="4781550" cy="0"/>
          </a:xfrm>
          <a:prstGeom prst="line">
            <a:avLst/>
          </a:prstGeom>
          <a:ln w="34925">
            <a:solidFill>
              <a:srgbClr val="1D0074"/>
            </a:solidFill>
          </a:ln>
        </p:spPr>
        <p:style>
          <a:lnRef idx="1">
            <a:schemeClr val="accent1"/>
          </a:lnRef>
          <a:fillRef idx="0">
            <a:schemeClr val="accent1"/>
          </a:fillRef>
          <a:effectRef idx="0">
            <a:schemeClr val="accent1"/>
          </a:effectRef>
          <a:fontRef idx="minor">
            <a:schemeClr val="tx1"/>
          </a:fontRef>
        </p:style>
      </p:cxnSp>
      <p:cxnSp>
        <p:nvCxnSpPr>
          <p:cNvPr id="9" name="Rett linje 8"/>
          <p:cNvCxnSpPr/>
          <p:nvPr userDrawn="1"/>
        </p:nvCxnSpPr>
        <p:spPr>
          <a:xfrm>
            <a:off x="0" y="2082339"/>
            <a:ext cx="4585074" cy="0"/>
          </a:xfrm>
          <a:prstGeom prst="line">
            <a:avLst/>
          </a:prstGeom>
          <a:ln w="19050">
            <a:solidFill>
              <a:srgbClr val="108534"/>
            </a:solidFill>
          </a:ln>
        </p:spPr>
        <p:style>
          <a:lnRef idx="1">
            <a:schemeClr val="accent1"/>
          </a:lnRef>
          <a:fillRef idx="0">
            <a:schemeClr val="accent1"/>
          </a:fillRef>
          <a:effectRef idx="0">
            <a:schemeClr val="accent1"/>
          </a:effectRef>
          <a:fontRef idx="minor">
            <a:schemeClr val="tx1"/>
          </a:fontRef>
        </p:style>
      </p:cxn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2021" y="5454680"/>
            <a:ext cx="496848" cy="769908"/>
          </a:xfrm>
          <a:prstGeom prst="rect">
            <a:avLst/>
          </a:prstGeom>
        </p:spPr>
      </p:pic>
    </p:spTree>
    <p:extLst>
      <p:ext uri="{BB962C8B-B14F-4D97-AF65-F5344CB8AC3E}">
        <p14:creationId xmlns:p14="http://schemas.microsoft.com/office/powerpoint/2010/main" val="278547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AE44DA24-CBA3-4465-83B5-EE70D4DDFF13}" type="datetime1">
              <a:rPr lang="nb-NO" smtClean="0"/>
              <a:t>26.01.2023</a:t>
            </a:fld>
            <a:endParaRPr lang="nb-NO"/>
          </a:p>
        </p:txBody>
      </p:sp>
      <p:sp>
        <p:nvSpPr>
          <p:cNvPr id="6" name="Plassholder for bunntekst 5"/>
          <p:cNvSpPr>
            <a:spLocks noGrp="1"/>
          </p:cNvSpPr>
          <p:nvPr>
            <p:ph type="ftr" sz="quarter" idx="11"/>
          </p:nvPr>
        </p:nvSpPr>
        <p:spPr/>
        <p:txBody>
          <a:bodyPr/>
          <a:lstStyle/>
          <a:p>
            <a:r>
              <a:rPr lang="nb-NO"/>
              <a:t>Funksjonshemmedes fellesorganisasjon</a:t>
            </a:r>
          </a:p>
        </p:txBody>
      </p:sp>
      <p:sp>
        <p:nvSpPr>
          <p:cNvPr id="7" name="Plassholder for lysbildenummer 6"/>
          <p:cNvSpPr>
            <a:spLocks noGrp="1"/>
          </p:cNvSpPr>
          <p:nvPr>
            <p:ph type="sldNum" sz="quarter" idx="12"/>
          </p:nvPr>
        </p:nvSpPr>
        <p:spPr/>
        <p:txBody>
          <a:bodyPr/>
          <a:lstStyle/>
          <a:p>
            <a:fld id="{B3A90392-E19D-4FAA-80B1-6599B0AF08F2}" type="slidenum">
              <a:rPr lang="nb-NO" smtClean="0"/>
              <a:t>‹#›</a:t>
            </a:fld>
            <a:endParaRPr lang="nb-NO"/>
          </a:p>
        </p:txBody>
      </p:sp>
      <p:cxnSp>
        <p:nvCxnSpPr>
          <p:cNvPr id="8" name="Rett linje 7"/>
          <p:cNvCxnSpPr/>
          <p:nvPr userDrawn="1"/>
        </p:nvCxnSpPr>
        <p:spPr>
          <a:xfrm>
            <a:off x="0" y="2027198"/>
            <a:ext cx="4781550" cy="0"/>
          </a:xfrm>
          <a:prstGeom prst="line">
            <a:avLst/>
          </a:prstGeom>
          <a:ln w="34925">
            <a:solidFill>
              <a:srgbClr val="1D0074"/>
            </a:solidFill>
          </a:ln>
        </p:spPr>
        <p:style>
          <a:lnRef idx="1">
            <a:schemeClr val="accent1"/>
          </a:lnRef>
          <a:fillRef idx="0">
            <a:schemeClr val="accent1"/>
          </a:fillRef>
          <a:effectRef idx="0">
            <a:schemeClr val="accent1"/>
          </a:effectRef>
          <a:fontRef idx="minor">
            <a:schemeClr val="tx1"/>
          </a:fontRef>
        </p:style>
      </p:cxnSp>
      <p:cxnSp>
        <p:nvCxnSpPr>
          <p:cNvPr id="9" name="Rett linje 8"/>
          <p:cNvCxnSpPr/>
          <p:nvPr userDrawn="1"/>
        </p:nvCxnSpPr>
        <p:spPr>
          <a:xfrm>
            <a:off x="0" y="2082339"/>
            <a:ext cx="4585074" cy="0"/>
          </a:xfrm>
          <a:prstGeom prst="line">
            <a:avLst/>
          </a:prstGeom>
          <a:ln w="19050">
            <a:solidFill>
              <a:srgbClr val="108534"/>
            </a:solidFill>
          </a:ln>
        </p:spPr>
        <p:style>
          <a:lnRef idx="1">
            <a:schemeClr val="accent1"/>
          </a:lnRef>
          <a:fillRef idx="0">
            <a:schemeClr val="accent1"/>
          </a:fillRef>
          <a:effectRef idx="0">
            <a:schemeClr val="accent1"/>
          </a:effectRef>
          <a:fontRef idx="minor">
            <a:schemeClr val="tx1"/>
          </a:fontRef>
        </p:style>
      </p:cxnSp>
      <p:pic>
        <p:nvPicPr>
          <p:cNvPr id="13" name="Bil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2021" y="5454680"/>
            <a:ext cx="496848" cy="769908"/>
          </a:xfrm>
          <a:prstGeom prst="rect">
            <a:avLst/>
          </a:prstGeom>
        </p:spPr>
      </p:pic>
    </p:spTree>
    <p:extLst>
      <p:ext uri="{BB962C8B-B14F-4D97-AF65-F5344CB8AC3E}">
        <p14:creationId xmlns:p14="http://schemas.microsoft.com/office/powerpoint/2010/main" val="1953310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506F0-DD0F-4F48-A7F3-F067E7FABDBC}" type="datetime1">
              <a:rPr lang="nb-NO" smtClean="0"/>
              <a:t>26.01.2023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Funksjonshemmedes fellesorganisasjon</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90392-E19D-4FAA-80B1-6599B0AF08F2}" type="slidenum">
              <a:rPr lang="nb-NO" smtClean="0"/>
              <a:t>‹#›</a:t>
            </a:fld>
            <a:endParaRPr lang="nb-NO"/>
          </a:p>
        </p:txBody>
      </p:sp>
    </p:spTree>
    <p:extLst>
      <p:ext uri="{BB962C8B-B14F-4D97-AF65-F5344CB8AC3E}">
        <p14:creationId xmlns:p14="http://schemas.microsoft.com/office/powerpoint/2010/main" val="1972981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102785" y="1844676"/>
            <a:ext cx="10610849"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p:txBody>
      </p:sp>
      <p:sp>
        <p:nvSpPr>
          <p:cNvPr id="1027" name="Rectangle 5"/>
          <p:cNvSpPr>
            <a:spLocks noGrp="1" noChangeArrowheads="1"/>
          </p:cNvSpPr>
          <p:nvPr>
            <p:ph type="title"/>
          </p:nvPr>
        </p:nvSpPr>
        <p:spPr bwMode="auto">
          <a:xfrm>
            <a:off x="1102784" y="476251"/>
            <a:ext cx="10464800" cy="936625"/>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altLang="nb-NO"/>
              <a:t>Klikk for å redigere tittelstil i malen</a:t>
            </a:r>
          </a:p>
        </p:txBody>
      </p:sp>
      <p:grpSp>
        <p:nvGrpSpPr>
          <p:cNvPr id="1028" name="Group 6"/>
          <p:cNvGrpSpPr>
            <a:grpSpLocks/>
          </p:cNvGrpSpPr>
          <p:nvPr/>
        </p:nvGrpSpPr>
        <p:grpSpPr bwMode="auto">
          <a:xfrm>
            <a:off x="1102784" y="1412876"/>
            <a:ext cx="10369549" cy="142875"/>
            <a:chOff x="476" y="845"/>
            <a:chExt cx="4899" cy="90"/>
          </a:xfrm>
        </p:grpSpPr>
        <p:sp>
          <p:nvSpPr>
            <p:cNvPr id="1032" name="Line 7"/>
            <p:cNvSpPr>
              <a:spLocks noChangeShapeType="1"/>
            </p:cNvSpPr>
            <p:nvPr/>
          </p:nvSpPr>
          <p:spPr bwMode="auto">
            <a:xfrm>
              <a:off x="476" y="845"/>
              <a:ext cx="4899" cy="0"/>
            </a:xfrm>
            <a:prstGeom prst="line">
              <a:avLst/>
            </a:prstGeom>
            <a:noFill/>
            <a:ln w="1270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sz="1800"/>
            </a:p>
          </p:txBody>
        </p:sp>
        <p:sp>
          <p:nvSpPr>
            <p:cNvPr id="1033" name="Line 8"/>
            <p:cNvSpPr>
              <a:spLocks noChangeShapeType="1"/>
            </p:cNvSpPr>
            <p:nvPr/>
          </p:nvSpPr>
          <p:spPr bwMode="auto">
            <a:xfrm>
              <a:off x="476" y="935"/>
              <a:ext cx="4899" cy="0"/>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sz="1800"/>
            </a:p>
          </p:txBody>
        </p:sp>
      </p:grpSp>
      <p:pic>
        <p:nvPicPr>
          <p:cNvPr id="1029" name="Picture 9" descr="Untitled art 1"/>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82818" y="5410200"/>
            <a:ext cx="96943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 Box 10"/>
          <p:cNvSpPr txBox="1">
            <a:spLocks noChangeArrowheads="1"/>
          </p:cNvSpPr>
          <p:nvPr/>
        </p:nvSpPr>
        <p:spPr bwMode="auto">
          <a:xfrm>
            <a:off x="1102785" y="6400801"/>
            <a:ext cx="9408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nb-NO" altLang="nb-NO" sz="1200">
                <a:solidFill>
                  <a:schemeClr val="accent6">
                    <a:lumMod val="90000"/>
                    <a:lumOff val="10000"/>
                  </a:schemeClr>
                </a:solidFill>
                <a:latin typeface="Arial" panose="020B0604020202020204" pitchFamily="34" charset="0"/>
              </a:rPr>
              <a:t>Dagskonferanse om sjeldne diagnoser</a:t>
            </a:r>
            <a:r>
              <a:rPr lang="nb-NO" altLang="nb-NO" sz="1200" baseline="0">
                <a:solidFill>
                  <a:schemeClr val="accent6">
                    <a:lumMod val="90000"/>
                    <a:lumOff val="10000"/>
                  </a:schemeClr>
                </a:solidFill>
                <a:latin typeface="Arial" panose="020B0604020202020204" pitchFamily="34" charset="0"/>
              </a:rPr>
              <a:t> i FFO Buskerud, 6. juni 2018 </a:t>
            </a:r>
            <a:r>
              <a:rPr lang="nb-NO" altLang="nb-NO" sz="1200">
                <a:solidFill>
                  <a:srgbClr val="000000"/>
                </a:solidFill>
                <a:latin typeface="Arial" panose="020B0604020202020204" pitchFamily="34" charset="0"/>
              </a:rPr>
              <a:t>					</a:t>
            </a:r>
          </a:p>
        </p:txBody>
      </p:sp>
      <p:sp>
        <p:nvSpPr>
          <p:cNvPr id="1031" name="Line 11"/>
          <p:cNvSpPr>
            <a:spLocks noChangeShapeType="1"/>
          </p:cNvSpPr>
          <p:nvPr/>
        </p:nvSpPr>
        <p:spPr bwMode="auto">
          <a:xfrm>
            <a:off x="1102784" y="6381750"/>
            <a:ext cx="921808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sz="1800"/>
          </a:p>
        </p:txBody>
      </p:sp>
    </p:spTree>
    <p:extLst>
      <p:ext uri="{BB962C8B-B14F-4D97-AF65-F5344CB8AC3E}">
        <p14:creationId xmlns:p14="http://schemas.microsoft.com/office/powerpoint/2010/main" val="3672463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fontAlgn="base" hangingPunct="1">
        <a:lnSpc>
          <a:spcPct val="85000"/>
        </a:lnSpc>
        <a:spcBef>
          <a:spcPct val="0"/>
        </a:spcBef>
        <a:spcAft>
          <a:spcPct val="0"/>
        </a:spcAft>
        <a:defRPr sz="3600" kern="1200">
          <a:solidFill>
            <a:srgbClr val="000000"/>
          </a:solidFill>
          <a:latin typeface="+mj-lt"/>
          <a:ea typeface="+mj-ea"/>
          <a:cs typeface="+mj-cs"/>
        </a:defRPr>
      </a:lvl1pPr>
      <a:lvl2pPr algn="l" rtl="0" eaLnBrk="1" fontAlgn="base" hangingPunct="1">
        <a:lnSpc>
          <a:spcPct val="85000"/>
        </a:lnSpc>
        <a:spcBef>
          <a:spcPct val="0"/>
        </a:spcBef>
        <a:spcAft>
          <a:spcPct val="0"/>
        </a:spcAft>
        <a:defRPr sz="3600">
          <a:solidFill>
            <a:srgbClr val="000000"/>
          </a:solidFill>
          <a:latin typeface="Arial" panose="020B0604020202020204" pitchFamily="34" charset="0"/>
        </a:defRPr>
      </a:lvl2pPr>
      <a:lvl3pPr algn="l" rtl="0" eaLnBrk="1" fontAlgn="base" hangingPunct="1">
        <a:lnSpc>
          <a:spcPct val="85000"/>
        </a:lnSpc>
        <a:spcBef>
          <a:spcPct val="0"/>
        </a:spcBef>
        <a:spcAft>
          <a:spcPct val="0"/>
        </a:spcAft>
        <a:defRPr sz="3600">
          <a:solidFill>
            <a:srgbClr val="000000"/>
          </a:solidFill>
          <a:latin typeface="Arial" panose="020B0604020202020204" pitchFamily="34" charset="0"/>
        </a:defRPr>
      </a:lvl3pPr>
      <a:lvl4pPr algn="l" rtl="0" eaLnBrk="1" fontAlgn="base" hangingPunct="1">
        <a:lnSpc>
          <a:spcPct val="85000"/>
        </a:lnSpc>
        <a:spcBef>
          <a:spcPct val="0"/>
        </a:spcBef>
        <a:spcAft>
          <a:spcPct val="0"/>
        </a:spcAft>
        <a:defRPr sz="3600">
          <a:solidFill>
            <a:srgbClr val="000000"/>
          </a:solidFill>
          <a:latin typeface="Arial" panose="020B0604020202020204" pitchFamily="34" charset="0"/>
        </a:defRPr>
      </a:lvl4pPr>
      <a:lvl5pPr algn="l" rtl="0" eaLnBrk="1" fontAlgn="base" hangingPunct="1">
        <a:lnSpc>
          <a:spcPct val="85000"/>
        </a:lnSpc>
        <a:spcBef>
          <a:spcPct val="0"/>
        </a:spcBef>
        <a:spcAft>
          <a:spcPct val="0"/>
        </a:spcAft>
        <a:defRPr sz="3600">
          <a:solidFill>
            <a:srgbClr val="000000"/>
          </a:solidFill>
          <a:latin typeface="Arial" panose="020B0604020202020204" pitchFamily="34" charset="0"/>
        </a:defRPr>
      </a:lvl5pPr>
      <a:lvl6pPr marL="457200" algn="l" rtl="0" eaLnBrk="1" fontAlgn="base" hangingPunct="1">
        <a:lnSpc>
          <a:spcPct val="85000"/>
        </a:lnSpc>
        <a:spcBef>
          <a:spcPct val="0"/>
        </a:spcBef>
        <a:spcAft>
          <a:spcPct val="0"/>
        </a:spcAft>
        <a:defRPr sz="3600">
          <a:solidFill>
            <a:srgbClr val="000000"/>
          </a:solidFill>
          <a:latin typeface="Arial" panose="020B0604020202020204" pitchFamily="34" charset="0"/>
        </a:defRPr>
      </a:lvl6pPr>
      <a:lvl7pPr marL="914400" algn="l" rtl="0" eaLnBrk="1" fontAlgn="base" hangingPunct="1">
        <a:lnSpc>
          <a:spcPct val="85000"/>
        </a:lnSpc>
        <a:spcBef>
          <a:spcPct val="0"/>
        </a:spcBef>
        <a:spcAft>
          <a:spcPct val="0"/>
        </a:spcAft>
        <a:defRPr sz="3600">
          <a:solidFill>
            <a:srgbClr val="000000"/>
          </a:solidFill>
          <a:latin typeface="Arial" panose="020B0604020202020204" pitchFamily="34" charset="0"/>
        </a:defRPr>
      </a:lvl7pPr>
      <a:lvl8pPr marL="1371600" algn="l" rtl="0" eaLnBrk="1" fontAlgn="base" hangingPunct="1">
        <a:lnSpc>
          <a:spcPct val="85000"/>
        </a:lnSpc>
        <a:spcBef>
          <a:spcPct val="0"/>
        </a:spcBef>
        <a:spcAft>
          <a:spcPct val="0"/>
        </a:spcAft>
        <a:defRPr sz="3600">
          <a:solidFill>
            <a:srgbClr val="000000"/>
          </a:solidFill>
          <a:latin typeface="Arial" panose="020B0604020202020204" pitchFamily="34" charset="0"/>
        </a:defRPr>
      </a:lvl8pPr>
      <a:lvl9pPr marL="1828800" algn="l" rtl="0" eaLnBrk="1" fontAlgn="base" hangingPunct="1">
        <a:lnSpc>
          <a:spcPct val="85000"/>
        </a:lnSpc>
        <a:spcBef>
          <a:spcPct val="0"/>
        </a:spcBef>
        <a:spcAft>
          <a:spcPct val="0"/>
        </a:spcAft>
        <a:defRPr sz="3600">
          <a:solidFill>
            <a:srgbClr val="000000"/>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000000"/>
        </a:buClr>
        <a:buFont typeface="Wingdings" panose="05000000000000000000" pitchFamily="2" charset="2"/>
        <a:buChar char="w"/>
        <a:defRPr sz="2800" kern="1200">
          <a:solidFill>
            <a:srgbClr val="000000"/>
          </a:solidFill>
          <a:latin typeface="+mn-lt"/>
          <a:ea typeface="+mn-ea"/>
          <a:cs typeface="+mn-cs"/>
        </a:defRPr>
      </a:lvl1pPr>
      <a:lvl2pPr marL="742950" indent="-285750" algn="l" rtl="0" eaLnBrk="1" fontAlgn="base" hangingPunct="1">
        <a:spcBef>
          <a:spcPct val="20000"/>
        </a:spcBef>
        <a:spcAft>
          <a:spcPct val="0"/>
        </a:spcAft>
        <a:buClr>
          <a:srgbClr val="000000"/>
        </a:buClr>
        <a:buFont typeface="Wingdings" panose="05000000000000000000" pitchFamily="2" charset="2"/>
        <a:buChar char="n"/>
        <a:defRPr sz="2400" kern="1200">
          <a:solidFill>
            <a:srgbClr val="000000"/>
          </a:solidFill>
          <a:latin typeface="+mn-lt"/>
          <a:ea typeface="+mn-ea"/>
          <a:cs typeface="+mn-cs"/>
        </a:defRPr>
      </a:lvl2pPr>
      <a:lvl3pPr marL="1085850" indent="-228600" algn="l" rtl="0" eaLnBrk="1" fontAlgn="base" hangingPunct="1">
        <a:spcBef>
          <a:spcPct val="20000"/>
        </a:spcBef>
        <a:spcAft>
          <a:spcPct val="0"/>
        </a:spcAft>
        <a:buClr>
          <a:srgbClr val="000000"/>
        </a:buClr>
        <a:buFont typeface="Wingdings" panose="05000000000000000000" pitchFamily="2" charset="2"/>
        <a:buChar char="l"/>
        <a:defRPr sz="2000" kern="1200">
          <a:solidFill>
            <a:srgbClr val="000000"/>
          </a:solidFill>
          <a:latin typeface="+mn-lt"/>
          <a:ea typeface="+mn-ea"/>
          <a:cs typeface="+mn-cs"/>
        </a:defRPr>
      </a:lvl3pPr>
      <a:lvl4pPr marL="1428750" indent="-228600" algn="l" rtl="0" eaLnBrk="1" fontAlgn="base" hangingPunct="1">
        <a:spcBef>
          <a:spcPct val="20000"/>
        </a:spcBef>
        <a:spcAft>
          <a:spcPct val="0"/>
        </a:spcAft>
        <a:buClr>
          <a:srgbClr val="000000"/>
        </a:buClr>
        <a:buFont typeface="Wingdings" panose="05000000000000000000" pitchFamily="2" charset="2"/>
        <a:buChar char="w"/>
        <a:defRPr kern="1200">
          <a:solidFill>
            <a:srgbClr val="000000"/>
          </a:solidFill>
          <a:latin typeface="+mn-lt"/>
          <a:ea typeface="+mn-ea"/>
          <a:cs typeface="+mn-cs"/>
        </a:defRPr>
      </a:lvl4pPr>
      <a:lvl5pPr marL="1771650" indent="-228600" algn="l" rtl="0" eaLnBrk="1" fontAlgn="base" hangingPunct="1">
        <a:spcBef>
          <a:spcPct val="20000"/>
        </a:spcBef>
        <a:spcAft>
          <a:spcPct val="0"/>
        </a:spcAft>
        <a:buClr>
          <a:schemeClr val="accent2"/>
        </a:buClr>
        <a:buSzPct val="80000"/>
        <a:buFont typeface="Wingdings" panose="05000000000000000000" pitchFamily="2" charset="2"/>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ffo.no/rettighetssenteret/"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hyperlink" Target="https://www.pasientogbrukerombudet.no/" TargetMode="External"/><Relationship Id="rId4" Type="http://schemas.openxmlformats.org/officeDocument/2006/relationships/hyperlink" Target="https://www.ldo.no/ombudet-og-samfunnet/kontakt-ld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hyperlink" Target="mailto:vigdis.endal@ffo.no"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1963CD3-DC61-EA4A-921F-77E955A9B123}"/>
              </a:ext>
            </a:extLst>
          </p:cNvPr>
          <p:cNvSpPr/>
          <p:nvPr/>
        </p:nvSpPr>
        <p:spPr>
          <a:xfrm>
            <a:off x="209550" y="334608"/>
            <a:ext cx="2969080" cy="62131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accent5">
                  <a:lumMod val="20000"/>
                  <a:lumOff val="80000"/>
                </a:schemeClr>
              </a:solidFill>
            </a:endParaRPr>
          </a:p>
        </p:txBody>
      </p:sp>
      <p:sp>
        <p:nvSpPr>
          <p:cNvPr id="13" name="Undertittel 2">
            <a:extLst>
              <a:ext uri="{FF2B5EF4-FFF2-40B4-BE49-F238E27FC236}">
                <a16:creationId xmlns:a16="http://schemas.microsoft.com/office/drawing/2014/main" id="{5C9FC0B2-27D8-B845-A5D2-4BCA027E0761}"/>
              </a:ext>
            </a:extLst>
          </p:cNvPr>
          <p:cNvSpPr txBox="1">
            <a:spLocks/>
          </p:cNvSpPr>
          <p:nvPr/>
        </p:nvSpPr>
        <p:spPr>
          <a:xfrm>
            <a:off x="486751" y="831479"/>
            <a:ext cx="11218497" cy="1328349"/>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500" b="1" dirty="0">
                <a:latin typeface="Lato Black" panose="020F0502020204030203" pitchFamily="34" charset="77"/>
                <a:ea typeface="National Semibold" panose="02000503000000020004" pitchFamily="2" charset="77"/>
                <a:cs typeface="Arial" panose="020B0604020202020204" pitchFamily="34" charset="0"/>
              </a:rPr>
              <a:t>Gode råd    </a:t>
            </a:r>
            <a:r>
              <a:rPr lang="nb-NO" sz="3200" b="1" dirty="0">
                <a:latin typeface="Lato SemiBold" panose="020B0604020202020204" pitchFamily="34" charset="0"/>
                <a:ea typeface="Lato SemiBold" panose="020B0604020202020204" pitchFamily="34" charset="0"/>
                <a:cs typeface="Lato SemiBold" panose="020B0604020202020204" pitchFamily="34" charset="0"/>
              </a:rPr>
              <a:t>- Kunnskap for likestilling</a:t>
            </a:r>
          </a:p>
          <a:p>
            <a:pPr marL="514350" indent="-514350" algn="l">
              <a:lnSpc>
                <a:spcPct val="100000"/>
              </a:lnSpc>
              <a:spcBef>
                <a:spcPts val="0"/>
              </a:spcBef>
              <a:buAutoNum type="arabicPeriod"/>
            </a:pPr>
            <a:endParaRPr lang="nb-NO" sz="3200" b="1" dirty="0">
              <a:latin typeface="Lato Black" panose="020F0502020204030203" pitchFamily="34" charset="77"/>
              <a:ea typeface="National Semibold" panose="02000503000000020004" pitchFamily="2" charset="77"/>
              <a:cs typeface="Arial" panose="020B0604020202020204" pitchFamily="34" charset="0"/>
            </a:endParaRPr>
          </a:p>
          <a:p>
            <a:pPr>
              <a:lnSpc>
                <a:spcPct val="100000"/>
              </a:lnSpc>
              <a:spcBef>
                <a:spcPts val="0"/>
              </a:spcBef>
            </a:pPr>
            <a:endParaRPr lang="nb-NO" sz="6000" b="1" dirty="0">
              <a:solidFill>
                <a:srgbClr val="0070C0"/>
              </a:solidFill>
            </a:endParaRPr>
          </a:p>
        </p:txBody>
      </p:sp>
      <p:sp>
        <p:nvSpPr>
          <p:cNvPr id="6" name="TekstSylinder 5">
            <a:extLst>
              <a:ext uri="{FF2B5EF4-FFF2-40B4-BE49-F238E27FC236}">
                <a16:creationId xmlns:a16="http://schemas.microsoft.com/office/drawing/2014/main" id="{045DBBC2-0D97-4C9A-927F-964F5B61F620}"/>
              </a:ext>
            </a:extLst>
          </p:cNvPr>
          <p:cNvSpPr txBox="1"/>
          <p:nvPr/>
        </p:nvSpPr>
        <p:spPr>
          <a:xfrm>
            <a:off x="5033213" y="2577439"/>
            <a:ext cx="7158787" cy="4401205"/>
          </a:xfrm>
          <a:prstGeom prst="rect">
            <a:avLst/>
          </a:prstGeom>
          <a:noFill/>
        </p:spPr>
        <p:txBody>
          <a:bodyPr wrap="square">
            <a:spAutoFit/>
          </a:bodyPr>
          <a:lstStyle/>
          <a:p>
            <a:r>
              <a:rPr lang="nb-NO" sz="2800" dirty="0"/>
              <a:t>Et samarbeidsprosjekt for opplæring av rådsmedlemmer. </a:t>
            </a:r>
          </a:p>
          <a:p>
            <a:endParaRPr lang="nb-NO" sz="2800" dirty="0"/>
          </a:p>
          <a:p>
            <a:pPr marL="457200" indent="-457200">
              <a:buFont typeface="Arial" panose="020B0604020202020204" pitchFamily="34" charset="0"/>
              <a:buChar char="•"/>
            </a:pPr>
            <a:r>
              <a:rPr lang="nb-NO" sz="2800" dirty="0"/>
              <a:t>Funksjonshemmedes Fellesorganisasjon (FFO)</a:t>
            </a:r>
          </a:p>
          <a:p>
            <a:pPr marL="457200" indent="-457200">
              <a:buFont typeface="Arial" panose="020B0604020202020204" pitchFamily="34" charset="0"/>
              <a:buChar char="•"/>
            </a:pPr>
            <a:r>
              <a:rPr lang="nb-NO" sz="2800" dirty="0"/>
              <a:t>Samarbeidsforumet av funksjonshemmedes organisasjoner (SAFO)</a:t>
            </a:r>
          </a:p>
          <a:p>
            <a:pPr marL="457200" indent="-457200">
              <a:buFont typeface="Arial" panose="020B0604020202020204" pitchFamily="34" charset="0"/>
              <a:buChar char="•"/>
            </a:pPr>
            <a:r>
              <a:rPr lang="nb-NO" sz="2800" dirty="0"/>
              <a:t>Unge Funksjonshemmede </a:t>
            </a:r>
          </a:p>
          <a:p>
            <a:endParaRPr lang="nb-NO" sz="2800" dirty="0"/>
          </a:p>
          <a:p>
            <a:r>
              <a:rPr lang="nb-NO" sz="2800" dirty="0"/>
              <a:t>Støttet av Stiftelsen Dam</a:t>
            </a:r>
          </a:p>
        </p:txBody>
      </p:sp>
      <p:sp>
        <p:nvSpPr>
          <p:cNvPr id="2" name="TekstSylinder 1">
            <a:extLst>
              <a:ext uri="{FF2B5EF4-FFF2-40B4-BE49-F238E27FC236}">
                <a16:creationId xmlns:a16="http://schemas.microsoft.com/office/drawing/2014/main" id="{14A4B43E-A898-4EE5-9065-1E2AE353C24E}"/>
              </a:ext>
            </a:extLst>
          </p:cNvPr>
          <p:cNvSpPr txBox="1"/>
          <p:nvPr/>
        </p:nvSpPr>
        <p:spPr>
          <a:xfrm>
            <a:off x="790624" y="5156678"/>
            <a:ext cx="3896644" cy="369332"/>
          </a:xfrm>
          <a:prstGeom prst="rect">
            <a:avLst/>
          </a:prstGeom>
          <a:noFill/>
        </p:spPr>
        <p:txBody>
          <a:bodyPr wrap="none" rtlCol="0">
            <a:spAutoFit/>
          </a:bodyPr>
          <a:lstStyle/>
          <a:p>
            <a:r>
              <a:rPr lang="nb-NO"/>
              <a:t>Bilde: Smilende personer står i en rekke</a:t>
            </a:r>
          </a:p>
        </p:txBody>
      </p:sp>
      <p:pic>
        <p:nvPicPr>
          <p:cNvPr id="7" name="Bilde 6" descr="Ler jente tommel opp">
            <a:extLst>
              <a:ext uri="{FF2B5EF4-FFF2-40B4-BE49-F238E27FC236}">
                <a16:creationId xmlns:a16="http://schemas.microsoft.com/office/drawing/2014/main" id="{E63EA25E-C79E-42D2-B538-9760B537608F}"/>
              </a:ext>
            </a:extLst>
          </p:cNvPr>
          <p:cNvPicPr>
            <a:picLocks noChangeAspect="1"/>
          </p:cNvPicPr>
          <p:nvPr/>
        </p:nvPicPr>
        <p:blipFill>
          <a:blip r:embed="rId3"/>
          <a:stretch>
            <a:fillRect/>
          </a:stretch>
        </p:blipFill>
        <p:spPr>
          <a:xfrm>
            <a:off x="182879" y="2393703"/>
            <a:ext cx="4614113" cy="3025320"/>
          </a:xfrm>
          <a:prstGeom prst="rect">
            <a:avLst/>
          </a:prstGeom>
        </p:spPr>
      </p:pic>
      <p:sp>
        <p:nvSpPr>
          <p:cNvPr id="3" name="TekstSylinder 2">
            <a:extLst>
              <a:ext uri="{FF2B5EF4-FFF2-40B4-BE49-F238E27FC236}">
                <a16:creationId xmlns:a16="http://schemas.microsoft.com/office/drawing/2014/main" id="{C138DC0F-B6A6-40F8-BD11-F3BD4892B014}"/>
              </a:ext>
            </a:extLst>
          </p:cNvPr>
          <p:cNvSpPr txBox="1"/>
          <p:nvPr/>
        </p:nvSpPr>
        <p:spPr>
          <a:xfrm>
            <a:off x="182879" y="5482885"/>
            <a:ext cx="4504389" cy="830997"/>
          </a:xfrm>
          <a:prstGeom prst="rect">
            <a:avLst/>
          </a:prstGeom>
          <a:noFill/>
        </p:spPr>
        <p:txBody>
          <a:bodyPr wrap="square" rtlCol="0">
            <a:spAutoFit/>
          </a:bodyPr>
          <a:lstStyle/>
          <a:p>
            <a:r>
              <a:rPr lang="nb-NO" sz="1600" dirty="0"/>
              <a:t>Bildet: En leende jente i en blomstereng, med en prestekrage bak øret, hun viser tommel opp-tegn med begge hendene </a:t>
            </a:r>
          </a:p>
        </p:txBody>
      </p:sp>
    </p:spTree>
    <p:extLst>
      <p:ext uri="{BB962C8B-B14F-4D97-AF65-F5344CB8AC3E}">
        <p14:creationId xmlns:p14="http://schemas.microsoft.com/office/powerpoint/2010/main" val="133825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99FBCC30-8EEE-C94C-8AD6-A9FA78134172}"/>
              </a:ext>
            </a:extLst>
          </p:cNvPr>
          <p:cNvPicPr>
            <a:picLocks noChangeAspect="1"/>
          </p:cNvPicPr>
          <p:nvPr/>
        </p:nvPicPr>
        <p:blipFill>
          <a:blip r:embed="rId3"/>
          <a:stretch>
            <a:fillRect/>
          </a:stretch>
        </p:blipFill>
        <p:spPr>
          <a:xfrm>
            <a:off x="722731" y="2544543"/>
            <a:ext cx="888093" cy="100539"/>
          </a:xfrm>
          <a:prstGeom prst="rect">
            <a:avLst/>
          </a:prstGeom>
        </p:spPr>
      </p:pic>
      <p:sp>
        <p:nvSpPr>
          <p:cNvPr id="16" name="Rektangel 15">
            <a:extLst>
              <a:ext uri="{FF2B5EF4-FFF2-40B4-BE49-F238E27FC236}">
                <a16:creationId xmlns:a16="http://schemas.microsoft.com/office/drawing/2014/main" id="{11E22995-CD15-0340-956F-57F12116E141}"/>
              </a:ext>
            </a:extLst>
          </p:cNvPr>
          <p:cNvSpPr/>
          <p:nvPr/>
        </p:nvSpPr>
        <p:spPr>
          <a:xfrm>
            <a:off x="8084608" y="156122"/>
            <a:ext cx="3978110" cy="6355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accent5">
                  <a:lumMod val="20000"/>
                  <a:lumOff val="80000"/>
                </a:schemeClr>
              </a:solidFill>
            </a:endParaRPr>
          </a:p>
        </p:txBody>
      </p:sp>
      <p:sp>
        <p:nvSpPr>
          <p:cNvPr id="24" name="Undertittel 2">
            <a:extLst>
              <a:ext uri="{FF2B5EF4-FFF2-40B4-BE49-F238E27FC236}">
                <a16:creationId xmlns:a16="http://schemas.microsoft.com/office/drawing/2014/main" id="{9A40D1CA-BCD3-8F45-B833-F47F3AFD2EEC}"/>
              </a:ext>
            </a:extLst>
          </p:cNvPr>
          <p:cNvSpPr txBox="1">
            <a:spLocks/>
          </p:cNvSpPr>
          <p:nvPr/>
        </p:nvSpPr>
        <p:spPr>
          <a:xfrm>
            <a:off x="592101" y="146304"/>
            <a:ext cx="9608801" cy="1334662"/>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400" b="1" dirty="0">
                <a:latin typeface="Lato Black" panose="020F0502020204030203" pitchFamily="34" charset="77"/>
                <a:ea typeface="National Semibold" panose="02000503000000020004" pitchFamily="2" charset="77"/>
                <a:cs typeface="Arial" panose="020B0604020202020204" pitchFamily="34" charset="0"/>
              </a:rPr>
              <a:t>Grunnleggende om rådet</a:t>
            </a:r>
            <a:endParaRPr lang="nb-NO" sz="4000" b="1" dirty="0">
              <a:solidFill>
                <a:srgbClr val="1D0074"/>
              </a:solidFill>
            </a:endParaRPr>
          </a:p>
          <a:p>
            <a:pPr>
              <a:lnSpc>
                <a:spcPct val="100000"/>
              </a:lnSpc>
              <a:spcBef>
                <a:spcPts val="0"/>
              </a:spcBef>
            </a:pPr>
            <a:endParaRPr lang="nb-NO" sz="6000" b="1" dirty="0">
              <a:solidFill>
                <a:srgbClr val="0070C0"/>
              </a:solidFill>
            </a:endParaRPr>
          </a:p>
        </p:txBody>
      </p:sp>
      <p:pic>
        <p:nvPicPr>
          <p:cNvPr id="10" name="Bilde 9" descr="Et bilde som inneholder person, utendørs, personer, gruppe&#10;&#10;Automatisk generert beskrivelse">
            <a:extLst>
              <a:ext uri="{FF2B5EF4-FFF2-40B4-BE49-F238E27FC236}">
                <a16:creationId xmlns:a16="http://schemas.microsoft.com/office/drawing/2014/main" id="{AA6A740C-0D9E-45BF-877C-A0CB22DFBEA7}"/>
              </a:ext>
            </a:extLst>
          </p:cNvPr>
          <p:cNvPicPr>
            <a:picLocks noChangeAspect="1"/>
          </p:cNvPicPr>
          <p:nvPr/>
        </p:nvPicPr>
        <p:blipFill>
          <a:blip r:embed="rId4"/>
          <a:stretch>
            <a:fillRect/>
          </a:stretch>
        </p:blipFill>
        <p:spPr>
          <a:xfrm flipH="1">
            <a:off x="738488" y="1376160"/>
            <a:ext cx="6885318" cy="3915004"/>
          </a:xfrm>
          <a:prstGeom prst="rect">
            <a:avLst/>
          </a:prstGeom>
        </p:spPr>
      </p:pic>
      <p:sp>
        <p:nvSpPr>
          <p:cNvPr id="2" name="TekstSylinder 1">
            <a:extLst>
              <a:ext uri="{FF2B5EF4-FFF2-40B4-BE49-F238E27FC236}">
                <a16:creationId xmlns:a16="http://schemas.microsoft.com/office/drawing/2014/main" id="{685159AF-C401-49E6-8565-DED97284E0EE}"/>
              </a:ext>
            </a:extLst>
          </p:cNvPr>
          <p:cNvSpPr txBox="1"/>
          <p:nvPr/>
        </p:nvSpPr>
        <p:spPr>
          <a:xfrm>
            <a:off x="722730" y="5329676"/>
            <a:ext cx="6143895" cy="646331"/>
          </a:xfrm>
          <a:prstGeom prst="rect">
            <a:avLst/>
          </a:prstGeom>
          <a:noFill/>
        </p:spPr>
        <p:txBody>
          <a:bodyPr wrap="square" rtlCol="0">
            <a:spAutoFit/>
          </a:bodyPr>
          <a:lstStyle/>
          <a:p>
            <a:r>
              <a:rPr lang="nb-NO" dirty="0"/>
              <a:t>Bilde: Smilende personer som står i rekke, de holder hverandre i hendene og strekker armene i været</a:t>
            </a:r>
          </a:p>
        </p:txBody>
      </p:sp>
      <p:sp>
        <p:nvSpPr>
          <p:cNvPr id="17" name="Undertittel 2">
            <a:extLst>
              <a:ext uri="{FF2B5EF4-FFF2-40B4-BE49-F238E27FC236}">
                <a16:creationId xmlns:a16="http://schemas.microsoft.com/office/drawing/2014/main" id="{1D700437-8835-4DCA-982C-5053BA768F2D}"/>
              </a:ext>
            </a:extLst>
          </p:cNvPr>
          <p:cNvSpPr txBox="1">
            <a:spLocks/>
          </p:cNvSpPr>
          <p:nvPr/>
        </p:nvSpPr>
        <p:spPr>
          <a:xfrm>
            <a:off x="8282392" y="982640"/>
            <a:ext cx="3582541" cy="6026889"/>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spcBef>
                <a:spcPts val="0"/>
              </a:spcBef>
              <a:buFont typeface="Arial" panose="020B0604020202020204" pitchFamily="34" charset="0"/>
              <a:buChar char="•"/>
            </a:pPr>
            <a:r>
              <a:rPr lang="nb-NO" sz="3200" b="1" dirty="0">
                <a:latin typeface="Lato SemiBold" panose="020B0604020202020204" pitchFamily="34" charset="0"/>
                <a:ea typeface="Lato SemiBold" panose="020B0604020202020204" pitchFamily="34" charset="0"/>
                <a:cs typeface="Lato SemiBold" panose="020B0604020202020204" pitchFamily="34" charset="0"/>
              </a:rPr>
              <a:t>Hva er rådet?</a:t>
            </a:r>
          </a:p>
          <a:p>
            <a:pPr marL="457200" indent="-457200" algn="l">
              <a:lnSpc>
                <a:spcPct val="100000"/>
              </a:lnSpc>
              <a:spcBef>
                <a:spcPts val="0"/>
              </a:spcBef>
              <a:buFont typeface="Arial" panose="020B0604020202020204" pitchFamily="34" charset="0"/>
              <a:buChar char="•"/>
            </a:pPr>
            <a:r>
              <a:rPr lang="nb-NO" sz="3200" b="1" dirty="0">
                <a:latin typeface="Lato SemiBold" panose="020B0604020202020204" pitchFamily="34" charset="0"/>
                <a:ea typeface="Lato SemiBold" panose="020B0604020202020204" pitchFamily="34" charset="0"/>
                <a:cs typeface="Lato SemiBold" panose="020B0604020202020204" pitchFamily="34" charset="0"/>
              </a:rPr>
              <a:t>Hva er skal rådet gjøre?</a:t>
            </a:r>
          </a:p>
          <a:p>
            <a:pPr marL="457200" indent="-457200" algn="l">
              <a:lnSpc>
                <a:spcPct val="100000"/>
              </a:lnSpc>
              <a:spcBef>
                <a:spcPts val="0"/>
              </a:spcBef>
              <a:buFont typeface="Arial" panose="020B0604020202020204" pitchFamily="34" charset="0"/>
              <a:buChar char="•"/>
            </a:pPr>
            <a:r>
              <a:rPr lang="nb-NO" sz="3200" b="1" dirty="0">
                <a:latin typeface="Lato SemiBold" panose="020B0604020202020204" pitchFamily="34" charset="0"/>
                <a:ea typeface="Lato SemiBold" panose="020B0604020202020204" pitchFamily="34" charset="0"/>
                <a:cs typeface="Lato SemiBold" panose="020B0604020202020204" pitchFamily="34" charset="0"/>
              </a:rPr>
              <a:t>Hvorfor har vi det?</a:t>
            </a:r>
          </a:p>
          <a:p>
            <a:pPr marL="457200" indent="-457200" algn="l">
              <a:lnSpc>
                <a:spcPct val="100000"/>
              </a:lnSpc>
              <a:spcBef>
                <a:spcPts val="0"/>
              </a:spcBef>
              <a:buFont typeface="Arial" panose="020B0604020202020204" pitchFamily="34" charset="0"/>
              <a:buChar char="•"/>
            </a:pPr>
            <a:r>
              <a:rPr lang="nb-NO" sz="3200" b="1" dirty="0">
                <a:latin typeface="Lato SemiBold" panose="020B0604020202020204" pitchFamily="34" charset="0"/>
                <a:ea typeface="Lato SemiBold" panose="020B0604020202020204" pitchFamily="34" charset="0"/>
                <a:cs typeface="Lato SemiBold" panose="020B0604020202020204" pitchFamily="34" charset="0"/>
              </a:rPr>
              <a:t>Forventninger til rådsmedlemmene</a:t>
            </a:r>
          </a:p>
          <a:p>
            <a:pPr marL="457200" indent="-457200" algn="l">
              <a:lnSpc>
                <a:spcPct val="100000"/>
              </a:lnSpc>
              <a:spcBef>
                <a:spcPts val="0"/>
              </a:spcBef>
              <a:buFont typeface="Arial" panose="020B0604020202020204" pitchFamily="34" charset="0"/>
              <a:buChar char="•"/>
            </a:pPr>
            <a:r>
              <a:rPr lang="nb-NO" sz="3200" b="1" dirty="0">
                <a:latin typeface="Lato SemiBold" panose="020B0604020202020204" pitchFamily="34" charset="0"/>
                <a:ea typeface="Lato SemiBold" panose="020B0604020202020204" pitchFamily="34" charset="0"/>
                <a:cs typeface="Lato SemiBold" panose="020B0604020202020204" pitchFamily="34" charset="0"/>
              </a:rPr>
              <a:t>Regelverket for rådet</a:t>
            </a:r>
            <a:endParaRPr lang="nb-NO" sz="3200" b="1" dirty="0">
              <a:latin typeface="Lato Black" panose="020F0502020204030203" pitchFamily="34" charset="77"/>
              <a:ea typeface="National Semibold" panose="02000503000000020004" pitchFamily="2" charset="77"/>
              <a:cs typeface="Arial" panose="020B0604020202020204" pitchFamily="34" charset="0"/>
            </a:endParaRPr>
          </a:p>
          <a:p>
            <a:pPr marL="514350" indent="-514350" algn="l">
              <a:lnSpc>
                <a:spcPct val="100000"/>
              </a:lnSpc>
              <a:spcBef>
                <a:spcPts val="0"/>
              </a:spcBef>
              <a:buAutoNum type="arabicPeriod"/>
            </a:pPr>
            <a:endParaRPr lang="nb-NO" sz="3200" b="1" dirty="0">
              <a:latin typeface="Lato Black" panose="020F0502020204030203" pitchFamily="34" charset="77"/>
              <a:ea typeface="National Semibold" panose="02000503000000020004" pitchFamily="2" charset="77"/>
              <a:cs typeface="Arial" panose="020B0604020202020204" pitchFamily="34" charset="0"/>
            </a:endParaRPr>
          </a:p>
          <a:p>
            <a:pPr>
              <a:lnSpc>
                <a:spcPct val="100000"/>
              </a:lnSpc>
              <a:spcBef>
                <a:spcPts val="0"/>
              </a:spcBef>
            </a:pPr>
            <a:endParaRPr lang="nb-NO" sz="4000" b="1" dirty="0">
              <a:solidFill>
                <a:srgbClr val="1D0074"/>
              </a:solidFill>
            </a:endParaRPr>
          </a:p>
          <a:p>
            <a:pPr>
              <a:lnSpc>
                <a:spcPct val="100000"/>
              </a:lnSpc>
              <a:spcBef>
                <a:spcPts val="0"/>
              </a:spcBef>
            </a:pPr>
            <a:endParaRPr lang="nb-NO" sz="6000" b="1" dirty="0">
              <a:solidFill>
                <a:srgbClr val="0070C0"/>
              </a:solidFill>
            </a:endParaRPr>
          </a:p>
        </p:txBody>
      </p:sp>
    </p:spTree>
    <p:extLst>
      <p:ext uri="{BB962C8B-B14F-4D97-AF65-F5344CB8AC3E}">
        <p14:creationId xmlns:p14="http://schemas.microsoft.com/office/powerpoint/2010/main" val="2944921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ndertittel 2">
            <a:extLst>
              <a:ext uri="{FF2B5EF4-FFF2-40B4-BE49-F238E27FC236}">
                <a16:creationId xmlns:a16="http://schemas.microsoft.com/office/drawing/2014/main" id="{5C9FC0B2-27D8-B845-A5D2-4BCA027E0761}"/>
              </a:ext>
            </a:extLst>
          </p:cNvPr>
          <p:cNvSpPr txBox="1">
            <a:spLocks/>
          </p:cNvSpPr>
          <p:nvPr/>
        </p:nvSpPr>
        <p:spPr>
          <a:xfrm>
            <a:off x="5208534" y="1226455"/>
            <a:ext cx="7241618" cy="6026889"/>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500" b="1" dirty="0">
                <a:latin typeface="Lato Black" panose="020F0502020204030203" pitchFamily="34" charset="77"/>
                <a:ea typeface="National Semibold" panose="02000503000000020004" pitchFamily="2" charset="77"/>
                <a:cs typeface="Arial" panose="020B0604020202020204" pitchFamily="34" charset="0"/>
              </a:rPr>
              <a:t>Arbeidet i rådet</a:t>
            </a:r>
          </a:p>
          <a:p>
            <a:pPr algn="l">
              <a:lnSpc>
                <a:spcPct val="100000"/>
              </a:lnSpc>
              <a:spcBef>
                <a:spcPts val="0"/>
              </a:spcBef>
            </a:pPr>
            <a:endParaRPr lang="nb-NO" sz="3200" b="1" dirty="0">
              <a:latin typeface="Lato Black" panose="020F0502020204030203" pitchFamily="34" charset="77"/>
              <a:ea typeface="National Semibold" panose="02000503000000020004" pitchFamily="2" charset="77"/>
              <a:cs typeface="Arial" panose="020B0604020202020204" pitchFamily="34" charset="0"/>
            </a:endParaRPr>
          </a:p>
          <a:p>
            <a:pPr marL="514350" indent="-514350" algn="l">
              <a:lnSpc>
                <a:spcPct val="100000"/>
              </a:lnSpc>
              <a:spcBef>
                <a:spcPts val="0"/>
              </a:spcBef>
              <a:buAutoNum type="arabicPeriod"/>
            </a:pPr>
            <a:r>
              <a:rPr lang="nb-NO" sz="3200" b="1" dirty="0">
                <a:latin typeface="Lato SemiBold" panose="020B0604020202020204" pitchFamily="34" charset="0"/>
                <a:ea typeface="Lato SemiBold" panose="020B0604020202020204" pitchFamily="34" charset="0"/>
                <a:cs typeface="Lato SemiBold" panose="020B0604020202020204" pitchFamily="34" charset="0"/>
              </a:rPr>
              <a:t>Forberedelse</a:t>
            </a:r>
          </a:p>
          <a:p>
            <a:pPr marL="514350" indent="-514350" algn="l">
              <a:lnSpc>
                <a:spcPct val="100000"/>
              </a:lnSpc>
              <a:spcBef>
                <a:spcPts val="0"/>
              </a:spcBef>
              <a:buAutoNum type="arabicPeriod"/>
            </a:pPr>
            <a:r>
              <a:rPr lang="nb-NO" sz="3200" b="1" dirty="0">
                <a:latin typeface="Lato SemiBold" panose="020B0604020202020204" pitchFamily="34" charset="0"/>
                <a:ea typeface="Lato SemiBold" panose="020B0604020202020204" pitchFamily="34" charset="0"/>
                <a:cs typeface="Lato SemiBold" panose="020B0604020202020204" pitchFamily="34" charset="0"/>
              </a:rPr>
              <a:t>Å prioritere sakene</a:t>
            </a:r>
          </a:p>
          <a:p>
            <a:pPr marL="514350" indent="-514350" algn="l">
              <a:lnSpc>
                <a:spcPct val="100000"/>
              </a:lnSpc>
              <a:spcBef>
                <a:spcPts val="0"/>
              </a:spcBef>
              <a:buAutoNum type="arabicPeriod"/>
            </a:pPr>
            <a:r>
              <a:rPr lang="nb-NO" sz="3200" b="1" dirty="0">
                <a:latin typeface="Lato SemiBold" panose="020B0604020202020204" pitchFamily="34" charset="0"/>
                <a:ea typeface="Lato SemiBold" panose="020B0604020202020204" pitchFamily="34" charset="0"/>
                <a:cs typeface="Lato SemiBold" panose="020B0604020202020204" pitchFamily="34" charset="0"/>
              </a:rPr>
              <a:t>Hvordan ta opp egne saker?</a:t>
            </a:r>
          </a:p>
          <a:p>
            <a:pPr marL="514350" indent="-514350" algn="l">
              <a:lnSpc>
                <a:spcPct val="100000"/>
              </a:lnSpc>
              <a:spcBef>
                <a:spcPts val="0"/>
              </a:spcBef>
              <a:buAutoNum type="arabicPeriod"/>
            </a:pPr>
            <a:r>
              <a:rPr lang="nb-NO" sz="3200" b="1" dirty="0">
                <a:latin typeface="Lato SemiBold" panose="020B0604020202020204" pitchFamily="34" charset="0"/>
                <a:ea typeface="Lato SemiBold" panose="020B0604020202020204" pitchFamily="34" charset="0"/>
                <a:cs typeface="Lato SemiBold" panose="020B0604020202020204" pitchFamily="34" charset="0"/>
              </a:rPr>
              <a:t>Å sette seg inn i saken</a:t>
            </a:r>
          </a:p>
          <a:p>
            <a:pPr marL="514350" indent="-514350" algn="l">
              <a:lnSpc>
                <a:spcPct val="100000"/>
              </a:lnSpc>
              <a:spcBef>
                <a:spcPts val="0"/>
              </a:spcBef>
              <a:buAutoNum type="arabicPeriod"/>
            </a:pPr>
            <a:r>
              <a:rPr lang="nb-NO" sz="3200" b="1" dirty="0">
                <a:latin typeface="Lato SemiBold" panose="020B0604020202020204" pitchFamily="34" charset="0"/>
                <a:ea typeface="Lato SemiBold" panose="020B0604020202020204" pitchFamily="34" charset="0"/>
                <a:cs typeface="Lato SemiBold" panose="020B0604020202020204" pitchFamily="34" charset="0"/>
              </a:rPr>
              <a:t>Uttalelser fra rådet</a:t>
            </a:r>
          </a:p>
          <a:p>
            <a:pPr marL="514350" indent="-514350" algn="l">
              <a:lnSpc>
                <a:spcPct val="100000"/>
              </a:lnSpc>
              <a:spcBef>
                <a:spcPts val="0"/>
              </a:spcBef>
              <a:buAutoNum type="arabicPeriod"/>
            </a:pPr>
            <a:r>
              <a:rPr lang="nb-NO" sz="3200" b="1" dirty="0">
                <a:latin typeface="Lato SemiBold" panose="020B0604020202020204" pitchFamily="34" charset="0"/>
                <a:ea typeface="Lato SemiBold" panose="020B0604020202020204" pitchFamily="34" charset="0"/>
                <a:cs typeface="Lato SemiBold" panose="020B0604020202020204" pitchFamily="34" charset="0"/>
              </a:rPr>
              <a:t>Oppfølging av saker – Hva skjer?</a:t>
            </a:r>
          </a:p>
          <a:p>
            <a:pPr marL="514350" indent="-514350" algn="l">
              <a:lnSpc>
                <a:spcPct val="100000"/>
              </a:lnSpc>
              <a:spcBef>
                <a:spcPts val="0"/>
              </a:spcBef>
              <a:buAutoNum type="arabicPeriod"/>
            </a:pPr>
            <a:r>
              <a:rPr lang="nb-NO" sz="3200" b="1" dirty="0">
                <a:latin typeface="Lato SemiBold" panose="020B0604020202020204" pitchFamily="34" charset="0"/>
                <a:ea typeface="Lato SemiBold" panose="020B0604020202020204" pitchFamily="34" charset="0"/>
                <a:cs typeface="Lato SemiBold" panose="020B0604020202020204" pitchFamily="34" charset="0"/>
              </a:rPr>
              <a:t>Når det ikke fungerer</a:t>
            </a:r>
          </a:p>
          <a:p>
            <a:pPr marL="514350" indent="-514350" algn="l">
              <a:lnSpc>
                <a:spcPct val="100000"/>
              </a:lnSpc>
              <a:spcBef>
                <a:spcPts val="0"/>
              </a:spcBef>
              <a:buAutoNum type="arabicPeriod"/>
            </a:pPr>
            <a:endParaRPr lang="nb-NO" sz="3200" b="1" dirty="0">
              <a:latin typeface="Lato Black" panose="020F0502020204030203" pitchFamily="34" charset="77"/>
              <a:ea typeface="National Semibold" panose="02000503000000020004" pitchFamily="2" charset="77"/>
              <a:cs typeface="Arial" panose="020B0604020202020204" pitchFamily="34" charset="0"/>
            </a:endParaRPr>
          </a:p>
          <a:p>
            <a:pPr marL="514350" indent="-514350" algn="l">
              <a:lnSpc>
                <a:spcPct val="100000"/>
              </a:lnSpc>
              <a:spcBef>
                <a:spcPts val="0"/>
              </a:spcBef>
              <a:buAutoNum type="arabicPeriod"/>
            </a:pPr>
            <a:endParaRPr lang="nb-NO" sz="3200" b="1" dirty="0">
              <a:latin typeface="Lato Black" panose="020F0502020204030203" pitchFamily="34" charset="77"/>
              <a:ea typeface="National Semibold" panose="02000503000000020004" pitchFamily="2" charset="77"/>
              <a:cs typeface="Arial" panose="020B0604020202020204" pitchFamily="34" charset="0"/>
            </a:endParaRPr>
          </a:p>
          <a:p>
            <a:pPr>
              <a:lnSpc>
                <a:spcPct val="100000"/>
              </a:lnSpc>
              <a:spcBef>
                <a:spcPts val="0"/>
              </a:spcBef>
            </a:pPr>
            <a:endParaRPr lang="nb-NO" sz="4000" b="1" dirty="0">
              <a:solidFill>
                <a:srgbClr val="1D0074"/>
              </a:solidFill>
            </a:endParaRPr>
          </a:p>
          <a:p>
            <a:pPr>
              <a:lnSpc>
                <a:spcPct val="100000"/>
              </a:lnSpc>
              <a:spcBef>
                <a:spcPts val="0"/>
              </a:spcBef>
            </a:pPr>
            <a:endParaRPr lang="nb-NO" sz="6000" b="1" dirty="0">
              <a:solidFill>
                <a:srgbClr val="0070C0"/>
              </a:solidFill>
            </a:endParaRPr>
          </a:p>
        </p:txBody>
      </p:sp>
      <p:sp>
        <p:nvSpPr>
          <p:cNvPr id="26" name="Rektangel 25">
            <a:extLst>
              <a:ext uri="{FF2B5EF4-FFF2-40B4-BE49-F238E27FC236}">
                <a16:creationId xmlns:a16="http://schemas.microsoft.com/office/drawing/2014/main" id="{F1963CD3-DC61-EA4A-921F-77E955A9B123}"/>
              </a:ext>
            </a:extLst>
          </p:cNvPr>
          <p:cNvSpPr/>
          <p:nvPr/>
        </p:nvSpPr>
        <p:spPr>
          <a:xfrm>
            <a:off x="209550" y="334608"/>
            <a:ext cx="2969080" cy="62131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5">
                  <a:lumMod val="20000"/>
                  <a:lumOff val="80000"/>
                </a:schemeClr>
              </a:solidFill>
            </a:endParaRPr>
          </a:p>
        </p:txBody>
      </p:sp>
      <p:pic>
        <p:nvPicPr>
          <p:cNvPr id="11" name="Bilde 10" descr="Et bilde som inneholder person, utendørs, stående, personer&#10;&#10;Automatisk generert beskrivelse">
            <a:extLst>
              <a:ext uri="{FF2B5EF4-FFF2-40B4-BE49-F238E27FC236}">
                <a16:creationId xmlns:a16="http://schemas.microsoft.com/office/drawing/2014/main" id="{2399B7FB-B108-8B44-8F81-C1A13E0CE6EF}"/>
              </a:ext>
            </a:extLst>
          </p:cNvPr>
          <p:cNvPicPr>
            <a:picLocks noChangeAspect="1"/>
          </p:cNvPicPr>
          <p:nvPr/>
        </p:nvPicPr>
        <p:blipFill>
          <a:blip r:embed="rId3"/>
          <a:stretch>
            <a:fillRect/>
          </a:stretch>
        </p:blipFill>
        <p:spPr>
          <a:xfrm>
            <a:off x="790624" y="1226455"/>
            <a:ext cx="3836836" cy="3836836"/>
          </a:xfrm>
          <a:prstGeom prst="rect">
            <a:avLst/>
          </a:prstGeom>
        </p:spPr>
      </p:pic>
      <p:sp>
        <p:nvSpPr>
          <p:cNvPr id="5" name="TekstSylinder 4">
            <a:extLst>
              <a:ext uri="{FF2B5EF4-FFF2-40B4-BE49-F238E27FC236}">
                <a16:creationId xmlns:a16="http://schemas.microsoft.com/office/drawing/2014/main" id="{C2949C46-80BA-4C79-BF87-A2A97B138BFC}"/>
              </a:ext>
            </a:extLst>
          </p:cNvPr>
          <p:cNvSpPr txBox="1"/>
          <p:nvPr/>
        </p:nvSpPr>
        <p:spPr>
          <a:xfrm>
            <a:off x="790624" y="5156678"/>
            <a:ext cx="3896644" cy="369332"/>
          </a:xfrm>
          <a:prstGeom prst="rect">
            <a:avLst/>
          </a:prstGeom>
          <a:noFill/>
        </p:spPr>
        <p:txBody>
          <a:bodyPr wrap="none" rtlCol="0">
            <a:spAutoFit/>
          </a:bodyPr>
          <a:lstStyle/>
          <a:p>
            <a:r>
              <a:rPr lang="nb-NO"/>
              <a:t>Bilde: Smilende personer står i en rekke</a:t>
            </a:r>
          </a:p>
        </p:txBody>
      </p:sp>
    </p:spTree>
    <p:extLst>
      <p:ext uri="{BB962C8B-B14F-4D97-AF65-F5344CB8AC3E}">
        <p14:creationId xmlns:p14="http://schemas.microsoft.com/office/powerpoint/2010/main" val="3647905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kstSylinder 28">
            <a:extLst>
              <a:ext uri="{FF2B5EF4-FFF2-40B4-BE49-F238E27FC236}">
                <a16:creationId xmlns:a16="http://schemas.microsoft.com/office/drawing/2014/main" id="{772D6EBC-BBF8-3149-9454-65A9F99A94B3}"/>
              </a:ext>
            </a:extLst>
          </p:cNvPr>
          <p:cNvSpPr txBox="1"/>
          <p:nvPr/>
        </p:nvSpPr>
        <p:spPr>
          <a:xfrm>
            <a:off x="367518" y="1821250"/>
            <a:ext cx="6575482" cy="4401205"/>
          </a:xfrm>
          <a:prstGeom prst="rect">
            <a:avLst/>
          </a:prstGeom>
          <a:noFill/>
        </p:spPr>
        <p:txBody>
          <a:bodyPr wrap="square" lIns="91440" tIns="45720" rIns="91440" bIns="45720" rtlCol="0" anchor="t">
            <a:spAutoFit/>
          </a:bodyPr>
          <a:lstStyle/>
          <a:p>
            <a:endParaRPr lang="nb-NO" sz="2400"/>
          </a:p>
          <a:p>
            <a:pPr marL="342900" indent="-342900">
              <a:buFont typeface="Arial" panose="020B0604020202020204" pitchFamily="34" charset="0"/>
              <a:buChar char="•"/>
            </a:pPr>
            <a:r>
              <a:rPr lang="nb-NO" sz="3200"/>
              <a:t>FN-konvensjonen - CRPD </a:t>
            </a:r>
          </a:p>
          <a:p>
            <a:pPr marL="342900" indent="-342900">
              <a:buFont typeface="Arial" panose="020B0604020202020204" pitchFamily="34" charset="0"/>
              <a:buChar char="•"/>
            </a:pPr>
            <a:endParaRPr lang="nb-NO" sz="3200"/>
          </a:p>
          <a:p>
            <a:pPr marL="342900" indent="-342900">
              <a:buFont typeface="Arial" panose="020B0604020202020204" pitchFamily="34" charset="0"/>
              <a:buChar char="•"/>
            </a:pPr>
            <a:r>
              <a:rPr lang="nb-NO" sz="3200" err="1"/>
              <a:t>Bærekraftsmålene</a:t>
            </a:r>
            <a:r>
              <a:rPr lang="nb-NO" sz="3200"/>
              <a:t>  </a:t>
            </a:r>
          </a:p>
          <a:p>
            <a:pPr marL="342900" indent="-342900">
              <a:buFont typeface="Arial" panose="020B0604020202020204" pitchFamily="34" charset="0"/>
              <a:buChar char="•"/>
            </a:pPr>
            <a:endParaRPr lang="nb-NO" sz="3200"/>
          </a:p>
          <a:p>
            <a:pPr marL="342900" indent="-342900">
              <a:buFont typeface="Arial" panose="020B0604020202020204" pitchFamily="34" charset="0"/>
              <a:buChar char="•"/>
            </a:pPr>
            <a:r>
              <a:rPr lang="nb-NO" sz="3200"/>
              <a:t>Likestillings- og diskrimineringsloven</a:t>
            </a:r>
          </a:p>
          <a:p>
            <a:endParaRPr lang="nb-NO" sz="2400">
              <a:latin typeface="Lato" panose="020F0502020204030203" pitchFamily="34" charset="77"/>
            </a:endParaRPr>
          </a:p>
          <a:p>
            <a:endParaRPr lang="nb-NO" sz="2400">
              <a:latin typeface="Lato" panose="020F0502020204030203" pitchFamily="34" charset="77"/>
            </a:endParaRPr>
          </a:p>
          <a:p>
            <a:r>
              <a:rPr lang="nb-NO" sz="2400">
                <a:latin typeface="Lato" panose="020F0502020204030203" pitchFamily="34" charset="77"/>
              </a:rPr>
              <a:t>+ Regelverket på det enkelte område</a:t>
            </a:r>
          </a:p>
          <a:p>
            <a:endParaRPr lang="nb-NO" sz="2400">
              <a:latin typeface="Lato" panose="020F0502020204030203" pitchFamily="34" charset="77"/>
            </a:endParaRPr>
          </a:p>
        </p:txBody>
      </p:sp>
      <p:pic>
        <p:nvPicPr>
          <p:cNvPr id="11" name="Bilde 10">
            <a:extLst>
              <a:ext uri="{FF2B5EF4-FFF2-40B4-BE49-F238E27FC236}">
                <a16:creationId xmlns:a16="http://schemas.microsoft.com/office/drawing/2014/main" id="{99FBCC30-8EEE-C94C-8AD6-A9FA78134172}"/>
              </a:ext>
            </a:extLst>
          </p:cNvPr>
          <p:cNvPicPr>
            <a:picLocks noChangeAspect="1"/>
          </p:cNvPicPr>
          <p:nvPr/>
        </p:nvPicPr>
        <p:blipFill>
          <a:blip r:embed="rId3"/>
          <a:stretch>
            <a:fillRect/>
          </a:stretch>
        </p:blipFill>
        <p:spPr>
          <a:xfrm>
            <a:off x="367518" y="1428665"/>
            <a:ext cx="888093" cy="100539"/>
          </a:xfrm>
          <a:prstGeom prst="rect">
            <a:avLst/>
          </a:prstGeom>
        </p:spPr>
      </p:pic>
      <p:sp>
        <p:nvSpPr>
          <p:cNvPr id="24" name="Undertittel 2">
            <a:extLst>
              <a:ext uri="{FF2B5EF4-FFF2-40B4-BE49-F238E27FC236}">
                <a16:creationId xmlns:a16="http://schemas.microsoft.com/office/drawing/2014/main" id="{9A40D1CA-BCD3-8F45-B833-F47F3AFD2EEC}"/>
              </a:ext>
            </a:extLst>
          </p:cNvPr>
          <p:cNvSpPr txBox="1">
            <a:spLocks/>
          </p:cNvSpPr>
          <p:nvPr/>
        </p:nvSpPr>
        <p:spPr>
          <a:xfrm>
            <a:off x="212777" y="293537"/>
            <a:ext cx="6575482" cy="1698195"/>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400" b="1">
                <a:latin typeface="Lato Black" panose="020F0502020204030203" pitchFamily="34" charset="77"/>
                <a:ea typeface="National Semibold" panose="02000503000000020004" pitchFamily="2" charset="77"/>
                <a:cs typeface="Arial" panose="020B0604020202020204" pitchFamily="34" charset="0"/>
              </a:rPr>
              <a:t>Lover og regler  </a:t>
            </a:r>
          </a:p>
          <a:p>
            <a:pPr>
              <a:lnSpc>
                <a:spcPct val="100000"/>
              </a:lnSpc>
              <a:spcBef>
                <a:spcPts val="0"/>
              </a:spcBef>
            </a:pPr>
            <a:endParaRPr lang="nb-NO" sz="4000" b="1">
              <a:solidFill>
                <a:srgbClr val="1D0074"/>
              </a:solidFill>
            </a:endParaRPr>
          </a:p>
          <a:p>
            <a:pPr>
              <a:lnSpc>
                <a:spcPct val="100000"/>
              </a:lnSpc>
              <a:spcBef>
                <a:spcPts val="0"/>
              </a:spcBef>
            </a:pPr>
            <a:endParaRPr lang="nb-NO" sz="6000" b="1">
              <a:solidFill>
                <a:srgbClr val="0070C0"/>
              </a:solidFill>
            </a:endParaRPr>
          </a:p>
        </p:txBody>
      </p:sp>
      <p:sp>
        <p:nvSpPr>
          <p:cNvPr id="16" name="Rektangel 15">
            <a:extLst>
              <a:ext uri="{FF2B5EF4-FFF2-40B4-BE49-F238E27FC236}">
                <a16:creationId xmlns:a16="http://schemas.microsoft.com/office/drawing/2014/main" id="{11E22995-CD15-0340-956F-57F12116E141}"/>
              </a:ext>
            </a:extLst>
          </p:cNvPr>
          <p:cNvSpPr/>
          <p:nvPr/>
        </p:nvSpPr>
        <p:spPr>
          <a:xfrm>
            <a:off x="8899332" y="367214"/>
            <a:ext cx="3079892" cy="62093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5">
                  <a:lumMod val="20000"/>
                  <a:lumOff val="80000"/>
                </a:schemeClr>
              </a:solidFill>
            </a:endParaRPr>
          </a:p>
        </p:txBody>
      </p:sp>
    </p:spTree>
    <p:extLst>
      <p:ext uri="{BB962C8B-B14F-4D97-AF65-F5344CB8AC3E}">
        <p14:creationId xmlns:p14="http://schemas.microsoft.com/office/powerpoint/2010/main" val="1074605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kstSylinder 28">
            <a:extLst>
              <a:ext uri="{FF2B5EF4-FFF2-40B4-BE49-F238E27FC236}">
                <a16:creationId xmlns:a16="http://schemas.microsoft.com/office/drawing/2014/main" id="{772D6EBC-BBF8-3149-9454-65A9F99A94B3}"/>
              </a:ext>
            </a:extLst>
          </p:cNvPr>
          <p:cNvSpPr txBox="1"/>
          <p:nvPr/>
        </p:nvSpPr>
        <p:spPr>
          <a:xfrm>
            <a:off x="646245" y="2645082"/>
            <a:ext cx="8253087" cy="3785652"/>
          </a:xfrm>
          <a:prstGeom prst="rect">
            <a:avLst/>
          </a:prstGeom>
          <a:noFill/>
        </p:spPr>
        <p:txBody>
          <a:bodyPr wrap="square" lIns="91440" tIns="45720" rIns="91440" bIns="45720" rtlCol="0" anchor="t">
            <a:spAutoFit/>
          </a:bodyPr>
          <a:lstStyle/>
          <a:p>
            <a:pPr algn="l" rtl="0" fontAlgn="base"/>
            <a:r>
              <a:rPr lang="nb-NO" sz="2400" b="0" i="0" u="none" strike="noStrike" dirty="0">
                <a:solidFill>
                  <a:srgbClr val="000000"/>
                </a:solidFill>
                <a:effectLst/>
                <a:latin typeface="Lato"/>
                <a:ea typeface="Lato"/>
                <a:cs typeface="Lato"/>
              </a:rPr>
              <a:t>Hvis du lurer på hva som gjelder av regelverk – tips:</a:t>
            </a:r>
            <a:r>
              <a:rPr lang="en-US" sz="2400" b="0" i="0" dirty="0">
                <a:solidFill>
                  <a:srgbClr val="000000"/>
                </a:solidFill>
                <a:effectLst/>
                <a:latin typeface="Lato"/>
                <a:ea typeface="Lato"/>
                <a:cs typeface="Lato"/>
              </a:rPr>
              <a:t>​</a:t>
            </a:r>
          </a:p>
          <a:p>
            <a:pPr algn="l" rtl="0" fontAlgn="base">
              <a:buFont typeface="Arial" panose="020B0604020202020204" pitchFamily="34" charset="0"/>
              <a:buChar char="•"/>
            </a:pPr>
            <a:r>
              <a:rPr lang="nb-NO" sz="2400" b="0" i="0" u="none" strike="noStrike" dirty="0">
                <a:solidFill>
                  <a:srgbClr val="000000"/>
                </a:solidFill>
                <a:effectLst/>
                <a:latin typeface="Lato" panose="020F0502020204030203" pitchFamily="34" charset="0"/>
              </a:rPr>
              <a:t>Alle forvaltningsorganer har en alminnelig veiledningsplikt innenfor sitt saksområde, se </a:t>
            </a:r>
            <a:r>
              <a:rPr lang="nb-NO" sz="2400" b="0" i="0" u="none" strike="noStrike" dirty="0" err="1">
                <a:solidFill>
                  <a:srgbClr val="000000"/>
                </a:solidFill>
                <a:effectLst/>
                <a:latin typeface="Lato" panose="020F0502020204030203" pitchFamily="34" charset="0"/>
              </a:rPr>
              <a:t>fvl</a:t>
            </a:r>
            <a:r>
              <a:rPr lang="nb-NO" sz="2400" b="0" i="0" u="none" strike="noStrike" dirty="0">
                <a:solidFill>
                  <a:srgbClr val="000000"/>
                </a:solidFill>
                <a:effectLst/>
                <a:latin typeface="Lato" panose="020F0502020204030203" pitchFamily="34" charset="0"/>
              </a:rPr>
              <a:t>. § 11.</a:t>
            </a:r>
            <a:r>
              <a:rPr lang="en-US" sz="2400" b="0" i="0" dirty="0">
                <a:solidFill>
                  <a:srgbClr val="000000"/>
                </a:solidFill>
                <a:effectLst/>
                <a:latin typeface="Lato" panose="020F0502020204030203" pitchFamily="34" charset="0"/>
              </a:rPr>
              <a:t>​</a:t>
            </a:r>
          </a:p>
          <a:p>
            <a:pPr algn="l" rtl="0" fontAlgn="base"/>
            <a:endParaRPr lang="en-US" sz="2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b-NO" sz="2400" b="0" i="0" u="none" strike="noStrike" dirty="0" err="1">
                <a:solidFill>
                  <a:srgbClr val="000000"/>
                </a:solidFill>
                <a:effectLst/>
                <a:latin typeface="Lato" panose="020F0502020204030203" pitchFamily="34" charset="0"/>
              </a:rPr>
              <a:t>Bufdir</a:t>
            </a:r>
            <a:r>
              <a:rPr lang="nb-NO" sz="2400" b="0" i="0" u="none" strike="noStrike" dirty="0">
                <a:solidFill>
                  <a:srgbClr val="000000"/>
                </a:solidFill>
                <a:effectLst/>
                <a:latin typeface="Lato" panose="020F0502020204030203" pitchFamily="34" charset="0"/>
              </a:rPr>
              <a:t> kan kontaktes ved spørsmål om rådets rolle</a:t>
            </a:r>
            <a:r>
              <a:rPr lang="nb-NO" sz="2400" b="0" i="0" dirty="0">
                <a:solidFill>
                  <a:srgbClr val="000000"/>
                </a:solidFill>
                <a:effectLst/>
                <a:latin typeface="Lato" panose="020F0502020204030203" pitchFamily="34" charset="0"/>
              </a:rPr>
              <a:t>​. Statsforvalteren kan kontaktes rundt regelfortolkning.</a:t>
            </a:r>
            <a:endParaRPr lang="nb-NO" sz="2400" b="0" i="0" dirty="0">
              <a:solidFill>
                <a:srgbClr val="000000"/>
              </a:solidFill>
              <a:effectLst/>
              <a:latin typeface="Arial" panose="020B0604020202020204" pitchFamily="34" charset="0"/>
            </a:endParaRPr>
          </a:p>
          <a:p>
            <a:pPr algn="l" rtl="0" fontAlgn="base"/>
            <a:r>
              <a:rPr lang="nb-NO" sz="2400" b="0" i="0" dirty="0">
                <a:solidFill>
                  <a:srgbClr val="000000"/>
                </a:solidFill>
                <a:effectLst/>
                <a:latin typeface="Lato" panose="020F0502020204030203" pitchFamily="34" charset="0"/>
              </a:rPr>
              <a:t>​</a:t>
            </a:r>
            <a:endParaRPr lang="nb-NO" sz="24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nb-NO" sz="2400" b="0" i="0" u="sng" strike="noStrike" dirty="0" err="1">
                <a:solidFill>
                  <a:srgbClr val="EE7B08"/>
                </a:solidFill>
                <a:effectLst/>
                <a:latin typeface="Lato"/>
                <a:ea typeface="Lato"/>
                <a:cs typeface="Lato"/>
                <a:hlinkClick r:id="rId3"/>
              </a:rPr>
              <a:t>FFOs</a:t>
            </a:r>
            <a:r>
              <a:rPr lang="nb-NO" sz="2400" b="0" i="0" u="sng" strike="noStrike" dirty="0">
                <a:solidFill>
                  <a:srgbClr val="EE7B08"/>
                </a:solidFill>
                <a:effectLst/>
                <a:latin typeface="Lato"/>
                <a:ea typeface="Lato"/>
                <a:cs typeface="Lato"/>
                <a:hlinkClick r:id="rId3"/>
              </a:rPr>
              <a:t> rettighetssenter</a:t>
            </a:r>
            <a:r>
              <a:rPr lang="nb-NO" sz="2400" b="0" i="0" dirty="0">
                <a:solidFill>
                  <a:srgbClr val="000000"/>
                </a:solidFill>
                <a:effectLst/>
                <a:latin typeface="Lato"/>
                <a:ea typeface="Lato"/>
                <a:cs typeface="Lato"/>
              </a:rPr>
              <a:t>​</a:t>
            </a:r>
          </a:p>
          <a:p>
            <a:pPr algn="l" rtl="0" fontAlgn="base">
              <a:buFont typeface="Arial" panose="020B0604020202020204" pitchFamily="34" charset="0"/>
              <a:buChar char="•"/>
            </a:pPr>
            <a:r>
              <a:rPr lang="nb-NO" sz="2400" b="0" i="0" u="sng" strike="noStrike" dirty="0">
                <a:solidFill>
                  <a:srgbClr val="EE7B08"/>
                </a:solidFill>
                <a:effectLst/>
                <a:latin typeface="Lato" panose="020F0502020204030203" pitchFamily="34" charset="0"/>
                <a:hlinkClick r:id="rId4"/>
              </a:rPr>
              <a:t>Likestillings- og diskrimineringsombudet (LDO)</a:t>
            </a:r>
            <a:r>
              <a:rPr lang="nb-NO" sz="2400" b="0" i="0" dirty="0">
                <a:solidFill>
                  <a:srgbClr val="000000"/>
                </a:solidFill>
                <a:effectLst/>
                <a:latin typeface="Lato" panose="020F0502020204030203" pitchFamily="34" charset="0"/>
              </a:rPr>
              <a:t>​</a:t>
            </a:r>
            <a:endParaRPr lang="nb-NO" sz="2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b-NO" sz="2400" b="0" i="0" u="sng" strike="noStrike" dirty="0">
                <a:solidFill>
                  <a:srgbClr val="EE7B08"/>
                </a:solidFill>
                <a:effectLst/>
                <a:latin typeface="Lato" panose="020F0502020204030203" pitchFamily="34" charset="0"/>
                <a:hlinkClick r:id="rId5"/>
              </a:rPr>
              <a:t>Pasient- og brukerombudet (fylkesvis)</a:t>
            </a:r>
            <a:r>
              <a:rPr lang="nb-NO" sz="2400" b="0" i="0" dirty="0">
                <a:solidFill>
                  <a:srgbClr val="000000"/>
                </a:solidFill>
                <a:effectLst/>
                <a:latin typeface="Lato" panose="020F0502020204030203" pitchFamily="34" charset="0"/>
              </a:rPr>
              <a:t>​</a:t>
            </a:r>
            <a:endParaRPr lang="nb-NO" sz="2400" dirty="0">
              <a:latin typeface="Lato" panose="020F0502020204030203" pitchFamily="34" charset="77"/>
            </a:endParaRPr>
          </a:p>
        </p:txBody>
      </p:sp>
      <p:pic>
        <p:nvPicPr>
          <p:cNvPr id="11" name="Bilde 10">
            <a:extLst>
              <a:ext uri="{FF2B5EF4-FFF2-40B4-BE49-F238E27FC236}">
                <a16:creationId xmlns:a16="http://schemas.microsoft.com/office/drawing/2014/main" id="{99FBCC30-8EEE-C94C-8AD6-A9FA78134172}"/>
              </a:ext>
            </a:extLst>
          </p:cNvPr>
          <p:cNvPicPr>
            <a:picLocks noChangeAspect="1"/>
          </p:cNvPicPr>
          <p:nvPr/>
        </p:nvPicPr>
        <p:blipFill>
          <a:blip r:embed="rId6"/>
          <a:stretch>
            <a:fillRect/>
          </a:stretch>
        </p:blipFill>
        <p:spPr>
          <a:xfrm>
            <a:off x="722731" y="2544543"/>
            <a:ext cx="888093" cy="100539"/>
          </a:xfrm>
          <a:prstGeom prst="rect">
            <a:avLst/>
          </a:prstGeom>
        </p:spPr>
      </p:pic>
      <p:sp>
        <p:nvSpPr>
          <p:cNvPr id="24" name="Undertittel 2">
            <a:extLst>
              <a:ext uri="{FF2B5EF4-FFF2-40B4-BE49-F238E27FC236}">
                <a16:creationId xmlns:a16="http://schemas.microsoft.com/office/drawing/2014/main" id="{9A40D1CA-BCD3-8F45-B833-F47F3AFD2EEC}"/>
              </a:ext>
            </a:extLst>
          </p:cNvPr>
          <p:cNvSpPr txBox="1">
            <a:spLocks/>
          </p:cNvSpPr>
          <p:nvPr/>
        </p:nvSpPr>
        <p:spPr>
          <a:xfrm>
            <a:off x="212776" y="293537"/>
            <a:ext cx="10544871" cy="1922538"/>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400" b="1">
                <a:latin typeface="Lato Black" panose="020F0502020204030203" pitchFamily="34" charset="77"/>
                <a:ea typeface="National Semibold" panose="02000503000000020004" pitchFamily="2" charset="77"/>
                <a:cs typeface="Arial" panose="020B0604020202020204" pitchFamily="34" charset="0"/>
              </a:rPr>
              <a:t>Lover og regler – </a:t>
            </a:r>
          </a:p>
          <a:p>
            <a:pPr algn="l">
              <a:lnSpc>
                <a:spcPct val="100000"/>
              </a:lnSpc>
              <a:spcBef>
                <a:spcPts val="0"/>
              </a:spcBef>
            </a:pPr>
            <a:r>
              <a:rPr lang="nb-NO" sz="5400" b="1">
                <a:latin typeface="Lato Black" panose="020F0502020204030203" pitchFamily="34" charset="77"/>
                <a:ea typeface="National Semibold" panose="02000503000000020004" pitchFamily="2" charset="77"/>
                <a:cs typeface="Arial" panose="020B0604020202020204" pitchFamily="34" charset="0"/>
              </a:rPr>
              <a:t>Hvor kan du henvende deg?</a:t>
            </a:r>
          </a:p>
          <a:p>
            <a:pPr>
              <a:lnSpc>
                <a:spcPct val="100000"/>
              </a:lnSpc>
              <a:spcBef>
                <a:spcPts val="0"/>
              </a:spcBef>
            </a:pPr>
            <a:endParaRPr lang="nb-NO" sz="4000" b="1">
              <a:solidFill>
                <a:srgbClr val="1D0074"/>
              </a:solidFill>
            </a:endParaRPr>
          </a:p>
          <a:p>
            <a:pPr>
              <a:lnSpc>
                <a:spcPct val="100000"/>
              </a:lnSpc>
              <a:spcBef>
                <a:spcPts val="0"/>
              </a:spcBef>
            </a:pPr>
            <a:endParaRPr lang="nb-NO" sz="6000" b="1">
              <a:solidFill>
                <a:srgbClr val="0070C0"/>
              </a:solidFill>
            </a:endParaRPr>
          </a:p>
        </p:txBody>
      </p:sp>
      <p:sp>
        <p:nvSpPr>
          <p:cNvPr id="16" name="Rektangel 15">
            <a:extLst>
              <a:ext uri="{FF2B5EF4-FFF2-40B4-BE49-F238E27FC236}">
                <a16:creationId xmlns:a16="http://schemas.microsoft.com/office/drawing/2014/main" id="{11E22995-CD15-0340-956F-57F12116E141}"/>
              </a:ext>
            </a:extLst>
          </p:cNvPr>
          <p:cNvSpPr/>
          <p:nvPr/>
        </p:nvSpPr>
        <p:spPr>
          <a:xfrm>
            <a:off x="8899332" y="367214"/>
            <a:ext cx="3079892" cy="62093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5">
                  <a:lumMod val="20000"/>
                  <a:lumOff val="80000"/>
                </a:schemeClr>
              </a:solidFill>
            </a:endParaRPr>
          </a:p>
        </p:txBody>
      </p:sp>
      <p:sp>
        <p:nvSpPr>
          <p:cNvPr id="6" name="TekstSylinder 5">
            <a:extLst>
              <a:ext uri="{FF2B5EF4-FFF2-40B4-BE49-F238E27FC236}">
                <a16:creationId xmlns:a16="http://schemas.microsoft.com/office/drawing/2014/main" id="{28254D0A-B469-4413-AEF1-BBF280BA19EF}"/>
              </a:ext>
            </a:extLst>
          </p:cNvPr>
          <p:cNvSpPr txBox="1"/>
          <p:nvPr/>
        </p:nvSpPr>
        <p:spPr>
          <a:xfrm>
            <a:off x="9054074" y="650747"/>
            <a:ext cx="2770408" cy="4616648"/>
          </a:xfrm>
          <a:prstGeom prst="rect">
            <a:avLst/>
          </a:prstGeom>
          <a:noFill/>
        </p:spPr>
        <p:txBody>
          <a:bodyPr wrap="square" rtlCol="0">
            <a:spAutoFit/>
          </a:bodyPr>
          <a:lstStyle/>
          <a:p>
            <a:r>
              <a:rPr lang="nb-NO" sz="2000" dirty="0"/>
              <a:t>Vi har hele tiden med oss: </a:t>
            </a:r>
          </a:p>
          <a:p>
            <a:endParaRPr lang="nb-NO" sz="2000" dirty="0"/>
          </a:p>
          <a:p>
            <a:r>
              <a:rPr lang="nb-NO" sz="2000" dirty="0"/>
              <a:t>FN-konvensjonen- CRPD, </a:t>
            </a:r>
          </a:p>
          <a:p>
            <a:endParaRPr lang="nb-NO" sz="2000" dirty="0"/>
          </a:p>
          <a:p>
            <a:r>
              <a:rPr lang="nb-NO" sz="2000" dirty="0" err="1"/>
              <a:t>Bærekraftsmålene</a:t>
            </a:r>
            <a:r>
              <a:rPr lang="nb-NO" sz="2000" dirty="0"/>
              <a:t> og </a:t>
            </a:r>
          </a:p>
          <a:p>
            <a:endParaRPr lang="nb-NO" sz="2000" dirty="0"/>
          </a:p>
          <a:p>
            <a:r>
              <a:rPr lang="nb-NO" sz="2000" dirty="0"/>
              <a:t>Likestillings- og diskrimineringsloven</a:t>
            </a:r>
          </a:p>
          <a:p>
            <a:endParaRPr lang="nb-NO" sz="2000" dirty="0"/>
          </a:p>
          <a:p>
            <a:endParaRPr lang="nb-NO" sz="2000" dirty="0"/>
          </a:p>
          <a:p>
            <a:endParaRPr lang="nb-NO" sz="2000" dirty="0"/>
          </a:p>
          <a:p>
            <a:endParaRPr lang="nb-NO" dirty="0"/>
          </a:p>
          <a:p>
            <a:endParaRPr lang="nb-NO" dirty="0"/>
          </a:p>
          <a:p>
            <a:endParaRPr lang="nb-NO" dirty="0"/>
          </a:p>
        </p:txBody>
      </p:sp>
    </p:spTree>
    <p:extLst>
      <p:ext uri="{BB962C8B-B14F-4D97-AF65-F5344CB8AC3E}">
        <p14:creationId xmlns:p14="http://schemas.microsoft.com/office/powerpoint/2010/main" val="1283555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kstSylinder 31">
            <a:extLst>
              <a:ext uri="{FF2B5EF4-FFF2-40B4-BE49-F238E27FC236}">
                <a16:creationId xmlns:a16="http://schemas.microsoft.com/office/drawing/2014/main" id="{13FBC48B-3AF0-6547-A585-A2DD60634AE4}"/>
              </a:ext>
            </a:extLst>
          </p:cNvPr>
          <p:cNvSpPr txBox="1"/>
          <p:nvPr/>
        </p:nvSpPr>
        <p:spPr>
          <a:xfrm>
            <a:off x="6095999" y="1368850"/>
            <a:ext cx="4901184" cy="461665"/>
          </a:xfrm>
          <a:prstGeom prst="rect">
            <a:avLst/>
          </a:prstGeom>
          <a:noFill/>
        </p:spPr>
        <p:txBody>
          <a:bodyPr wrap="square" rtlCol="0">
            <a:spAutoFit/>
          </a:bodyPr>
          <a:lstStyle/>
          <a:p>
            <a:r>
              <a:rPr lang="nb-NO" sz="2400">
                <a:latin typeface="Lato" panose="020F0502020204030203" pitchFamily="34" charset="77"/>
              </a:rPr>
              <a:t>• Arbeid og sysselsetting</a:t>
            </a:r>
          </a:p>
        </p:txBody>
      </p:sp>
      <p:sp>
        <p:nvSpPr>
          <p:cNvPr id="33" name="TekstSylinder 32">
            <a:extLst>
              <a:ext uri="{FF2B5EF4-FFF2-40B4-BE49-F238E27FC236}">
                <a16:creationId xmlns:a16="http://schemas.microsoft.com/office/drawing/2014/main" id="{9E4CBDB7-0589-D148-8376-A51E55F3D2F9}"/>
              </a:ext>
            </a:extLst>
          </p:cNvPr>
          <p:cNvSpPr txBox="1"/>
          <p:nvPr/>
        </p:nvSpPr>
        <p:spPr>
          <a:xfrm>
            <a:off x="6139852" y="2283242"/>
            <a:ext cx="4267162" cy="461665"/>
          </a:xfrm>
          <a:prstGeom prst="rect">
            <a:avLst/>
          </a:prstGeom>
          <a:noFill/>
        </p:spPr>
        <p:txBody>
          <a:bodyPr wrap="square" rtlCol="0">
            <a:spAutoFit/>
          </a:bodyPr>
          <a:lstStyle/>
          <a:p>
            <a:r>
              <a:rPr lang="nb-NO" sz="2400">
                <a:latin typeface="Lato" panose="020F0502020204030203" pitchFamily="34" charset="77"/>
              </a:rPr>
              <a:t>• Skole</a:t>
            </a:r>
          </a:p>
        </p:txBody>
      </p:sp>
      <p:sp>
        <p:nvSpPr>
          <p:cNvPr id="18" name="TekstSylinder 17">
            <a:extLst>
              <a:ext uri="{FF2B5EF4-FFF2-40B4-BE49-F238E27FC236}">
                <a16:creationId xmlns:a16="http://schemas.microsoft.com/office/drawing/2014/main" id="{C5B3AB84-6729-0444-9922-5155EFC45700}"/>
              </a:ext>
            </a:extLst>
          </p:cNvPr>
          <p:cNvSpPr txBox="1"/>
          <p:nvPr/>
        </p:nvSpPr>
        <p:spPr>
          <a:xfrm>
            <a:off x="6170638" y="3122545"/>
            <a:ext cx="5520993" cy="461665"/>
          </a:xfrm>
          <a:prstGeom prst="rect">
            <a:avLst/>
          </a:prstGeom>
          <a:noFill/>
        </p:spPr>
        <p:txBody>
          <a:bodyPr wrap="square" rtlCol="0">
            <a:spAutoFit/>
          </a:bodyPr>
          <a:lstStyle/>
          <a:p>
            <a:r>
              <a:rPr lang="nb-NO" sz="2400">
                <a:latin typeface="Lato" panose="020F0502020204030203" pitchFamily="34" charset="77"/>
              </a:rPr>
              <a:t>• Boligpolitikk</a:t>
            </a:r>
          </a:p>
        </p:txBody>
      </p:sp>
      <p:sp>
        <p:nvSpPr>
          <p:cNvPr id="19" name="TekstSylinder 18">
            <a:extLst>
              <a:ext uri="{FF2B5EF4-FFF2-40B4-BE49-F238E27FC236}">
                <a16:creationId xmlns:a16="http://schemas.microsoft.com/office/drawing/2014/main" id="{1E2EE8C2-B458-4247-AF30-6F8FDC79E73A}"/>
              </a:ext>
            </a:extLst>
          </p:cNvPr>
          <p:cNvSpPr txBox="1"/>
          <p:nvPr/>
        </p:nvSpPr>
        <p:spPr>
          <a:xfrm>
            <a:off x="6112469" y="1800655"/>
            <a:ext cx="4267162" cy="461665"/>
          </a:xfrm>
          <a:prstGeom prst="rect">
            <a:avLst/>
          </a:prstGeom>
          <a:noFill/>
        </p:spPr>
        <p:txBody>
          <a:bodyPr wrap="square" rtlCol="0">
            <a:spAutoFit/>
          </a:bodyPr>
          <a:lstStyle/>
          <a:p>
            <a:r>
              <a:rPr lang="nb-NO" sz="2400">
                <a:latin typeface="Lato" panose="020F0502020204030203" pitchFamily="34" charset="77"/>
              </a:rPr>
              <a:t>• Barnehage</a:t>
            </a:r>
          </a:p>
        </p:txBody>
      </p:sp>
      <p:sp>
        <p:nvSpPr>
          <p:cNvPr id="25" name="TekstSylinder 24">
            <a:extLst>
              <a:ext uri="{FF2B5EF4-FFF2-40B4-BE49-F238E27FC236}">
                <a16:creationId xmlns:a16="http://schemas.microsoft.com/office/drawing/2014/main" id="{A256AA67-3576-5549-AD03-FFA1135D1C5D}"/>
              </a:ext>
            </a:extLst>
          </p:cNvPr>
          <p:cNvSpPr txBox="1"/>
          <p:nvPr/>
        </p:nvSpPr>
        <p:spPr>
          <a:xfrm>
            <a:off x="6123235" y="4107629"/>
            <a:ext cx="4267162" cy="461665"/>
          </a:xfrm>
          <a:prstGeom prst="rect">
            <a:avLst/>
          </a:prstGeom>
          <a:noFill/>
        </p:spPr>
        <p:txBody>
          <a:bodyPr wrap="square" rtlCol="0">
            <a:spAutoFit/>
          </a:bodyPr>
          <a:lstStyle/>
          <a:p>
            <a:r>
              <a:rPr lang="nb-NO" sz="2400">
                <a:latin typeface="Lato" panose="020F0502020204030203" pitchFamily="34" charset="77"/>
              </a:rPr>
              <a:t>• Fritid og sosiale aktiviteter</a:t>
            </a:r>
          </a:p>
        </p:txBody>
      </p:sp>
      <p:sp>
        <p:nvSpPr>
          <p:cNvPr id="26" name="TekstSylinder 25">
            <a:extLst>
              <a:ext uri="{FF2B5EF4-FFF2-40B4-BE49-F238E27FC236}">
                <a16:creationId xmlns:a16="http://schemas.microsoft.com/office/drawing/2014/main" id="{374BDEED-630B-2D4B-A559-C2D254D73557}"/>
              </a:ext>
            </a:extLst>
          </p:cNvPr>
          <p:cNvSpPr txBox="1"/>
          <p:nvPr/>
        </p:nvSpPr>
        <p:spPr>
          <a:xfrm>
            <a:off x="6095999" y="5988559"/>
            <a:ext cx="5404654" cy="461665"/>
          </a:xfrm>
          <a:prstGeom prst="rect">
            <a:avLst/>
          </a:prstGeom>
          <a:noFill/>
        </p:spPr>
        <p:txBody>
          <a:bodyPr wrap="square" rtlCol="0">
            <a:spAutoFit/>
          </a:bodyPr>
          <a:lstStyle/>
          <a:p>
            <a:r>
              <a:rPr lang="nb-NO" sz="2400">
                <a:latin typeface="Lato" panose="020F0502020204030203" pitchFamily="34" charset="77"/>
              </a:rPr>
              <a:t>• Universell utforming</a:t>
            </a:r>
          </a:p>
        </p:txBody>
      </p:sp>
      <p:sp>
        <p:nvSpPr>
          <p:cNvPr id="36" name="Rektangel 35">
            <a:extLst>
              <a:ext uri="{FF2B5EF4-FFF2-40B4-BE49-F238E27FC236}">
                <a16:creationId xmlns:a16="http://schemas.microsoft.com/office/drawing/2014/main" id="{20BB0F0B-4EDA-FC41-AA28-556F97B559A4}"/>
              </a:ext>
            </a:extLst>
          </p:cNvPr>
          <p:cNvSpPr/>
          <p:nvPr/>
        </p:nvSpPr>
        <p:spPr>
          <a:xfrm>
            <a:off x="209548" y="288256"/>
            <a:ext cx="3725638" cy="64028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accent5">
                  <a:lumMod val="20000"/>
                  <a:lumOff val="80000"/>
                </a:schemeClr>
              </a:solidFill>
            </a:endParaRPr>
          </a:p>
        </p:txBody>
      </p:sp>
      <p:sp>
        <p:nvSpPr>
          <p:cNvPr id="37" name="Undertittel 2">
            <a:extLst>
              <a:ext uri="{FF2B5EF4-FFF2-40B4-BE49-F238E27FC236}">
                <a16:creationId xmlns:a16="http://schemas.microsoft.com/office/drawing/2014/main" id="{9678407B-7EB5-E646-82B2-389B8CC72E6D}"/>
              </a:ext>
            </a:extLst>
          </p:cNvPr>
          <p:cNvSpPr txBox="1">
            <a:spLocks/>
          </p:cNvSpPr>
          <p:nvPr/>
        </p:nvSpPr>
        <p:spPr>
          <a:xfrm>
            <a:off x="602390" y="172653"/>
            <a:ext cx="10987219" cy="1334662"/>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500" b="1">
                <a:latin typeface="Lato Black" panose="020F0502020204030203" pitchFamily="34" charset="77"/>
                <a:ea typeface="National Semibold" panose="02000503000000020004" pitchFamily="2" charset="77"/>
                <a:cs typeface="Arial" panose="020B0604020202020204" pitchFamily="34" charset="0"/>
              </a:rPr>
              <a:t>Temaområder i kommunen</a:t>
            </a:r>
          </a:p>
          <a:p>
            <a:pPr>
              <a:lnSpc>
                <a:spcPct val="100000"/>
              </a:lnSpc>
              <a:spcBef>
                <a:spcPts val="0"/>
              </a:spcBef>
            </a:pPr>
            <a:endParaRPr lang="nb-NO" sz="4000" b="1">
              <a:solidFill>
                <a:srgbClr val="1D0074"/>
              </a:solidFill>
            </a:endParaRPr>
          </a:p>
        </p:txBody>
      </p:sp>
      <p:pic>
        <p:nvPicPr>
          <p:cNvPr id="39" name="Bilde 38">
            <a:extLst>
              <a:ext uri="{FF2B5EF4-FFF2-40B4-BE49-F238E27FC236}">
                <a16:creationId xmlns:a16="http://schemas.microsoft.com/office/drawing/2014/main" id="{D3F98263-3680-9240-9052-7A3EDEA83E86}"/>
              </a:ext>
            </a:extLst>
          </p:cNvPr>
          <p:cNvPicPr>
            <a:picLocks noChangeAspect="1"/>
          </p:cNvPicPr>
          <p:nvPr/>
        </p:nvPicPr>
        <p:blipFill>
          <a:blip r:embed="rId3"/>
          <a:stretch>
            <a:fillRect/>
          </a:stretch>
        </p:blipFill>
        <p:spPr>
          <a:xfrm>
            <a:off x="4338217" y="5001964"/>
            <a:ext cx="888093" cy="100539"/>
          </a:xfrm>
          <a:prstGeom prst="rect">
            <a:avLst/>
          </a:prstGeom>
        </p:spPr>
      </p:pic>
      <p:pic>
        <p:nvPicPr>
          <p:cNvPr id="3" name="Bilde 2" descr="Et bilde som inneholder utendørs, bygning, stor, foran&#10;&#10;Automatisk generert beskrivelse">
            <a:extLst>
              <a:ext uri="{FF2B5EF4-FFF2-40B4-BE49-F238E27FC236}">
                <a16:creationId xmlns:a16="http://schemas.microsoft.com/office/drawing/2014/main" id="{8658317A-316B-C941-8801-8A805B324D2E}"/>
              </a:ext>
            </a:extLst>
          </p:cNvPr>
          <p:cNvPicPr>
            <a:picLocks noChangeAspect="1"/>
          </p:cNvPicPr>
          <p:nvPr/>
        </p:nvPicPr>
        <p:blipFill>
          <a:blip r:embed="rId4"/>
          <a:stretch>
            <a:fillRect/>
          </a:stretch>
        </p:blipFill>
        <p:spPr>
          <a:xfrm>
            <a:off x="343699" y="1649405"/>
            <a:ext cx="4965692" cy="3293909"/>
          </a:xfrm>
          <a:prstGeom prst="rect">
            <a:avLst/>
          </a:prstGeom>
        </p:spPr>
      </p:pic>
      <p:sp>
        <p:nvSpPr>
          <p:cNvPr id="15" name="TekstSylinder 14">
            <a:extLst>
              <a:ext uri="{FF2B5EF4-FFF2-40B4-BE49-F238E27FC236}">
                <a16:creationId xmlns:a16="http://schemas.microsoft.com/office/drawing/2014/main" id="{5C93B186-6014-41A4-9F3E-F8EFD84A9C0B}"/>
              </a:ext>
            </a:extLst>
          </p:cNvPr>
          <p:cNvSpPr txBox="1"/>
          <p:nvPr/>
        </p:nvSpPr>
        <p:spPr>
          <a:xfrm>
            <a:off x="6139852" y="3569224"/>
            <a:ext cx="5520993" cy="461665"/>
          </a:xfrm>
          <a:prstGeom prst="rect">
            <a:avLst/>
          </a:prstGeom>
          <a:noFill/>
        </p:spPr>
        <p:txBody>
          <a:bodyPr wrap="square" rtlCol="0">
            <a:spAutoFit/>
          </a:bodyPr>
          <a:lstStyle/>
          <a:p>
            <a:r>
              <a:rPr lang="nb-NO" sz="2400">
                <a:latin typeface="Lato" panose="020F0502020204030203" pitchFamily="34" charset="77"/>
              </a:rPr>
              <a:t>• Helse- og omsorgstjenester</a:t>
            </a:r>
          </a:p>
        </p:txBody>
      </p:sp>
      <p:sp>
        <p:nvSpPr>
          <p:cNvPr id="16" name="TekstSylinder 15">
            <a:extLst>
              <a:ext uri="{FF2B5EF4-FFF2-40B4-BE49-F238E27FC236}">
                <a16:creationId xmlns:a16="http://schemas.microsoft.com/office/drawing/2014/main" id="{CCF19DD1-25CC-45ED-A514-854DEDDC28DB}"/>
              </a:ext>
            </a:extLst>
          </p:cNvPr>
          <p:cNvSpPr txBox="1"/>
          <p:nvPr/>
        </p:nvSpPr>
        <p:spPr>
          <a:xfrm>
            <a:off x="6139852" y="4603564"/>
            <a:ext cx="5842600" cy="461665"/>
          </a:xfrm>
          <a:prstGeom prst="rect">
            <a:avLst/>
          </a:prstGeom>
          <a:noFill/>
        </p:spPr>
        <p:txBody>
          <a:bodyPr wrap="square" rtlCol="0">
            <a:spAutoFit/>
          </a:bodyPr>
          <a:lstStyle/>
          <a:p>
            <a:r>
              <a:rPr lang="nb-NO" sz="2400">
                <a:latin typeface="Lato" panose="020F0502020204030203" pitchFamily="34" charset="77"/>
              </a:rPr>
              <a:t>• Familier med funksjonshemmede barn</a:t>
            </a:r>
          </a:p>
        </p:txBody>
      </p:sp>
      <p:sp>
        <p:nvSpPr>
          <p:cNvPr id="17" name="TekstSylinder 16">
            <a:extLst>
              <a:ext uri="{FF2B5EF4-FFF2-40B4-BE49-F238E27FC236}">
                <a16:creationId xmlns:a16="http://schemas.microsoft.com/office/drawing/2014/main" id="{4CAEB42B-5FB8-4FF4-8977-0AA8C0D8E8A8}"/>
              </a:ext>
            </a:extLst>
          </p:cNvPr>
          <p:cNvSpPr txBox="1"/>
          <p:nvPr/>
        </p:nvSpPr>
        <p:spPr>
          <a:xfrm>
            <a:off x="646243" y="1131329"/>
            <a:ext cx="5404654" cy="461665"/>
          </a:xfrm>
          <a:prstGeom prst="rect">
            <a:avLst/>
          </a:prstGeom>
          <a:noFill/>
        </p:spPr>
        <p:txBody>
          <a:bodyPr wrap="square" rtlCol="0">
            <a:spAutoFit/>
          </a:bodyPr>
          <a:lstStyle/>
          <a:p>
            <a:r>
              <a:rPr lang="nb-NO" sz="2400">
                <a:latin typeface="Lato" panose="020F0502020204030203" pitchFamily="34" charset="77"/>
              </a:rPr>
              <a:t>• Plan og budsjett</a:t>
            </a:r>
          </a:p>
        </p:txBody>
      </p:sp>
      <p:sp>
        <p:nvSpPr>
          <p:cNvPr id="20" name="TekstSylinder 19">
            <a:extLst>
              <a:ext uri="{FF2B5EF4-FFF2-40B4-BE49-F238E27FC236}">
                <a16:creationId xmlns:a16="http://schemas.microsoft.com/office/drawing/2014/main" id="{460F87F7-2134-4337-9B46-5EF7C42F6486}"/>
              </a:ext>
            </a:extLst>
          </p:cNvPr>
          <p:cNvSpPr txBox="1"/>
          <p:nvPr/>
        </p:nvSpPr>
        <p:spPr>
          <a:xfrm>
            <a:off x="343699" y="4917837"/>
            <a:ext cx="3608104" cy="369332"/>
          </a:xfrm>
          <a:prstGeom prst="rect">
            <a:avLst/>
          </a:prstGeom>
          <a:noFill/>
        </p:spPr>
        <p:txBody>
          <a:bodyPr wrap="none" rtlCol="0">
            <a:spAutoFit/>
          </a:bodyPr>
          <a:lstStyle/>
          <a:p>
            <a:r>
              <a:rPr lang="nb-NO" sz="1600" dirty="0"/>
              <a:t>Bildet viser en av løvene foran stortinget</a:t>
            </a:r>
            <a:r>
              <a:rPr lang="nb-NO" dirty="0"/>
              <a:t>.</a:t>
            </a:r>
          </a:p>
        </p:txBody>
      </p:sp>
      <p:sp>
        <p:nvSpPr>
          <p:cNvPr id="21" name="TekstSylinder 20">
            <a:extLst>
              <a:ext uri="{FF2B5EF4-FFF2-40B4-BE49-F238E27FC236}">
                <a16:creationId xmlns:a16="http://schemas.microsoft.com/office/drawing/2014/main" id="{054158C7-8920-4C21-A8B0-610A1852B707}"/>
              </a:ext>
            </a:extLst>
          </p:cNvPr>
          <p:cNvSpPr txBox="1"/>
          <p:nvPr/>
        </p:nvSpPr>
        <p:spPr>
          <a:xfrm>
            <a:off x="6139852" y="5120704"/>
            <a:ext cx="5842600" cy="461665"/>
          </a:xfrm>
          <a:prstGeom prst="rect">
            <a:avLst/>
          </a:prstGeom>
          <a:noFill/>
        </p:spPr>
        <p:txBody>
          <a:bodyPr wrap="square" rtlCol="0">
            <a:spAutoFit/>
          </a:bodyPr>
          <a:lstStyle/>
          <a:p>
            <a:r>
              <a:rPr lang="nb-NO" sz="2400">
                <a:latin typeface="Lato" panose="020F0502020204030203" pitchFamily="34" charset="77"/>
              </a:rPr>
              <a:t>• Folkehelse</a:t>
            </a:r>
          </a:p>
        </p:txBody>
      </p:sp>
      <p:sp>
        <p:nvSpPr>
          <p:cNvPr id="22" name="TekstSylinder 21">
            <a:extLst>
              <a:ext uri="{FF2B5EF4-FFF2-40B4-BE49-F238E27FC236}">
                <a16:creationId xmlns:a16="http://schemas.microsoft.com/office/drawing/2014/main" id="{3F713D13-1A24-49E3-B214-2A22378ECD3E}"/>
              </a:ext>
            </a:extLst>
          </p:cNvPr>
          <p:cNvSpPr txBox="1"/>
          <p:nvPr/>
        </p:nvSpPr>
        <p:spPr>
          <a:xfrm>
            <a:off x="6123235" y="2673463"/>
            <a:ext cx="4267162" cy="461665"/>
          </a:xfrm>
          <a:prstGeom prst="rect">
            <a:avLst/>
          </a:prstGeom>
          <a:noFill/>
        </p:spPr>
        <p:txBody>
          <a:bodyPr wrap="square" rtlCol="0">
            <a:spAutoFit/>
          </a:bodyPr>
          <a:lstStyle/>
          <a:p>
            <a:r>
              <a:rPr lang="nb-NO" sz="2400">
                <a:latin typeface="Lato" panose="020F0502020204030203" pitchFamily="34" charset="77"/>
              </a:rPr>
              <a:t>• Voksenopplæring</a:t>
            </a:r>
          </a:p>
        </p:txBody>
      </p:sp>
      <p:sp>
        <p:nvSpPr>
          <p:cNvPr id="23" name="TekstSylinder 22">
            <a:extLst>
              <a:ext uri="{FF2B5EF4-FFF2-40B4-BE49-F238E27FC236}">
                <a16:creationId xmlns:a16="http://schemas.microsoft.com/office/drawing/2014/main" id="{B602BD5D-0D74-491C-83AF-F554437EAE18}"/>
              </a:ext>
            </a:extLst>
          </p:cNvPr>
          <p:cNvSpPr txBox="1"/>
          <p:nvPr/>
        </p:nvSpPr>
        <p:spPr>
          <a:xfrm>
            <a:off x="6123235" y="5526894"/>
            <a:ext cx="5404654" cy="461665"/>
          </a:xfrm>
          <a:prstGeom prst="rect">
            <a:avLst/>
          </a:prstGeom>
          <a:noFill/>
        </p:spPr>
        <p:txBody>
          <a:bodyPr wrap="square" rtlCol="0">
            <a:spAutoFit/>
          </a:bodyPr>
          <a:lstStyle/>
          <a:p>
            <a:r>
              <a:rPr lang="nb-NO" sz="2400">
                <a:latin typeface="Lato" panose="020F0502020204030203" pitchFamily="34" charset="77"/>
              </a:rPr>
              <a:t>• Samferdsel</a:t>
            </a:r>
          </a:p>
        </p:txBody>
      </p:sp>
      <p:sp>
        <p:nvSpPr>
          <p:cNvPr id="2" name="TekstSylinder 1">
            <a:extLst>
              <a:ext uri="{FF2B5EF4-FFF2-40B4-BE49-F238E27FC236}">
                <a16:creationId xmlns:a16="http://schemas.microsoft.com/office/drawing/2014/main" id="{9EB04B36-EB30-4B9F-B3BA-733909AC634C}"/>
              </a:ext>
            </a:extLst>
          </p:cNvPr>
          <p:cNvSpPr txBox="1"/>
          <p:nvPr/>
        </p:nvSpPr>
        <p:spPr>
          <a:xfrm>
            <a:off x="209548" y="5404468"/>
            <a:ext cx="5678002" cy="954107"/>
          </a:xfrm>
          <a:prstGeom prst="rect">
            <a:avLst/>
          </a:prstGeom>
          <a:noFill/>
        </p:spPr>
        <p:txBody>
          <a:bodyPr wrap="square" rtlCol="0">
            <a:spAutoFit/>
          </a:bodyPr>
          <a:lstStyle/>
          <a:p>
            <a:r>
              <a:rPr lang="nb-NO" sz="1400" dirty="0"/>
              <a:t>1 Kommunens ansvar for temaet?</a:t>
            </a:r>
          </a:p>
          <a:p>
            <a:r>
              <a:rPr lang="nb-NO" sz="1400" dirty="0"/>
              <a:t>2 Hva er viktig for funksjonshemmede når det gjelder temaet?  </a:t>
            </a:r>
          </a:p>
          <a:p>
            <a:r>
              <a:rPr lang="nb-NO" sz="1400" dirty="0"/>
              <a:t>3 Hvordan kan rådet jobbe med temaet?  </a:t>
            </a:r>
          </a:p>
          <a:p>
            <a:r>
              <a:rPr lang="nb-NO" sz="1400" dirty="0"/>
              <a:t>4 Hva sier regelverket – herunder CRPD og </a:t>
            </a:r>
            <a:r>
              <a:rPr lang="nb-NO" sz="1400" dirty="0" err="1"/>
              <a:t>Bærekraftsmålene</a:t>
            </a:r>
            <a:r>
              <a:rPr lang="nb-NO" sz="1400" dirty="0"/>
              <a:t>?  </a:t>
            </a:r>
          </a:p>
        </p:txBody>
      </p:sp>
    </p:spTree>
    <p:extLst>
      <p:ext uri="{BB962C8B-B14F-4D97-AF65-F5344CB8AC3E}">
        <p14:creationId xmlns:p14="http://schemas.microsoft.com/office/powerpoint/2010/main" val="1217060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kstSylinder 31">
            <a:extLst>
              <a:ext uri="{FF2B5EF4-FFF2-40B4-BE49-F238E27FC236}">
                <a16:creationId xmlns:a16="http://schemas.microsoft.com/office/drawing/2014/main" id="{13FBC48B-3AF0-6547-A585-A2DD60634AE4}"/>
              </a:ext>
            </a:extLst>
          </p:cNvPr>
          <p:cNvSpPr txBox="1"/>
          <p:nvPr/>
        </p:nvSpPr>
        <p:spPr>
          <a:xfrm>
            <a:off x="6096000" y="1908712"/>
            <a:ext cx="4901184" cy="461665"/>
          </a:xfrm>
          <a:prstGeom prst="rect">
            <a:avLst/>
          </a:prstGeom>
          <a:noFill/>
        </p:spPr>
        <p:txBody>
          <a:bodyPr wrap="square" rtlCol="0">
            <a:spAutoFit/>
          </a:bodyPr>
          <a:lstStyle/>
          <a:p>
            <a:r>
              <a:rPr lang="nb-NO" sz="2400">
                <a:latin typeface="Lato" panose="020F0502020204030203" pitchFamily="34" charset="77"/>
              </a:rPr>
              <a:t>• Arbeid og sysselsetting</a:t>
            </a:r>
          </a:p>
        </p:txBody>
      </p:sp>
      <p:sp>
        <p:nvSpPr>
          <p:cNvPr id="33" name="TekstSylinder 32">
            <a:extLst>
              <a:ext uri="{FF2B5EF4-FFF2-40B4-BE49-F238E27FC236}">
                <a16:creationId xmlns:a16="http://schemas.microsoft.com/office/drawing/2014/main" id="{9E4CBDB7-0589-D148-8376-A51E55F3D2F9}"/>
              </a:ext>
            </a:extLst>
          </p:cNvPr>
          <p:cNvSpPr txBox="1"/>
          <p:nvPr/>
        </p:nvSpPr>
        <p:spPr>
          <a:xfrm>
            <a:off x="6112469" y="2753697"/>
            <a:ext cx="4267162" cy="461665"/>
          </a:xfrm>
          <a:prstGeom prst="rect">
            <a:avLst/>
          </a:prstGeom>
          <a:noFill/>
        </p:spPr>
        <p:txBody>
          <a:bodyPr wrap="square" rtlCol="0">
            <a:spAutoFit/>
          </a:bodyPr>
          <a:lstStyle/>
          <a:p>
            <a:r>
              <a:rPr lang="nb-NO" sz="2400" dirty="0">
                <a:latin typeface="Lato" panose="020F0502020204030203" pitchFamily="34" charset="77"/>
              </a:rPr>
              <a:t>• Voksenopplæring</a:t>
            </a:r>
          </a:p>
        </p:txBody>
      </p:sp>
      <p:sp>
        <p:nvSpPr>
          <p:cNvPr id="19" name="TekstSylinder 18">
            <a:extLst>
              <a:ext uri="{FF2B5EF4-FFF2-40B4-BE49-F238E27FC236}">
                <a16:creationId xmlns:a16="http://schemas.microsoft.com/office/drawing/2014/main" id="{1E2EE8C2-B458-4247-AF30-6F8FDC79E73A}"/>
              </a:ext>
            </a:extLst>
          </p:cNvPr>
          <p:cNvSpPr txBox="1"/>
          <p:nvPr/>
        </p:nvSpPr>
        <p:spPr>
          <a:xfrm>
            <a:off x="6112469" y="2314089"/>
            <a:ext cx="4267162" cy="461665"/>
          </a:xfrm>
          <a:prstGeom prst="rect">
            <a:avLst/>
          </a:prstGeom>
          <a:noFill/>
        </p:spPr>
        <p:txBody>
          <a:bodyPr wrap="square" rtlCol="0">
            <a:spAutoFit/>
          </a:bodyPr>
          <a:lstStyle/>
          <a:p>
            <a:r>
              <a:rPr lang="nb-NO" sz="2400" dirty="0">
                <a:latin typeface="Lato" panose="020F0502020204030203" pitchFamily="34" charset="77"/>
              </a:rPr>
              <a:t>• Videregående opplæring</a:t>
            </a:r>
          </a:p>
        </p:txBody>
      </p:sp>
      <p:sp>
        <p:nvSpPr>
          <p:cNvPr id="25" name="TekstSylinder 24">
            <a:extLst>
              <a:ext uri="{FF2B5EF4-FFF2-40B4-BE49-F238E27FC236}">
                <a16:creationId xmlns:a16="http://schemas.microsoft.com/office/drawing/2014/main" id="{A256AA67-3576-5549-AD03-FFA1135D1C5D}"/>
              </a:ext>
            </a:extLst>
          </p:cNvPr>
          <p:cNvSpPr txBox="1"/>
          <p:nvPr/>
        </p:nvSpPr>
        <p:spPr>
          <a:xfrm>
            <a:off x="6154169" y="3709058"/>
            <a:ext cx="4267162" cy="461665"/>
          </a:xfrm>
          <a:prstGeom prst="rect">
            <a:avLst/>
          </a:prstGeom>
          <a:noFill/>
        </p:spPr>
        <p:txBody>
          <a:bodyPr wrap="square" rtlCol="0">
            <a:spAutoFit/>
          </a:bodyPr>
          <a:lstStyle/>
          <a:p>
            <a:r>
              <a:rPr lang="nb-NO" sz="2400">
                <a:latin typeface="Lato" panose="020F0502020204030203" pitchFamily="34" charset="77"/>
              </a:rPr>
              <a:t>• Kultur</a:t>
            </a:r>
          </a:p>
        </p:txBody>
      </p:sp>
      <p:sp>
        <p:nvSpPr>
          <p:cNvPr id="26" name="TekstSylinder 25">
            <a:extLst>
              <a:ext uri="{FF2B5EF4-FFF2-40B4-BE49-F238E27FC236}">
                <a16:creationId xmlns:a16="http://schemas.microsoft.com/office/drawing/2014/main" id="{374BDEED-630B-2D4B-A559-C2D254D73557}"/>
              </a:ext>
            </a:extLst>
          </p:cNvPr>
          <p:cNvSpPr txBox="1"/>
          <p:nvPr/>
        </p:nvSpPr>
        <p:spPr>
          <a:xfrm>
            <a:off x="6139852" y="5099499"/>
            <a:ext cx="5404654" cy="461665"/>
          </a:xfrm>
          <a:prstGeom prst="rect">
            <a:avLst/>
          </a:prstGeom>
          <a:noFill/>
        </p:spPr>
        <p:txBody>
          <a:bodyPr wrap="square" rtlCol="0">
            <a:spAutoFit/>
          </a:bodyPr>
          <a:lstStyle/>
          <a:p>
            <a:r>
              <a:rPr lang="nb-NO" sz="2400" dirty="0">
                <a:latin typeface="Lato" panose="020F0502020204030203" pitchFamily="34" charset="77"/>
              </a:rPr>
              <a:t>• Universell utforming</a:t>
            </a:r>
          </a:p>
        </p:txBody>
      </p:sp>
      <p:sp>
        <p:nvSpPr>
          <p:cNvPr id="36" name="Rektangel 35">
            <a:extLst>
              <a:ext uri="{FF2B5EF4-FFF2-40B4-BE49-F238E27FC236}">
                <a16:creationId xmlns:a16="http://schemas.microsoft.com/office/drawing/2014/main" id="{20BB0F0B-4EDA-FC41-AA28-556F97B559A4}"/>
              </a:ext>
            </a:extLst>
          </p:cNvPr>
          <p:cNvSpPr/>
          <p:nvPr/>
        </p:nvSpPr>
        <p:spPr>
          <a:xfrm>
            <a:off x="209548" y="288256"/>
            <a:ext cx="3725638" cy="64028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5">
                  <a:lumMod val="20000"/>
                  <a:lumOff val="80000"/>
                </a:schemeClr>
              </a:solidFill>
            </a:endParaRPr>
          </a:p>
        </p:txBody>
      </p:sp>
      <p:sp>
        <p:nvSpPr>
          <p:cNvPr id="37" name="Undertittel 2">
            <a:extLst>
              <a:ext uri="{FF2B5EF4-FFF2-40B4-BE49-F238E27FC236}">
                <a16:creationId xmlns:a16="http://schemas.microsoft.com/office/drawing/2014/main" id="{9678407B-7EB5-E646-82B2-389B8CC72E6D}"/>
              </a:ext>
            </a:extLst>
          </p:cNvPr>
          <p:cNvSpPr txBox="1">
            <a:spLocks/>
          </p:cNvSpPr>
          <p:nvPr/>
        </p:nvSpPr>
        <p:spPr>
          <a:xfrm>
            <a:off x="646243" y="431153"/>
            <a:ext cx="10987219" cy="1334662"/>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500" b="1">
                <a:latin typeface="Lato Black"/>
                <a:ea typeface="National Semibold" panose="02000503000000020004" pitchFamily="2" charset="77"/>
                <a:cs typeface="Arial"/>
              </a:rPr>
              <a:t>Temaområder i fylkeskommunen</a:t>
            </a:r>
            <a:endParaRPr lang="nb-NO" sz="5500" b="1">
              <a:latin typeface="Lato Black" panose="020F0502020204030203" pitchFamily="34" charset="77"/>
              <a:ea typeface="National Semibold" panose="02000503000000020004" pitchFamily="2" charset="77"/>
              <a:cs typeface="Arial" panose="020B0604020202020204" pitchFamily="34" charset="0"/>
            </a:endParaRPr>
          </a:p>
          <a:p>
            <a:pPr>
              <a:lnSpc>
                <a:spcPct val="100000"/>
              </a:lnSpc>
              <a:spcBef>
                <a:spcPts val="0"/>
              </a:spcBef>
            </a:pPr>
            <a:endParaRPr lang="nb-NO" sz="4000" b="1">
              <a:solidFill>
                <a:srgbClr val="1D0074"/>
              </a:solidFill>
            </a:endParaRPr>
          </a:p>
        </p:txBody>
      </p:sp>
      <p:pic>
        <p:nvPicPr>
          <p:cNvPr id="39" name="Bilde 38">
            <a:extLst>
              <a:ext uri="{FF2B5EF4-FFF2-40B4-BE49-F238E27FC236}">
                <a16:creationId xmlns:a16="http://schemas.microsoft.com/office/drawing/2014/main" id="{D3F98263-3680-9240-9052-7A3EDEA83E86}"/>
              </a:ext>
            </a:extLst>
          </p:cNvPr>
          <p:cNvPicPr>
            <a:picLocks noChangeAspect="1"/>
          </p:cNvPicPr>
          <p:nvPr/>
        </p:nvPicPr>
        <p:blipFill>
          <a:blip r:embed="rId3"/>
          <a:stretch>
            <a:fillRect/>
          </a:stretch>
        </p:blipFill>
        <p:spPr>
          <a:xfrm>
            <a:off x="4677859" y="5217138"/>
            <a:ext cx="888093" cy="100539"/>
          </a:xfrm>
          <a:prstGeom prst="rect">
            <a:avLst/>
          </a:prstGeom>
        </p:spPr>
      </p:pic>
      <p:pic>
        <p:nvPicPr>
          <p:cNvPr id="3" name="Bilde 2" descr="Et bilde som inneholder utendørs, bygning, stor, foran&#10;&#10;Automatisk generert beskrivelse">
            <a:extLst>
              <a:ext uri="{FF2B5EF4-FFF2-40B4-BE49-F238E27FC236}">
                <a16:creationId xmlns:a16="http://schemas.microsoft.com/office/drawing/2014/main" id="{8658317A-316B-C941-8801-8A805B324D2E}"/>
              </a:ext>
            </a:extLst>
          </p:cNvPr>
          <p:cNvPicPr>
            <a:picLocks noChangeAspect="1"/>
          </p:cNvPicPr>
          <p:nvPr/>
        </p:nvPicPr>
        <p:blipFill>
          <a:blip r:embed="rId4"/>
          <a:stretch>
            <a:fillRect/>
          </a:stretch>
        </p:blipFill>
        <p:spPr>
          <a:xfrm>
            <a:off x="646243" y="1738563"/>
            <a:ext cx="4965692" cy="3293909"/>
          </a:xfrm>
          <a:prstGeom prst="rect">
            <a:avLst/>
          </a:prstGeom>
        </p:spPr>
      </p:pic>
      <p:sp>
        <p:nvSpPr>
          <p:cNvPr id="15" name="TekstSylinder 14">
            <a:extLst>
              <a:ext uri="{FF2B5EF4-FFF2-40B4-BE49-F238E27FC236}">
                <a16:creationId xmlns:a16="http://schemas.microsoft.com/office/drawing/2014/main" id="{5C93B186-6014-41A4-9F3E-F8EFD84A9C0B}"/>
              </a:ext>
            </a:extLst>
          </p:cNvPr>
          <p:cNvSpPr txBox="1"/>
          <p:nvPr/>
        </p:nvSpPr>
        <p:spPr>
          <a:xfrm>
            <a:off x="6154169" y="3206356"/>
            <a:ext cx="5520993" cy="461665"/>
          </a:xfrm>
          <a:prstGeom prst="rect">
            <a:avLst/>
          </a:prstGeom>
          <a:noFill/>
        </p:spPr>
        <p:txBody>
          <a:bodyPr wrap="square" rtlCol="0">
            <a:spAutoFit/>
          </a:bodyPr>
          <a:lstStyle/>
          <a:p>
            <a:r>
              <a:rPr lang="nb-NO" sz="2400" dirty="0">
                <a:latin typeface="Lato" panose="020F0502020204030203" pitchFamily="34" charset="77"/>
              </a:rPr>
              <a:t>• Samferdsel</a:t>
            </a:r>
          </a:p>
        </p:txBody>
      </p:sp>
      <p:sp>
        <p:nvSpPr>
          <p:cNvPr id="16" name="TekstSylinder 15">
            <a:extLst>
              <a:ext uri="{FF2B5EF4-FFF2-40B4-BE49-F238E27FC236}">
                <a16:creationId xmlns:a16="http://schemas.microsoft.com/office/drawing/2014/main" id="{CCF19DD1-25CC-45ED-A514-854DEDDC28DB}"/>
              </a:ext>
            </a:extLst>
          </p:cNvPr>
          <p:cNvSpPr txBox="1"/>
          <p:nvPr/>
        </p:nvSpPr>
        <p:spPr>
          <a:xfrm>
            <a:off x="6112469" y="4135132"/>
            <a:ext cx="5842600" cy="461665"/>
          </a:xfrm>
          <a:prstGeom prst="rect">
            <a:avLst/>
          </a:prstGeom>
          <a:noFill/>
        </p:spPr>
        <p:txBody>
          <a:bodyPr wrap="square" rtlCol="0">
            <a:spAutoFit/>
          </a:bodyPr>
          <a:lstStyle/>
          <a:p>
            <a:r>
              <a:rPr lang="nb-NO" sz="2400" dirty="0">
                <a:latin typeface="Lato" panose="020F0502020204030203" pitchFamily="34" charset="77"/>
              </a:rPr>
              <a:t>• Folkehelse</a:t>
            </a:r>
          </a:p>
        </p:txBody>
      </p:sp>
      <p:sp>
        <p:nvSpPr>
          <p:cNvPr id="17" name="TekstSylinder 16">
            <a:extLst>
              <a:ext uri="{FF2B5EF4-FFF2-40B4-BE49-F238E27FC236}">
                <a16:creationId xmlns:a16="http://schemas.microsoft.com/office/drawing/2014/main" id="{4CAEB42B-5FB8-4FF4-8977-0AA8C0D8E8A8}"/>
              </a:ext>
            </a:extLst>
          </p:cNvPr>
          <p:cNvSpPr txBox="1"/>
          <p:nvPr/>
        </p:nvSpPr>
        <p:spPr>
          <a:xfrm>
            <a:off x="6048630" y="1491307"/>
            <a:ext cx="5404654" cy="461665"/>
          </a:xfrm>
          <a:prstGeom prst="rect">
            <a:avLst/>
          </a:prstGeom>
          <a:noFill/>
        </p:spPr>
        <p:txBody>
          <a:bodyPr wrap="square" rtlCol="0">
            <a:spAutoFit/>
          </a:bodyPr>
          <a:lstStyle/>
          <a:p>
            <a:r>
              <a:rPr lang="nb-NO" sz="2400" dirty="0">
                <a:latin typeface="Lato" panose="020F0502020204030203" pitchFamily="34" charset="77"/>
              </a:rPr>
              <a:t>• Plan og budsjett</a:t>
            </a:r>
          </a:p>
        </p:txBody>
      </p:sp>
      <p:sp>
        <p:nvSpPr>
          <p:cNvPr id="20" name="TekstSylinder 19">
            <a:extLst>
              <a:ext uri="{FF2B5EF4-FFF2-40B4-BE49-F238E27FC236}">
                <a16:creationId xmlns:a16="http://schemas.microsoft.com/office/drawing/2014/main" id="{460F87F7-2134-4337-9B46-5EF7C42F6486}"/>
              </a:ext>
            </a:extLst>
          </p:cNvPr>
          <p:cNvSpPr txBox="1"/>
          <p:nvPr/>
        </p:nvSpPr>
        <p:spPr>
          <a:xfrm>
            <a:off x="646243" y="5032472"/>
            <a:ext cx="4031616" cy="369332"/>
          </a:xfrm>
          <a:prstGeom prst="rect">
            <a:avLst/>
          </a:prstGeom>
          <a:noFill/>
        </p:spPr>
        <p:txBody>
          <a:bodyPr wrap="none" rtlCol="0">
            <a:spAutoFit/>
          </a:bodyPr>
          <a:lstStyle/>
          <a:p>
            <a:r>
              <a:rPr lang="nb-NO" dirty="0"/>
              <a:t>Bildet viser en av løvene foran stortinget.</a:t>
            </a:r>
          </a:p>
        </p:txBody>
      </p:sp>
      <p:sp>
        <p:nvSpPr>
          <p:cNvPr id="21" name="TekstSylinder 20">
            <a:extLst>
              <a:ext uri="{FF2B5EF4-FFF2-40B4-BE49-F238E27FC236}">
                <a16:creationId xmlns:a16="http://schemas.microsoft.com/office/drawing/2014/main" id="{947B5F86-2D6E-4935-95D0-F97C33D33F5F}"/>
              </a:ext>
            </a:extLst>
          </p:cNvPr>
          <p:cNvSpPr txBox="1"/>
          <p:nvPr/>
        </p:nvSpPr>
        <p:spPr>
          <a:xfrm>
            <a:off x="6154169" y="4599113"/>
            <a:ext cx="5842600" cy="461665"/>
          </a:xfrm>
          <a:prstGeom prst="rect">
            <a:avLst/>
          </a:prstGeom>
          <a:noFill/>
        </p:spPr>
        <p:txBody>
          <a:bodyPr wrap="square" rtlCol="0">
            <a:spAutoFit/>
          </a:bodyPr>
          <a:lstStyle/>
          <a:p>
            <a:r>
              <a:rPr lang="nb-NO" sz="2400" dirty="0">
                <a:latin typeface="Lato" panose="020F0502020204030203" pitchFamily="34" charset="77"/>
              </a:rPr>
              <a:t>• Tannhelse</a:t>
            </a:r>
          </a:p>
        </p:txBody>
      </p:sp>
      <p:sp>
        <p:nvSpPr>
          <p:cNvPr id="18" name="TekstSylinder 17">
            <a:extLst>
              <a:ext uri="{FF2B5EF4-FFF2-40B4-BE49-F238E27FC236}">
                <a16:creationId xmlns:a16="http://schemas.microsoft.com/office/drawing/2014/main" id="{0AD70E30-45CD-4BAE-963A-55618F1CD9CA}"/>
              </a:ext>
            </a:extLst>
          </p:cNvPr>
          <p:cNvSpPr txBox="1"/>
          <p:nvPr/>
        </p:nvSpPr>
        <p:spPr>
          <a:xfrm>
            <a:off x="409569" y="5436381"/>
            <a:ext cx="5678002" cy="1077218"/>
          </a:xfrm>
          <a:prstGeom prst="rect">
            <a:avLst/>
          </a:prstGeom>
          <a:noFill/>
        </p:spPr>
        <p:txBody>
          <a:bodyPr wrap="square" rtlCol="0">
            <a:spAutoFit/>
          </a:bodyPr>
          <a:lstStyle/>
          <a:p>
            <a:r>
              <a:rPr lang="nb-NO" sz="1600" dirty="0"/>
              <a:t>1 Fylkeskommunens ansvar for temaet?</a:t>
            </a:r>
          </a:p>
          <a:p>
            <a:r>
              <a:rPr lang="nb-NO" sz="1600" dirty="0"/>
              <a:t>2 Hva er viktig for funksjonshemmede når det gjelder temaet?  </a:t>
            </a:r>
          </a:p>
          <a:p>
            <a:r>
              <a:rPr lang="nb-NO" sz="1600" dirty="0"/>
              <a:t>3 Hvordan kan rådet jobbe med temaet?  </a:t>
            </a:r>
          </a:p>
          <a:p>
            <a:r>
              <a:rPr lang="nb-NO" sz="1600" dirty="0"/>
              <a:t>4 Hva sier regelverket – herunder CRPD og </a:t>
            </a:r>
            <a:r>
              <a:rPr lang="nb-NO" sz="1600" dirty="0" err="1"/>
              <a:t>Bærekraftsmålene</a:t>
            </a:r>
            <a:r>
              <a:rPr lang="nb-NO" sz="1600" dirty="0"/>
              <a:t>?  </a:t>
            </a:r>
          </a:p>
        </p:txBody>
      </p:sp>
    </p:spTree>
    <p:extLst>
      <p:ext uri="{BB962C8B-B14F-4D97-AF65-F5344CB8AC3E}">
        <p14:creationId xmlns:p14="http://schemas.microsoft.com/office/powerpoint/2010/main" val="2429741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ktangel 35">
            <a:extLst>
              <a:ext uri="{FF2B5EF4-FFF2-40B4-BE49-F238E27FC236}">
                <a16:creationId xmlns:a16="http://schemas.microsoft.com/office/drawing/2014/main" id="{20BB0F0B-4EDA-FC41-AA28-556F97B559A4}"/>
              </a:ext>
            </a:extLst>
          </p:cNvPr>
          <p:cNvSpPr/>
          <p:nvPr/>
        </p:nvSpPr>
        <p:spPr>
          <a:xfrm>
            <a:off x="209548" y="288256"/>
            <a:ext cx="3725638" cy="64028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5">
                  <a:lumMod val="20000"/>
                  <a:lumOff val="80000"/>
                </a:schemeClr>
              </a:solidFill>
            </a:endParaRPr>
          </a:p>
        </p:txBody>
      </p:sp>
      <p:sp>
        <p:nvSpPr>
          <p:cNvPr id="37" name="Undertittel 2">
            <a:extLst>
              <a:ext uri="{FF2B5EF4-FFF2-40B4-BE49-F238E27FC236}">
                <a16:creationId xmlns:a16="http://schemas.microsoft.com/office/drawing/2014/main" id="{9678407B-7EB5-E646-82B2-389B8CC72E6D}"/>
              </a:ext>
            </a:extLst>
          </p:cNvPr>
          <p:cNvSpPr txBox="1">
            <a:spLocks/>
          </p:cNvSpPr>
          <p:nvPr/>
        </p:nvSpPr>
        <p:spPr>
          <a:xfrm>
            <a:off x="646243" y="431153"/>
            <a:ext cx="11336209" cy="2189204"/>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500" b="1">
                <a:latin typeface="Lato Black" panose="020F0502020204030203" pitchFamily="34" charset="77"/>
                <a:ea typeface="National Semibold" panose="02000503000000020004" pitchFamily="2" charset="77"/>
                <a:cs typeface="Arial" panose="020B0604020202020204" pitchFamily="34" charset="0"/>
              </a:rPr>
              <a:t>Samarbeidet internt, rådgivningen og nettverk</a:t>
            </a:r>
          </a:p>
          <a:p>
            <a:pPr>
              <a:lnSpc>
                <a:spcPct val="100000"/>
              </a:lnSpc>
              <a:spcBef>
                <a:spcPts val="0"/>
              </a:spcBef>
            </a:pPr>
            <a:endParaRPr lang="nb-NO" sz="4000" b="1">
              <a:solidFill>
                <a:srgbClr val="1D0074"/>
              </a:solidFill>
            </a:endParaRPr>
          </a:p>
        </p:txBody>
      </p:sp>
      <p:pic>
        <p:nvPicPr>
          <p:cNvPr id="39" name="Bilde 38">
            <a:extLst>
              <a:ext uri="{FF2B5EF4-FFF2-40B4-BE49-F238E27FC236}">
                <a16:creationId xmlns:a16="http://schemas.microsoft.com/office/drawing/2014/main" id="{D3F98263-3680-9240-9052-7A3EDEA83E86}"/>
              </a:ext>
            </a:extLst>
          </p:cNvPr>
          <p:cNvPicPr>
            <a:picLocks noChangeAspect="1"/>
          </p:cNvPicPr>
          <p:nvPr/>
        </p:nvPicPr>
        <p:blipFill>
          <a:blip r:embed="rId3"/>
          <a:stretch>
            <a:fillRect/>
          </a:stretch>
        </p:blipFill>
        <p:spPr>
          <a:xfrm>
            <a:off x="3471787" y="5576477"/>
            <a:ext cx="888093" cy="100539"/>
          </a:xfrm>
          <a:prstGeom prst="rect">
            <a:avLst/>
          </a:prstGeom>
        </p:spPr>
      </p:pic>
      <p:pic>
        <p:nvPicPr>
          <p:cNvPr id="12" name="Bilde 11" descr="Et bilde som inneholder person, gress, holder, hånd&#10;&#10;Automatisk generert beskrivelse">
            <a:extLst>
              <a:ext uri="{FF2B5EF4-FFF2-40B4-BE49-F238E27FC236}">
                <a16:creationId xmlns:a16="http://schemas.microsoft.com/office/drawing/2014/main" id="{092C95BE-5A74-43AA-9A36-D87E227E0C91}"/>
              </a:ext>
            </a:extLst>
          </p:cNvPr>
          <p:cNvPicPr>
            <a:picLocks noChangeAspect="1"/>
          </p:cNvPicPr>
          <p:nvPr/>
        </p:nvPicPr>
        <p:blipFill>
          <a:blip r:embed="rId4"/>
          <a:stretch>
            <a:fillRect/>
          </a:stretch>
        </p:blipFill>
        <p:spPr>
          <a:xfrm>
            <a:off x="550172" y="2620357"/>
            <a:ext cx="5239657" cy="3488733"/>
          </a:xfrm>
          <a:prstGeom prst="rect">
            <a:avLst/>
          </a:prstGeom>
        </p:spPr>
      </p:pic>
      <p:sp>
        <p:nvSpPr>
          <p:cNvPr id="7" name="TekstSylinder 6">
            <a:extLst>
              <a:ext uri="{FF2B5EF4-FFF2-40B4-BE49-F238E27FC236}">
                <a16:creationId xmlns:a16="http://schemas.microsoft.com/office/drawing/2014/main" id="{0716FEED-8367-4644-9A0D-E03E10C2BFE8}"/>
              </a:ext>
            </a:extLst>
          </p:cNvPr>
          <p:cNvSpPr txBox="1"/>
          <p:nvPr/>
        </p:nvSpPr>
        <p:spPr>
          <a:xfrm>
            <a:off x="646243" y="6109090"/>
            <a:ext cx="4837415" cy="369332"/>
          </a:xfrm>
          <a:prstGeom prst="rect">
            <a:avLst/>
          </a:prstGeom>
          <a:noFill/>
        </p:spPr>
        <p:txBody>
          <a:bodyPr wrap="none" rtlCol="0">
            <a:spAutoFit/>
          </a:bodyPr>
          <a:lstStyle/>
          <a:p>
            <a:r>
              <a:rPr lang="nb-NO"/>
              <a:t>Bilde: To knyttede never slås sammen til en hilsen</a:t>
            </a:r>
          </a:p>
        </p:txBody>
      </p:sp>
    </p:spTree>
    <p:extLst>
      <p:ext uri="{BB962C8B-B14F-4D97-AF65-F5344CB8AC3E}">
        <p14:creationId xmlns:p14="http://schemas.microsoft.com/office/powerpoint/2010/main" val="197445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person, gruppe, poserer, personer&#10;&#10;Automatisk generert beskrivelse">
            <a:extLst>
              <a:ext uri="{FF2B5EF4-FFF2-40B4-BE49-F238E27FC236}">
                <a16:creationId xmlns:a16="http://schemas.microsoft.com/office/drawing/2014/main" id="{037BFCA5-EB22-C244-BD24-FEF4ECF078B5}"/>
              </a:ext>
            </a:extLst>
          </p:cNvPr>
          <p:cNvPicPr>
            <a:picLocks noChangeAspect="1"/>
          </p:cNvPicPr>
          <p:nvPr/>
        </p:nvPicPr>
        <p:blipFill>
          <a:blip r:embed="rId2"/>
          <a:stretch>
            <a:fillRect/>
          </a:stretch>
        </p:blipFill>
        <p:spPr>
          <a:xfrm>
            <a:off x="2989039" y="2054711"/>
            <a:ext cx="6213921" cy="3324928"/>
          </a:xfrm>
          <a:prstGeom prst="rect">
            <a:avLst/>
          </a:prstGeom>
        </p:spPr>
      </p:pic>
      <p:sp>
        <p:nvSpPr>
          <p:cNvPr id="15" name="Undertittel 2">
            <a:extLst>
              <a:ext uri="{FF2B5EF4-FFF2-40B4-BE49-F238E27FC236}">
                <a16:creationId xmlns:a16="http://schemas.microsoft.com/office/drawing/2014/main" id="{A4028749-5FA8-1B46-8E71-02EC1C8DBB20}"/>
              </a:ext>
            </a:extLst>
          </p:cNvPr>
          <p:cNvSpPr txBox="1">
            <a:spLocks/>
          </p:cNvSpPr>
          <p:nvPr/>
        </p:nvSpPr>
        <p:spPr>
          <a:xfrm>
            <a:off x="2475191" y="726746"/>
            <a:ext cx="7241618" cy="1880194"/>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nb-NO" sz="8000" b="1" dirty="0">
                <a:latin typeface="Lato Black" panose="020F0502020204030203" pitchFamily="34" charset="77"/>
                <a:ea typeface="National Semibold" panose="02000503000000020004" pitchFamily="2" charset="77"/>
                <a:cs typeface="Arial" panose="020B0604020202020204" pitchFamily="34" charset="0"/>
              </a:rPr>
              <a:t>Takk!</a:t>
            </a:r>
          </a:p>
          <a:p>
            <a:pPr>
              <a:lnSpc>
                <a:spcPct val="100000"/>
              </a:lnSpc>
              <a:spcBef>
                <a:spcPts val="0"/>
              </a:spcBef>
            </a:pPr>
            <a:endParaRPr lang="nb-NO" sz="4000" b="1" dirty="0">
              <a:solidFill>
                <a:srgbClr val="1D0074"/>
              </a:solidFill>
            </a:endParaRPr>
          </a:p>
          <a:p>
            <a:pPr>
              <a:lnSpc>
                <a:spcPct val="100000"/>
              </a:lnSpc>
              <a:spcBef>
                <a:spcPts val="0"/>
              </a:spcBef>
            </a:pPr>
            <a:endParaRPr lang="nb-NO" sz="6000" b="1" dirty="0">
              <a:solidFill>
                <a:srgbClr val="0070C0"/>
              </a:solidFill>
            </a:endParaRPr>
          </a:p>
        </p:txBody>
      </p:sp>
      <p:sp>
        <p:nvSpPr>
          <p:cNvPr id="2" name="TekstSylinder 1">
            <a:extLst>
              <a:ext uri="{FF2B5EF4-FFF2-40B4-BE49-F238E27FC236}">
                <a16:creationId xmlns:a16="http://schemas.microsoft.com/office/drawing/2014/main" id="{E72D1DC1-6083-4A7B-80DB-D8D69FE2FC62}"/>
              </a:ext>
            </a:extLst>
          </p:cNvPr>
          <p:cNvSpPr txBox="1"/>
          <p:nvPr/>
        </p:nvSpPr>
        <p:spPr>
          <a:xfrm>
            <a:off x="4121357" y="6340813"/>
            <a:ext cx="3949286" cy="369332"/>
          </a:xfrm>
          <a:prstGeom prst="rect">
            <a:avLst/>
          </a:prstGeom>
          <a:noFill/>
        </p:spPr>
        <p:txBody>
          <a:bodyPr wrap="none" rtlCol="0">
            <a:spAutoFit/>
          </a:bodyPr>
          <a:lstStyle/>
          <a:p>
            <a:r>
              <a:rPr lang="nb-NO"/>
              <a:t>Kontakt prosjektet: </a:t>
            </a:r>
            <a:r>
              <a:rPr lang="nb-NO">
                <a:hlinkClick r:id="rId3"/>
              </a:rPr>
              <a:t>vigdis.endal@ffo.no</a:t>
            </a:r>
            <a:r>
              <a:rPr lang="nb-NO"/>
              <a:t> </a:t>
            </a:r>
          </a:p>
        </p:txBody>
      </p:sp>
      <p:sp>
        <p:nvSpPr>
          <p:cNvPr id="5" name="TekstSylinder 4">
            <a:extLst>
              <a:ext uri="{FF2B5EF4-FFF2-40B4-BE49-F238E27FC236}">
                <a16:creationId xmlns:a16="http://schemas.microsoft.com/office/drawing/2014/main" id="{A7448B77-0CA3-4732-9DCA-DC32F171A3A3}"/>
              </a:ext>
            </a:extLst>
          </p:cNvPr>
          <p:cNvSpPr txBox="1"/>
          <p:nvPr/>
        </p:nvSpPr>
        <p:spPr>
          <a:xfrm>
            <a:off x="3600846" y="5484923"/>
            <a:ext cx="5200463" cy="646331"/>
          </a:xfrm>
          <a:prstGeom prst="rect">
            <a:avLst/>
          </a:prstGeom>
          <a:noFill/>
        </p:spPr>
        <p:txBody>
          <a:bodyPr wrap="none" rtlCol="0">
            <a:spAutoFit/>
          </a:bodyPr>
          <a:lstStyle/>
          <a:p>
            <a:r>
              <a:rPr lang="nb-NO"/>
              <a:t>Bilde: Illustrasjonsbilde av en stor gjeng med folk som</a:t>
            </a:r>
          </a:p>
          <a:p>
            <a:r>
              <a:rPr lang="nb-NO"/>
              <a:t>Illustrerer mangfold. Noen bruker rullestol. </a:t>
            </a:r>
          </a:p>
        </p:txBody>
      </p:sp>
    </p:spTree>
    <p:extLst>
      <p:ext uri="{BB962C8B-B14F-4D97-AF65-F5344CB8AC3E}">
        <p14:creationId xmlns:p14="http://schemas.microsoft.com/office/powerpoint/2010/main" val="474484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1963CD3-DC61-EA4A-921F-77E955A9B123}"/>
              </a:ext>
            </a:extLst>
          </p:cNvPr>
          <p:cNvSpPr/>
          <p:nvPr/>
        </p:nvSpPr>
        <p:spPr>
          <a:xfrm>
            <a:off x="209550" y="334608"/>
            <a:ext cx="3706842" cy="62131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accent5">
                  <a:lumMod val="20000"/>
                  <a:lumOff val="80000"/>
                </a:schemeClr>
              </a:solidFill>
            </a:endParaRPr>
          </a:p>
        </p:txBody>
      </p:sp>
      <p:sp>
        <p:nvSpPr>
          <p:cNvPr id="13" name="Undertittel 2">
            <a:extLst>
              <a:ext uri="{FF2B5EF4-FFF2-40B4-BE49-F238E27FC236}">
                <a16:creationId xmlns:a16="http://schemas.microsoft.com/office/drawing/2014/main" id="{5C9FC0B2-27D8-B845-A5D2-4BCA027E0761}"/>
              </a:ext>
            </a:extLst>
          </p:cNvPr>
          <p:cNvSpPr txBox="1">
            <a:spLocks/>
          </p:cNvSpPr>
          <p:nvPr/>
        </p:nvSpPr>
        <p:spPr>
          <a:xfrm>
            <a:off x="301925" y="280748"/>
            <a:ext cx="11588150" cy="1254446"/>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500" b="1" dirty="0">
                <a:latin typeface="Lato Black" panose="020F0502020204030203" pitchFamily="34" charset="77"/>
                <a:ea typeface="National Semibold" panose="02000503000000020004" pitchFamily="2" charset="77"/>
                <a:cs typeface="Arial" panose="020B0604020202020204" pitchFamily="34" charset="0"/>
              </a:rPr>
              <a:t>Hvorfor?</a:t>
            </a:r>
            <a:endParaRPr lang="nb-NO" sz="3200" b="1" dirty="0">
              <a:latin typeface="Lato Black" panose="020F0502020204030203" pitchFamily="34" charset="77"/>
              <a:ea typeface="National Semibold" panose="02000503000000020004" pitchFamily="2" charset="77"/>
              <a:cs typeface="Arial" panose="020B0604020202020204" pitchFamily="34" charset="0"/>
            </a:endParaRPr>
          </a:p>
          <a:p>
            <a:pPr>
              <a:lnSpc>
                <a:spcPct val="100000"/>
              </a:lnSpc>
              <a:spcBef>
                <a:spcPts val="0"/>
              </a:spcBef>
            </a:pPr>
            <a:endParaRPr lang="nb-NO" sz="6000" b="1" dirty="0">
              <a:solidFill>
                <a:srgbClr val="0070C0"/>
              </a:solidFill>
            </a:endParaRPr>
          </a:p>
        </p:txBody>
      </p:sp>
      <p:sp>
        <p:nvSpPr>
          <p:cNvPr id="6" name="TekstSylinder 5">
            <a:extLst>
              <a:ext uri="{FF2B5EF4-FFF2-40B4-BE49-F238E27FC236}">
                <a16:creationId xmlns:a16="http://schemas.microsoft.com/office/drawing/2014/main" id="{045DBBC2-0D97-4C9A-927F-964F5B61F620}"/>
              </a:ext>
            </a:extLst>
          </p:cNvPr>
          <p:cNvSpPr txBox="1"/>
          <p:nvPr/>
        </p:nvSpPr>
        <p:spPr>
          <a:xfrm>
            <a:off x="301926" y="1371600"/>
            <a:ext cx="11297892" cy="4401205"/>
          </a:xfrm>
          <a:prstGeom prst="rect">
            <a:avLst/>
          </a:prstGeom>
          <a:noFill/>
        </p:spPr>
        <p:txBody>
          <a:bodyPr wrap="square">
            <a:spAutoFit/>
          </a:bodyPr>
          <a:lstStyle/>
          <a:p>
            <a:pPr marL="457200" indent="-457200">
              <a:buFont typeface="Arial" panose="020B0604020202020204" pitchFamily="34" charset="0"/>
              <a:buChar char="•"/>
            </a:pPr>
            <a:r>
              <a:rPr lang="nb-NO" sz="2800" dirty="0"/>
              <a:t>Det er i kommunene det skjer – en svært viktig politisk arena.</a:t>
            </a:r>
          </a:p>
          <a:p>
            <a:pPr marL="457200" indent="-457200">
              <a:buFont typeface="Arial" panose="020B0604020202020204" pitchFamily="34" charset="0"/>
              <a:buChar char="•"/>
            </a:pPr>
            <a:r>
              <a:rPr lang="nb-NO" sz="2800" dirty="0"/>
              <a:t>Rådene for personer med funksjonsnedsettelse er lovfestet. Potensiale.</a:t>
            </a:r>
          </a:p>
          <a:p>
            <a:pPr marL="457200" indent="-457200">
              <a:buFont typeface="Arial" panose="020B0604020202020204" pitchFamily="34" charset="0"/>
              <a:buChar char="•"/>
            </a:pPr>
            <a:endParaRPr lang="nb-NO" sz="2800" dirty="0"/>
          </a:p>
          <a:p>
            <a:pPr marL="457200" indent="-457200">
              <a:buFont typeface="Arial" panose="020B0604020202020204" pitchFamily="34" charset="0"/>
              <a:buChar char="•"/>
            </a:pPr>
            <a:r>
              <a:rPr lang="nb-NO" sz="2800" dirty="0"/>
              <a:t>Det er svært varierende opplæring til rådsmedlemmene.</a:t>
            </a:r>
          </a:p>
          <a:p>
            <a:endParaRPr lang="nb-NO" sz="2800" dirty="0"/>
          </a:p>
          <a:p>
            <a:pPr marL="457200" indent="-457200">
              <a:buFont typeface="Arial" panose="020B0604020202020204" pitchFamily="34" charset="0"/>
              <a:buChar char="•"/>
            </a:pPr>
            <a:r>
              <a:rPr lang="nb-NO" sz="2800" dirty="0"/>
              <a:t>FFO og SAFO jobber opp mot de samme kommunale rådene.</a:t>
            </a:r>
          </a:p>
          <a:p>
            <a:pPr marL="457200" indent="-457200">
              <a:buFont typeface="Arial" panose="020B0604020202020204" pitchFamily="34" charset="0"/>
              <a:buChar char="•"/>
            </a:pPr>
            <a:r>
              <a:rPr lang="nb-NO" sz="2800" dirty="0"/>
              <a:t>Rådene skal samarbeide hele valgperioden</a:t>
            </a:r>
          </a:p>
          <a:p>
            <a:pPr marL="457200" indent="-457200">
              <a:buFont typeface="Arial" panose="020B0604020202020204" pitchFamily="34" charset="0"/>
              <a:buChar char="•"/>
            </a:pPr>
            <a:r>
              <a:rPr lang="nb-NO" sz="2800" dirty="0"/>
              <a:t>Mange strever med rollen og hva dette egentlig er</a:t>
            </a:r>
          </a:p>
          <a:p>
            <a:pPr marL="457200" indent="-457200">
              <a:buFont typeface="Arial" panose="020B0604020202020204" pitchFamily="34" charset="0"/>
              <a:buChar char="•"/>
            </a:pPr>
            <a:r>
              <a:rPr lang="nb-NO" sz="2800" dirty="0"/>
              <a:t>Vi har FN-konvensjonen som vi alle er enige om</a:t>
            </a:r>
          </a:p>
          <a:p>
            <a:pPr marL="457200" indent="-457200">
              <a:buFont typeface="Arial" panose="020B0604020202020204" pitchFamily="34" charset="0"/>
              <a:buChar char="•"/>
            </a:pPr>
            <a:r>
              <a:rPr lang="nb-NO" sz="2800" dirty="0"/>
              <a:t>Vi trenger yngre rådsmedlemmer</a:t>
            </a:r>
          </a:p>
        </p:txBody>
      </p:sp>
    </p:spTree>
    <p:extLst>
      <p:ext uri="{BB962C8B-B14F-4D97-AF65-F5344CB8AC3E}">
        <p14:creationId xmlns:p14="http://schemas.microsoft.com/office/powerpoint/2010/main" val="2072654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D5EA62F5-5301-C845-9D15-257EE5B0D7F9}"/>
              </a:ext>
            </a:extLst>
          </p:cNvPr>
          <p:cNvPicPr>
            <a:picLocks noChangeAspect="1"/>
          </p:cNvPicPr>
          <p:nvPr/>
        </p:nvPicPr>
        <p:blipFill>
          <a:blip r:embed="rId3"/>
          <a:stretch>
            <a:fillRect/>
          </a:stretch>
        </p:blipFill>
        <p:spPr>
          <a:xfrm>
            <a:off x="5301880" y="6278386"/>
            <a:ext cx="888093" cy="100539"/>
          </a:xfrm>
          <a:prstGeom prst="rect">
            <a:avLst/>
          </a:prstGeom>
        </p:spPr>
      </p:pic>
      <p:sp>
        <p:nvSpPr>
          <p:cNvPr id="32" name="TekstSylinder 31">
            <a:extLst>
              <a:ext uri="{FF2B5EF4-FFF2-40B4-BE49-F238E27FC236}">
                <a16:creationId xmlns:a16="http://schemas.microsoft.com/office/drawing/2014/main" id="{13FBC48B-3AF0-6547-A585-A2DD60634AE4}"/>
              </a:ext>
            </a:extLst>
          </p:cNvPr>
          <p:cNvSpPr txBox="1"/>
          <p:nvPr/>
        </p:nvSpPr>
        <p:spPr>
          <a:xfrm>
            <a:off x="6782902" y="1868414"/>
            <a:ext cx="5520988" cy="4524315"/>
          </a:xfrm>
          <a:prstGeom prst="rect">
            <a:avLst/>
          </a:prstGeom>
          <a:noFill/>
        </p:spPr>
        <p:txBody>
          <a:bodyPr wrap="square" rtlCol="0">
            <a:spAutoFit/>
          </a:bodyPr>
          <a:lstStyle/>
          <a:p>
            <a:r>
              <a:rPr lang="nb-NO" sz="3200" dirty="0">
                <a:latin typeface="Lato" panose="020F0502020204030203" pitchFamily="34" charset="0"/>
                <a:ea typeface="Lato" panose="020F0502020204030203" pitchFamily="34" charset="0"/>
                <a:cs typeface="Lato" panose="020F0502020204030203" pitchFamily="34" charset="0"/>
              </a:rPr>
              <a:t>Dybdesamtaler med råd</a:t>
            </a:r>
          </a:p>
          <a:p>
            <a:r>
              <a:rPr lang="nb-NO" sz="3200" dirty="0">
                <a:latin typeface="Lato" panose="020F0502020204030203" pitchFamily="34" charset="0"/>
                <a:ea typeface="Lato" panose="020F0502020204030203" pitchFamily="34" charset="0"/>
                <a:cs typeface="Lato" panose="020F0502020204030203" pitchFamily="34" charset="0"/>
              </a:rPr>
              <a:t>Samtaler med </a:t>
            </a:r>
          </a:p>
          <a:p>
            <a:r>
              <a:rPr lang="nb-NO" sz="3200" dirty="0">
                <a:latin typeface="Lato" panose="020F0502020204030203" pitchFamily="34" charset="0"/>
                <a:ea typeface="Lato" panose="020F0502020204030203" pitchFamily="34" charset="0"/>
                <a:cs typeface="Lato" panose="020F0502020204030203" pitchFamily="34" charset="0"/>
              </a:rPr>
              <a:t>	rådssekretærer</a:t>
            </a:r>
          </a:p>
          <a:p>
            <a:r>
              <a:rPr lang="nb-NO" altLang="nb-NO" sz="3200" dirty="0">
                <a:latin typeface="Lato" panose="020F0502020204030203" pitchFamily="34" charset="0"/>
                <a:ea typeface="Lato" panose="020F0502020204030203" pitchFamily="34" charset="0"/>
                <a:cs typeface="Lato" panose="020F0502020204030203" pitchFamily="34" charset="0"/>
              </a:rPr>
              <a:t>	KS</a:t>
            </a:r>
          </a:p>
          <a:p>
            <a:r>
              <a:rPr lang="nb-NO" altLang="nb-NO" sz="3200" dirty="0">
                <a:latin typeface="Lato" panose="020F0502020204030203" pitchFamily="34" charset="0"/>
                <a:ea typeface="Lato" panose="020F0502020204030203" pitchFamily="34" charset="0"/>
                <a:cs typeface="Lato" panose="020F0502020204030203" pitchFamily="34" charset="0"/>
              </a:rPr>
              <a:t>	</a:t>
            </a:r>
            <a:r>
              <a:rPr lang="nb-NO" altLang="nb-NO" sz="3200" dirty="0" err="1">
                <a:latin typeface="Lato" panose="020F0502020204030203" pitchFamily="34" charset="0"/>
                <a:ea typeface="Lato" panose="020F0502020204030203" pitchFamily="34" charset="0"/>
                <a:cs typeface="Lato" panose="020F0502020204030203" pitchFamily="34" charset="0"/>
              </a:rPr>
              <a:t>Bufdir</a:t>
            </a:r>
            <a:endParaRPr lang="nb-NO" altLang="nb-NO" sz="3200" dirty="0">
              <a:latin typeface="Lato" panose="020F0502020204030203" pitchFamily="34" charset="0"/>
              <a:ea typeface="Lato" panose="020F0502020204030203" pitchFamily="34" charset="0"/>
              <a:cs typeface="Lato" panose="020F0502020204030203" pitchFamily="34" charset="0"/>
            </a:endParaRPr>
          </a:p>
          <a:p>
            <a:r>
              <a:rPr lang="nb-NO" altLang="nb-NO" sz="3200" dirty="0">
                <a:latin typeface="Lato" panose="020F0502020204030203" pitchFamily="34" charset="0"/>
                <a:ea typeface="Lato" panose="020F0502020204030203" pitchFamily="34" charset="0"/>
                <a:cs typeface="Lato" panose="020F0502020204030203" pitchFamily="34" charset="0"/>
              </a:rPr>
              <a:t>	Referansegruppe </a:t>
            </a:r>
          </a:p>
          <a:p>
            <a:r>
              <a:rPr lang="nb-NO" altLang="nb-NO" sz="3200" dirty="0">
                <a:latin typeface="Lato" panose="020F0502020204030203" pitchFamily="34" charset="0"/>
                <a:ea typeface="Lato" panose="020F0502020204030203" pitchFamily="34" charset="0"/>
                <a:cs typeface="Lato" panose="020F0502020204030203" pitchFamily="34" charset="0"/>
              </a:rPr>
              <a:t>	andre utvalgte</a:t>
            </a:r>
          </a:p>
          <a:p>
            <a:endParaRPr lang="nb-NO" altLang="nb-NO" sz="3200" dirty="0">
              <a:latin typeface="Lato" panose="020F0502020204030203" pitchFamily="34" charset="0"/>
              <a:ea typeface="Lato" panose="020F0502020204030203" pitchFamily="34" charset="0"/>
              <a:cs typeface="Lato" panose="020F0502020204030203" pitchFamily="34" charset="0"/>
            </a:endParaRPr>
          </a:p>
          <a:p>
            <a:r>
              <a:rPr lang="nb-NO" altLang="nb-NO" sz="3200" dirty="0">
                <a:latin typeface="Lato" panose="020F0502020204030203" pitchFamily="34" charset="0"/>
                <a:ea typeface="Lato" panose="020F0502020204030203" pitchFamily="34" charset="0"/>
                <a:cs typeface="Lato" panose="020F0502020204030203" pitchFamily="34" charset="0"/>
              </a:rPr>
              <a:t>Testkurs for å sjekke ut</a:t>
            </a:r>
            <a:endParaRPr lang="nb-NO" altLang="nb-NO" sz="2400" dirty="0">
              <a:latin typeface="Lato" panose="020F0502020204030203" pitchFamily="34" charset="0"/>
              <a:ea typeface="Lato" panose="020F0502020204030203" pitchFamily="34" charset="0"/>
              <a:cs typeface="Lato" panose="020F0502020204030203" pitchFamily="34" charset="0"/>
            </a:endParaRPr>
          </a:p>
        </p:txBody>
      </p:sp>
      <p:sp>
        <p:nvSpPr>
          <p:cNvPr id="35" name="Rektangel 34">
            <a:extLst>
              <a:ext uri="{FF2B5EF4-FFF2-40B4-BE49-F238E27FC236}">
                <a16:creationId xmlns:a16="http://schemas.microsoft.com/office/drawing/2014/main" id="{C90682AA-DADA-5E4C-9AAD-57D150A21466}"/>
              </a:ext>
            </a:extLst>
          </p:cNvPr>
          <p:cNvSpPr/>
          <p:nvPr/>
        </p:nvSpPr>
        <p:spPr>
          <a:xfrm>
            <a:off x="301752" y="282106"/>
            <a:ext cx="3785901" cy="628390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5">
                  <a:lumMod val="20000"/>
                  <a:lumOff val="80000"/>
                </a:schemeClr>
              </a:solidFill>
            </a:endParaRPr>
          </a:p>
        </p:txBody>
      </p:sp>
      <p:sp>
        <p:nvSpPr>
          <p:cNvPr id="41" name="Undertittel 2">
            <a:extLst>
              <a:ext uri="{FF2B5EF4-FFF2-40B4-BE49-F238E27FC236}">
                <a16:creationId xmlns:a16="http://schemas.microsoft.com/office/drawing/2014/main" id="{3E52ED85-ACDA-EF43-AFA8-41FDEA6F893D}"/>
              </a:ext>
            </a:extLst>
          </p:cNvPr>
          <p:cNvSpPr txBox="1">
            <a:spLocks/>
          </p:cNvSpPr>
          <p:nvPr/>
        </p:nvSpPr>
        <p:spPr>
          <a:xfrm>
            <a:off x="417095" y="479075"/>
            <a:ext cx="11545756" cy="1334662"/>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500" b="1" dirty="0">
                <a:latin typeface="Lato Black"/>
                <a:ea typeface="National Semibold" panose="02000503000000020004" pitchFamily="2" charset="77"/>
                <a:cs typeface="Arial"/>
              </a:rPr>
              <a:t>Å finne ut av behovet</a:t>
            </a:r>
          </a:p>
          <a:p>
            <a:pPr>
              <a:lnSpc>
                <a:spcPct val="100000"/>
              </a:lnSpc>
              <a:spcBef>
                <a:spcPts val="0"/>
              </a:spcBef>
            </a:pPr>
            <a:endParaRPr lang="nb-NO" sz="4000" b="1" dirty="0">
              <a:solidFill>
                <a:srgbClr val="1D0074"/>
              </a:solidFill>
            </a:endParaRPr>
          </a:p>
          <a:p>
            <a:pPr>
              <a:lnSpc>
                <a:spcPct val="100000"/>
              </a:lnSpc>
              <a:spcBef>
                <a:spcPts val="0"/>
              </a:spcBef>
            </a:pPr>
            <a:endParaRPr lang="nb-NO" sz="6000" b="1" dirty="0">
              <a:solidFill>
                <a:srgbClr val="0070C0"/>
              </a:solidFill>
            </a:endParaRPr>
          </a:p>
        </p:txBody>
      </p:sp>
      <p:pic>
        <p:nvPicPr>
          <p:cNvPr id="4" name="Bilde 3" descr="Kvinne som diskuterer i møtet">
            <a:extLst>
              <a:ext uri="{FF2B5EF4-FFF2-40B4-BE49-F238E27FC236}">
                <a16:creationId xmlns:a16="http://schemas.microsoft.com/office/drawing/2014/main" id="{F24F698F-D7C5-47B8-BCE4-11DD688ABA1A}"/>
              </a:ext>
            </a:extLst>
          </p:cNvPr>
          <p:cNvPicPr>
            <a:picLocks noChangeAspect="1"/>
          </p:cNvPicPr>
          <p:nvPr/>
        </p:nvPicPr>
        <p:blipFill>
          <a:blip r:embed="rId4"/>
          <a:stretch>
            <a:fillRect/>
          </a:stretch>
        </p:blipFill>
        <p:spPr>
          <a:xfrm>
            <a:off x="646244" y="1916098"/>
            <a:ext cx="5965324" cy="3749350"/>
          </a:xfrm>
          <a:prstGeom prst="rect">
            <a:avLst/>
          </a:prstGeom>
        </p:spPr>
      </p:pic>
      <p:sp>
        <p:nvSpPr>
          <p:cNvPr id="8" name="TekstSylinder 7">
            <a:extLst>
              <a:ext uri="{FF2B5EF4-FFF2-40B4-BE49-F238E27FC236}">
                <a16:creationId xmlns:a16="http://schemas.microsoft.com/office/drawing/2014/main" id="{028B2347-FAC3-487D-892C-EFB634B6FA49}"/>
              </a:ext>
            </a:extLst>
          </p:cNvPr>
          <p:cNvSpPr txBox="1"/>
          <p:nvPr/>
        </p:nvSpPr>
        <p:spPr>
          <a:xfrm>
            <a:off x="646244" y="5746398"/>
            <a:ext cx="5673413" cy="646331"/>
          </a:xfrm>
          <a:prstGeom prst="rect">
            <a:avLst/>
          </a:prstGeom>
          <a:noFill/>
        </p:spPr>
        <p:txBody>
          <a:bodyPr wrap="none" rtlCol="0">
            <a:spAutoFit/>
          </a:bodyPr>
          <a:lstStyle/>
          <a:p>
            <a:r>
              <a:rPr lang="nb-NO"/>
              <a:t>Bilde: Tre personer sitter i et møte. To ses bakfra en kvinne</a:t>
            </a:r>
          </a:p>
          <a:p>
            <a:r>
              <a:rPr lang="nb-NO"/>
              <a:t>Ses forfra. Hun smiler.</a:t>
            </a:r>
          </a:p>
        </p:txBody>
      </p:sp>
    </p:spTree>
    <p:extLst>
      <p:ext uri="{BB962C8B-B14F-4D97-AF65-F5344CB8AC3E}">
        <p14:creationId xmlns:p14="http://schemas.microsoft.com/office/powerpoint/2010/main" val="2683565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ndertittel 2">
            <a:extLst>
              <a:ext uri="{FF2B5EF4-FFF2-40B4-BE49-F238E27FC236}">
                <a16:creationId xmlns:a16="http://schemas.microsoft.com/office/drawing/2014/main" id="{5C9FC0B2-27D8-B845-A5D2-4BCA027E0761}"/>
              </a:ext>
            </a:extLst>
          </p:cNvPr>
          <p:cNvSpPr txBox="1">
            <a:spLocks/>
          </p:cNvSpPr>
          <p:nvPr/>
        </p:nvSpPr>
        <p:spPr>
          <a:xfrm>
            <a:off x="693794" y="658608"/>
            <a:ext cx="9819149" cy="1880194"/>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6000" b="1" dirty="0">
                <a:latin typeface="Lato Black" panose="020F0502020204030203" pitchFamily="34" charset="77"/>
                <a:ea typeface="National Semibold" panose="02000503000000020004" pitchFamily="2" charset="77"/>
                <a:cs typeface="Arial" panose="020B0604020202020204" pitchFamily="34" charset="0"/>
              </a:rPr>
              <a:t>Hvordan nå målet?</a:t>
            </a:r>
          </a:p>
          <a:p>
            <a:pPr>
              <a:lnSpc>
                <a:spcPct val="100000"/>
              </a:lnSpc>
              <a:spcBef>
                <a:spcPts val="0"/>
              </a:spcBef>
            </a:pPr>
            <a:endParaRPr lang="nb-NO" sz="4000" b="1" dirty="0">
              <a:solidFill>
                <a:srgbClr val="1D0074"/>
              </a:solidFill>
            </a:endParaRPr>
          </a:p>
          <a:p>
            <a:pPr>
              <a:lnSpc>
                <a:spcPct val="100000"/>
              </a:lnSpc>
              <a:spcBef>
                <a:spcPts val="0"/>
              </a:spcBef>
            </a:pPr>
            <a:endParaRPr lang="nb-NO" sz="6000" b="1" dirty="0">
              <a:solidFill>
                <a:srgbClr val="0070C0"/>
              </a:solidFill>
            </a:endParaRPr>
          </a:p>
        </p:txBody>
      </p:sp>
      <p:pic>
        <p:nvPicPr>
          <p:cNvPr id="24" name="Bilde 23">
            <a:extLst>
              <a:ext uri="{FF2B5EF4-FFF2-40B4-BE49-F238E27FC236}">
                <a16:creationId xmlns:a16="http://schemas.microsoft.com/office/drawing/2014/main" id="{6DBCD801-DC06-584A-9239-F1486FC74F98}"/>
              </a:ext>
            </a:extLst>
          </p:cNvPr>
          <p:cNvPicPr>
            <a:picLocks noChangeAspect="1"/>
          </p:cNvPicPr>
          <p:nvPr/>
        </p:nvPicPr>
        <p:blipFill>
          <a:blip r:embed="rId3"/>
          <a:stretch>
            <a:fillRect/>
          </a:stretch>
        </p:blipFill>
        <p:spPr>
          <a:xfrm>
            <a:off x="709948" y="6285426"/>
            <a:ext cx="888093" cy="100539"/>
          </a:xfrm>
          <a:prstGeom prst="rect">
            <a:avLst/>
          </a:prstGeom>
        </p:spPr>
      </p:pic>
      <p:sp>
        <p:nvSpPr>
          <p:cNvPr id="20" name="TekstSylinder 19">
            <a:extLst>
              <a:ext uri="{FF2B5EF4-FFF2-40B4-BE49-F238E27FC236}">
                <a16:creationId xmlns:a16="http://schemas.microsoft.com/office/drawing/2014/main" id="{46FE3ED0-98D3-434B-8B62-4930F301F8DD}"/>
              </a:ext>
            </a:extLst>
          </p:cNvPr>
          <p:cNvSpPr txBox="1"/>
          <p:nvPr/>
        </p:nvSpPr>
        <p:spPr>
          <a:xfrm>
            <a:off x="693794" y="2252660"/>
            <a:ext cx="4172505" cy="3838743"/>
          </a:xfrm>
          <a:prstGeom prst="rect">
            <a:avLst/>
          </a:prstGeom>
          <a:noFill/>
        </p:spPr>
        <p:txBody>
          <a:bodyPr wrap="square" rtlCol="0">
            <a:spAutoFit/>
          </a:bodyPr>
          <a:lstStyle/>
          <a:p>
            <a:pPr>
              <a:lnSpc>
                <a:spcPct val="107000"/>
              </a:lnSpc>
              <a:spcAft>
                <a:spcPts val="800"/>
              </a:spcAft>
            </a:pPr>
            <a:r>
              <a:rPr lang="nb-NO" sz="3200" dirty="0">
                <a:effectLst/>
                <a:latin typeface="Calibri" panose="020F0502020204030204" pitchFamily="34" charset="0"/>
                <a:ea typeface="Calibri" panose="020F0502020204030204" pitchFamily="34" charset="0"/>
                <a:cs typeface="Times New Roman" panose="02020603050405020304" pitchFamily="18" charset="0"/>
              </a:rPr>
              <a:t>Hvordan i praksis representere </a:t>
            </a:r>
          </a:p>
          <a:p>
            <a:pPr>
              <a:lnSpc>
                <a:spcPct val="107000"/>
              </a:lnSpc>
              <a:spcAft>
                <a:spcPts val="800"/>
              </a:spcAft>
            </a:pPr>
            <a:r>
              <a:rPr lang="nb-NO" sz="3200" dirty="0">
                <a:effectLst/>
                <a:latin typeface="Calibri" panose="020F0502020204030204" pitchFamily="34" charset="0"/>
                <a:ea typeface="Calibri" panose="020F0502020204030204" pitchFamily="34" charset="0"/>
                <a:cs typeface="Times New Roman" panose="02020603050405020304" pitchFamily="18" charset="0"/>
              </a:rPr>
              <a:t>mangfoldet av målgrupper og mangfoldet av </a:t>
            </a:r>
          </a:p>
          <a:p>
            <a:pPr>
              <a:lnSpc>
                <a:spcPct val="107000"/>
              </a:lnSpc>
              <a:spcAft>
                <a:spcPts val="800"/>
              </a:spcAft>
            </a:pPr>
            <a:r>
              <a:rPr lang="nb-NO" sz="3200" dirty="0">
                <a:effectLst/>
                <a:latin typeface="Calibri" panose="020F0502020204030204" pitchFamily="34" charset="0"/>
                <a:ea typeface="Calibri" panose="020F0502020204030204" pitchFamily="34" charset="0"/>
                <a:cs typeface="Times New Roman" panose="02020603050405020304" pitchFamily="18" charset="0"/>
              </a:rPr>
              <a:t>saksfelt?</a:t>
            </a:r>
          </a:p>
          <a:p>
            <a:endParaRPr lang="nb-NO" dirty="0"/>
          </a:p>
        </p:txBody>
      </p:sp>
      <p:pic>
        <p:nvPicPr>
          <p:cNvPr id="8" name="Bilde 7" descr="Et bilde som inneholder person, utendørs, skilt, personer&#10;&#10;Automatisk generert beskrivelse">
            <a:extLst>
              <a:ext uri="{FF2B5EF4-FFF2-40B4-BE49-F238E27FC236}">
                <a16:creationId xmlns:a16="http://schemas.microsoft.com/office/drawing/2014/main" id="{3AD11875-7148-487D-828B-E783EB8CAF90}"/>
              </a:ext>
            </a:extLst>
          </p:cNvPr>
          <p:cNvPicPr>
            <a:picLocks noChangeAspect="1"/>
          </p:cNvPicPr>
          <p:nvPr/>
        </p:nvPicPr>
        <p:blipFill>
          <a:blip r:embed="rId4"/>
          <a:stretch>
            <a:fillRect/>
          </a:stretch>
        </p:blipFill>
        <p:spPr>
          <a:xfrm>
            <a:off x="4619502" y="1943905"/>
            <a:ext cx="6432568" cy="4277657"/>
          </a:xfrm>
          <a:prstGeom prst="rect">
            <a:avLst/>
          </a:prstGeom>
        </p:spPr>
      </p:pic>
    </p:spTree>
    <p:extLst>
      <p:ext uri="{BB962C8B-B14F-4D97-AF65-F5344CB8AC3E}">
        <p14:creationId xmlns:p14="http://schemas.microsoft.com/office/powerpoint/2010/main" val="163031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e 23">
            <a:extLst>
              <a:ext uri="{FF2B5EF4-FFF2-40B4-BE49-F238E27FC236}">
                <a16:creationId xmlns:a16="http://schemas.microsoft.com/office/drawing/2014/main" id="{6DBCD801-DC06-584A-9239-F1486FC74F98}"/>
              </a:ext>
            </a:extLst>
          </p:cNvPr>
          <p:cNvPicPr>
            <a:picLocks noChangeAspect="1"/>
          </p:cNvPicPr>
          <p:nvPr/>
        </p:nvPicPr>
        <p:blipFill>
          <a:blip r:embed="rId3"/>
          <a:stretch>
            <a:fillRect/>
          </a:stretch>
        </p:blipFill>
        <p:spPr>
          <a:xfrm>
            <a:off x="6709627" y="4995443"/>
            <a:ext cx="888093" cy="100539"/>
          </a:xfrm>
          <a:prstGeom prst="rect">
            <a:avLst/>
          </a:prstGeom>
        </p:spPr>
      </p:pic>
      <p:pic>
        <p:nvPicPr>
          <p:cNvPr id="11" name="Bilde 10" descr="Et bilde som inneholder person, utendørs, stående, personer&#10;&#10;Automatisk generert beskrivelse">
            <a:extLst>
              <a:ext uri="{FF2B5EF4-FFF2-40B4-BE49-F238E27FC236}">
                <a16:creationId xmlns:a16="http://schemas.microsoft.com/office/drawing/2014/main" id="{2399B7FB-B108-8B44-8F81-C1A13E0CE6EF}"/>
              </a:ext>
            </a:extLst>
          </p:cNvPr>
          <p:cNvPicPr>
            <a:picLocks noChangeAspect="1"/>
          </p:cNvPicPr>
          <p:nvPr/>
        </p:nvPicPr>
        <p:blipFill>
          <a:blip r:embed="rId4"/>
          <a:stretch>
            <a:fillRect/>
          </a:stretch>
        </p:blipFill>
        <p:spPr>
          <a:xfrm>
            <a:off x="0" y="931985"/>
            <a:ext cx="4670669" cy="4670669"/>
          </a:xfrm>
          <a:prstGeom prst="rect">
            <a:avLst/>
          </a:prstGeom>
        </p:spPr>
      </p:pic>
      <p:sp>
        <p:nvSpPr>
          <p:cNvPr id="2" name="TekstSylinder 1">
            <a:extLst>
              <a:ext uri="{FF2B5EF4-FFF2-40B4-BE49-F238E27FC236}">
                <a16:creationId xmlns:a16="http://schemas.microsoft.com/office/drawing/2014/main" id="{01B4B4A5-7A9A-4BAC-9D3A-A677CD82BA53}"/>
              </a:ext>
            </a:extLst>
          </p:cNvPr>
          <p:cNvSpPr txBox="1"/>
          <p:nvPr/>
        </p:nvSpPr>
        <p:spPr>
          <a:xfrm>
            <a:off x="4893408" y="1526657"/>
            <a:ext cx="6790096" cy="4524315"/>
          </a:xfrm>
          <a:prstGeom prst="rect">
            <a:avLst/>
          </a:prstGeom>
          <a:noFill/>
        </p:spPr>
        <p:txBody>
          <a:bodyPr wrap="square" rtlCol="0">
            <a:spAutoFit/>
          </a:bodyPr>
          <a:lstStyle/>
          <a:p>
            <a:pPr>
              <a:lnSpc>
                <a:spcPct val="100000"/>
              </a:lnSpc>
              <a:spcBef>
                <a:spcPts val="0"/>
              </a:spcBef>
            </a:pPr>
            <a:endParaRPr lang="nb-NO" sz="2400" dirty="0">
              <a:latin typeface="Lato Light" panose="020F0502020204030203" pitchFamily="34" charset="0"/>
              <a:ea typeface="Lato Light" panose="020F0502020204030203" pitchFamily="34" charset="0"/>
              <a:cs typeface="Lato Light" panose="020F0502020204030203" pitchFamily="34" charset="0"/>
            </a:endParaRPr>
          </a:p>
          <a:p>
            <a:pPr>
              <a:lnSpc>
                <a:spcPct val="100000"/>
              </a:lnSpc>
              <a:spcBef>
                <a:spcPts val="0"/>
              </a:spcBef>
            </a:pPr>
            <a:endParaRPr lang="nb-NO" sz="2400" dirty="0">
              <a:latin typeface="Lato Light" panose="020F0502020204030203" pitchFamily="34" charset="0"/>
              <a:ea typeface="Lato Light" panose="020F0502020204030203" pitchFamily="34" charset="0"/>
              <a:cs typeface="Lato Light" panose="020F0502020204030203" pitchFamily="34" charset="0"/>
            </a:endParaRPr>
          </a:p>
          <a:p>
            <a:pPr>
              <a:lnSpc>
                <a:spcPct val="100000"/>
              </a:lnSpc>
              <a:spcBef>
                <a:spcPts val="0"/>
              </a:spcBef>
            </a:pPr>
            <a:endParaRPr lang="nb-NO" sz="2400" dirty="0">
              <a:latin typeface="Lato Light" panose="020F0502020204030203" pitchFamily="34" charset="0"/>
              <a:ea typeface="Lato Light" panose="020F0502020204030203" pitchFamily="34" charset="0"/>
              <a:cs typeface="Lato Light" panose="020F0502020204030203" pitchFamily="34" charset="0"/>
            </a:endParaRPr>
          </a:p>
          <a:p>
            <a:pPr>
              <a:lnSpc>
                <a:spcPct val="100000"/>
              </a:lnSpc>
              <a:spcBef>
                <a:spcPts val="0"/>
              </a:spcBef>
            </a:pPr>
            <a:r>
              <a:rPr lang="nb-NO" sz="2400" b="1" dirty="0">
                <a:latin typeface="Lato Light" panose="020F0502020204030203" pitchFamily="34" charset="0"/>
                <a:ea typeface="Lato Light" panose="020F0502020204030203" pitchFamily="34" charset="0"/>
                <a:cs typeface="Lato Light" panose="020F0502020204030203" pitchFamily="34" charset="0"/>
              </a:rPr>
              <a:t>Materiell:</a:t>
            </a:r>
          </a:p>
          <a:p>
            <a:pPr marL="342900" indent="-342900">
              <a:lnSpc>
                <a:spcPct val="100000"/>
              </a:lnSpc>
              <a:spcBef>
                <a:spcPts val="0"/>
              </a:spcBef>
              <a:buFont typeface="Arial" panose="020B0604020202020204" pitchFamily="34" charset="0"/>
              <a:buChar char="•"/>
            </a:pPr>
            <a:r>
              <a:rPr lang="nb-NO" sz="2400" b="1" dirty="0">
                <a:latin typeface="Lato Light" panose="020F0502020204030203" pitchFamily="34" charset="0"/>
                <a:ea typeface="Lato Light" panose="020F0502020204030203" pitchFamily="34" charset="0"/>
                <a:cs typeface="Lato Light" panose="020F0502020204030203" pitchFamily="34" charset="0"/>
              </a:rPr>
              <a:t>Nettside – med det meste av innholdet</a:t>
            </a:r>
          </a:p>
          <a:p>
            <a:pPr marL="342900" indent="-342900">
              <a:lnSpc>
                <a:spcPct val="100000"/>
              </a:lnSpc>
              <a:spcBef>
                <a:spcPts val="0"/>
              </a:spcBef>
              <a:buFont typeface="Arial" panose="020B0604020202020204" pitchFamily="34" charset="0"/>
              <a:buChar char="•"/>
            </a:pPr>
            <a:r>
              <a:rPr lang="nb-NO" sz="2400" b="1" dirty="0">
                <a:latin typeface="Lato Light" panose="020F0502020204030203" pitchFamily="34" charset="0"/>
                <a:ea typeface="Lato Light" panose="020F0502020204030203" pitchFamily="34" charset="0"/>
                <a:cs typeface="Lato Light" panose="020F0502020204030203" pitchFamily="34" charset="0"/>
              </a:rPr>
              <a:t>Kort hefte om kommunale råd</a:t>
            </a:r>
          </a:p>
          <a:p>
            <a:pPr marL="342900" indent="-342900">
              <a:lnSpc>
                <a:spcPct val="100000"/>
              </a:lnSpc>
              <a:spcBef>
                <a:spcPts val="0"/>
              </a:spcBef>
              <a:buFont typeface="Arial" panose="020B0604020202020204" pitchFamily="34" charset="0"/>
              <a:buChar char="•"/>
            </a:pPr>
            <a:r>
              <a:rPr lang="nb-NO" sz="2400" b="1" dirty="0">
                <a:latin typeface="Lato Light" panose="020F0502020204030203" pitchFamily="34" charset="0"/>
                <a:ea typeface="Lato Light" panose="020F0502020204030203" pitchFamily="34" charset="0"/>
                <a:cs typeface="Lato Light" panose="020F0502020204030203" pitchFamily="34" charset="0"/>
              </a:rPr>
              <a:t>Sjekkliste med tema</a:t>
            </a:r>
          </a:p>
          <a:p>
            <a:pPr>
              <a:lnSpc>
                <a:spcPct val="100000"/>
              </a:lnSpc>
              <a:spcBef>
                <a:spcPts val="0"/>
              </a:spcBef>
            </a:pPr>
            <a:endParaRPr lang="nb-NO" sz="2400" b="1" dirty="0">
              <a:latin typeface="Lato Light" panose="020F0502020204030203" pitchFamily="34" charset="0"/>
              <a:ea typeface="Lato Light" panose="020F0502020204030203" pitchFamily="34" charset="0"/>
              <a:cs typeface="Lato Light" panose="020F0502020204030203" pitchFamily="34" charset="0"/>
            </a:endParaRPr>
          </a:p>
          <a:p>
            <a:pPr>
              <a:lnSpc>
                <a:spcPct val="100000"/>
              </a:lnSpc>
              <a:spcBef>
                <a:spcPts val="0"/>
              </a:spcBef>
            </a:pPr>
            <a:r>
              <a:rPr lang="nb-NO" sz="2400" b="1" dirty="0">
                <a:latin typeface="Lato Light" panose="020F0502020204030203" pitchFamily="34" charset="0"/>
                <a:ea typeface="Lato Light" panose="020F0502020204030203" pitchFamily="34" charset="0"/>
                <a:cs typeface="Lato Light" panose="020F0502020204030203" pitchFamily="34" charset="0"/>
              </a:rPr>
              <a:t>Fylkesvis opplæring</a:t>
            </a:r>
          </a:p>
          <a:p>
            <a:pPr>
              <a:lnSpc>
                <a:spcPct val="100000"/>
              </a:lnSpc>
              <a:spcBef>
                <a:spcPts val="0"/>
              </a:spcBef>
            </a:pPr>
            <a:endParaRPr lang="nb-NO" sz="2400" dirty="0">
              <a:latin typeface="Lato Light" panose="020F0502020204030203" pitchFamily="34" charset="0"/>
              <a:ea typeface="Lato Light" panose="020F0502020204030203" pitchFamily="34" charset="0"/>
              <a:cs typeface="Lato Light" panose="020F0502020204030203" pitchFamily="34" charset="0"/>
            </a:endParaRPr>
          </a:p>
          <a:p>
            <a:pPr>
              <a:lnSpc>
                <a:spcPct val="100000"/>
              </a:lnSpc>
              <a:spcBef>
                <a:spcPts val="0"/>
              </a:spcBef>
            </a:pPr>
            <a:endParaRPr lang="nb-NO" sz="2400" dirty="0">
              <a:latin typeface="Lato Light" panose="020F0502020204030203" pitchFamily="34" charset="0"/>
              <a:ea typeface="Lato Light" panose="020F0502020204030203" pitchFamily="34" charset="0"/>
              <a:cs typeface="Lato Light" panose="020F0502020204030203" pitchFamily="34" charset="0"/>
            </a:endParaRPr>
          </a:p>
          <a:p>
            <a:pPr>
              <a:lnSpc>
                <a:spcPct val="100000"/>
              </a:lnSpc>
              <a:spcBef>
                <a:spcPts val="0"/>
              </a:spcBef>
            </a:pPr>
            <a:endParaRPr lang="nb-NO" sz="24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TekstSylinder 4">
            <a:extLst>
              <a:ext uri="{FF2B5EF4-FFF2-40B4-BE49-F238E27FC236}">
                <a16:creationId xmlns:a16="http://schemas.microsoft.com/office/drawing/2014/main" id="{81C959DD-A5EC-45E4-8C11-4F731191F331}"/>
              </a:ext>
            </a:extLst>
          </p:cNvPr>
          <p:cNvSpPr txBox="1"/>
          <p:nvPr/>
        </p:nvSpPr>
        <p:spPr>
          <a:xfrm>
            <a:off x="0" y="5741349"/>
            <a:ext cx="3896644" cy="369332"/>
          </a:xfrm>
          <a:prstGeom prst="rect">
            <a:avLst/>
          </a:prstGeom>
          <a:noFill/>
        </p:spPr>
        <p:txBody>
          <a:bodyPr wrap="none" rtlCol="0">
            <a:spAutoFit/>
          </a:bodyPr>
          <a:lstStyle/>
          <a:p>
            <a:r>
              <a:rPr lang="nb-NO"/>
              <a:t>Bilde: Smilende personer står i en rekke</a:t>
            </a:r>
          </a:p>
        </p:txBody>
      </p:sp>
    </p:spTree>
    <p:extLst>
      <p:ext uri="{BB962C8B-B14F-4D97-AF65-F5344CB8AC3E}">
        <p14:creationId xmlns:p14="http://schemas.microsoft.com/office/powerpoint/2010/main" val="142441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C618D7CE-BF74-4D5B-8945-95A2615BBAF0}"/>
              </a:ext>
            </a:extLst>
          </p:cNvPr>
          <p:cNvSpPr txBox="1"/>
          <p:nvPr/>
        </p:nvSpPr>
        <p:spPr>
          <a:xfrm>
            <a:off x="462406" y="475597"/>
            <a:ext cx="11181194" cy="769441"/>
          </a:xfrm>
          <a:prstGeom prst="rect">
            <a:avLst/>
          </a:prstGeom>
          <a:noFill/>
        </p:spPr>
        <p:txBody>
          <a:bodyPr wrap="square" rtlCol="0">
            <a:spAutoFit/>
          </a:bodyPr>
          <a:lstStyle/>
          <a:p>
            <a:r>
              <a:rPr lang="nb-NO" sz="4400" b="1" dirty="0"/>
              <a:t>Nettstedet: Gode råd – kunnskap for likestilling</a:t>
            </a:r>
          </a:p>
        </p:txBody>
      </p:sp>
      <p:pic>
        <p:nvPicPr>
          <p:cNvPr id="8" name="Bilde 7">
            <a:extLst>
              <a:ext uri="{FF2B5EF4-FFF2-40B4-BE49-F238E27FC236}">
                <a16:creationId xmlns:a16="http://schemas.microsoft.com/office/drawing/2014/main" id="{047E922B-6E5E-4DB9-89F4-DAB1B225ACBB}"/>
              </a:ext>
            </a:extLst>
          </p:cNvPr>
          <p:cNvPicPr>
            <a:picLocks noChangeAspect="1"/>
          </p:cNvPicPr>
          <p:nvPr/>
        </p:nvPicPr>
        <p:blipFill>
          <a:blip r:embed="rId2"/>
          <a:stretch>
            <a:fillRect/>
          </a:stretch>
        </p:blipFill>
        <p:spPr>
          <a:xfrm>
            <a:off x="349792" y="1999857"/>
            <a:ext cx="1664352" cy="1657220"/>
          </a:xfrm>
          <a:prstGeom prst="rect">
            <a:avLst/>
          </a:prstGeom>
        </p:spPr>
      </p:pic>
      <p:pic>
        <p:nvPicPr>
          <p:cNvPr id="9" name="Bilde 8">
            <a:extLst>
              <a:ext uri="{FF2B5EF4-FFF2-40B4-BE49-F238E27FC236}">
                <a16:creationId xmlns:a16="http://schemas.microsoft.com/office/drawing/2014/main" id="{AF32B256-747E-4F2D-A9C4-675DF6E78AEA}"/>
              </a:ext>
            </a:extLst>
          </p:cNvPr>
          <p:cNvPicPr>
            <a:picLocks noChangeAspect="1"/>
          </p:cNvPicPr>
          <p:nvPr/>
        </p:nvPicPr>
        <p:blipFill>
          <a:blip r:embed="rId2"/>
          <a:stretch>
            <a:fillRect/>
          </a:stretch>
        </p:blipFill>
        <p:spPr>
          <a:xfrm>
            <a:off x="2018408" y="2008898"/>
            <a:ext cx="1664352" cy="1657219"/>
          </a:xfrm>
          <a:prstGeom prst="rect">
            <a:avLst/>
          </a:prstGeom>
        </p:spPr>
      </p:pic>
      <p:pic>
        <p:nvPicPr>
          <p:cNvPr id="10" name="Bilde 9">
            <a:extLst>
              <a:ext uri="{FF2B5EF4-FFF2-40B4-BE49-F238E27FC236}">
                <a16:creationId xmlns:a16="http://schemas.microsoft.com/office/drawing/2014/main" id="{61218BCB-62D2-427A-A1E3-2DE8BF1F8B06}"/>
              </a:ext>
            </a:extLst>
          </p:cNvPr>
          <p:cNvPicPr>
            <a:picLocks noChangeAspect="1"/>
          </p:cNvPicPr>
          <p:nvPr/>
        </p:nvPicPr>
        <p:blipFill>
          <a:blip r:embed="rId2"/>
          <a:stretch>
            <a:fillRect/>
          </a:stretch>
        </p:blipFill>
        <p:spPr>
          <a:xfrm>
            <a:off x="3660867" y="2000842"/>
            <a:ext cx="1664352" cy="1657219"/>
          </a:xfrm>
          <a:prstGeom prst="rect">
            <a:avLst/>
          </a:prstGeom>
        </p:spPr>
      </p:pic>
      <p:pic>
        <p:nvPicPr>
          <p:cNvPr id="11" name="Bilde 10">
            <a:extLst>
              <a:ext uri="{FF2B5EF4-FFF2-40B4-BE49-F238E27FC236}">
                <a16:creationId xmlns:a16="http://schemas.microsoft.com/office/drawing/2014/main" id="{60E0B13B-F600-4D73-909C-4664F78AF2D2}"/>
              </a:ext>
            </a:extLst>
          </p:cNvPr>
          <p:cNvPicPr>
            <a:picLocks noChangeAspect="1"/>
          </p:cNvPicPr>
          <p:nvPr/>
        </p:nvPicPr>
        <p:blipFill>
          <a:blip r:embed="rId2"/>
          <a:stretch>
            <a:fillRect/>
          </a:stretch>
        </p:blipFill>
        <p:spPr>
          <a:xfrm>
            <a:off x="5303326" y="2014367"/>
            <a:ext cx="1664352" cy="1652423"/>
          </a:xfrm>
          <a:prstGeom prst="rect">
            <a:avLst/>
          </a:prstGeom>
        </p:spPr>
      </p:pic>
      <p:pic>
        <p:nvPicPr>
          <p:cNvPr id="12" name="Bilde 11">
            <a:extLst>
              <a:ext uri="{FF2B5EF4-FFF2-40B4-BE49-F238E27FC236}">
                <a16:creationId xmlns:a16="http://schemas.microsoft.com/office/drawing/2014/main" id="{5E02FC39-7B96-48AE-842F-E0A46480C5E3}"/>
              </a:ext>
            </a:extLst>
          </p:cNvPr>
          <p:cNvPicPr>
            <a:picLocks noChangeAspect="1"/>
          </p:cNvPicPr>
          <p:nvPr/>
        </p:nvPicPr>
        <p:blipFill>
          <a:blip r:embed="rId2"/>
          <a:stretch>
            <a:fillRect/>
          </a:stretch>
        </p:blipFill>
        <p:spPr>
          <a:xfrm>
            <a:off x="6951175" y="2004655"/>
            <a:ext cx="1664352" cy="1652422"/>
          </a:xfrm>
          <a:prstGeom prst="rect">
            <a:avLst/>
          </a:prstGeom>
        </p:spPr>
      </p:pic>
      <p:pic>
        <p:nvPicPr>
          <p:cNvPr id="13" name="Bilde 12">
            <a:extLst>
              <a:ext uri="{FF2B5EF4-FFF2-40B4-BE49-F238E27FC236}">
                <a16:creationId xmlns:a16="http://schemas.microsoft.com/office/drawing/2014/main" id="{314B149C-CBDF-47F9-86CB-6B4596635E77}"/>
              </a:ext>
            </a:extLst>
          </p:cNvPr>
          <p:cNvPicPr>
            <a:picLocks noChangeAspect="1"/>
          </p:cNvPicPr>
          <p:nvPr/>
        </p:nvPicPr>
        <p:blipFill>
          <a:blip r:embed="rId2"/>
          <a:stretch>
            <a:fillRect/>
          </a:stretch>
        </p:blipFill>
        <p:spPr>
          <a:xfrm>
            <a:off x="8610500" y="2011296"/>
            <a:ext cx="1664352" cy="1652421"/>
          </a:xfrm>
          <a:prstGeom prst="rect">
            <a:avLst/>
          </a:prstGeom>
        </p:spPr>
      </p:pic>
      <p:sp>
        <p:nvSpPr>
          <p:cNvPr id="14" name="TekstSylinder 13">
            <a:extLst>
              <a:ext uri="{FF2B5EF4-FFF2-40B4-BE49-F238E27FC236}">
                <a16:creationId xmlns:a16="http://schemas.microsoft.com/office/drawing/2014/main" id="{0280D29E-A567-43E1-8BED-66E3A963AEF8}"/>
              </a:ext>
            </a:extLst>
          </p:cNvPr>
          <p:cNvSpPr txBox="1"/>
          <p:nvPr/>
        </p:nvSpPr>
        <p:spPr>
          <a:xfrm>
            <a:off x="633095" y="1999857"/>
            <a:ext cx="1199468" cy="1477328"/>
          </a:xfrm>
          <a:prstGeom prst="rect">
            <a:avLst/>
          </a:prstGeom>
          <a:noFill/>
        </p:spPr>
        <p:txBody>
          <a:bodyPr wrap="square" rtlCol="0">
            <a:spAutoFit/>
          </a:bodyPr>
          <a:lstStyle/>
          <a:p>
            <a:r>
              <a:rPr lang="nb-NO" dirty="0">
                <a:solidFill>
                  <a:schemeClr val="bg1"/>
                </a:solidFill>
              </a:rPr>
              <a:t>Kapittel 1</a:t>
            </a:r>
          </a:p>
          <a:p>
            <a:endParaRPr lang="nb-NO" dirty="0">
              <a:solidFill>
                <a:schemeClr val="bg1"/>
              </a:solidFill>
            </a:endParaRPr>
          </a:p>
          <a:p>
            <a:r>
              <a:rPr lang="nb-NO" b="1" dirty="0">
                <a:solidFill>
                  <a:schemeClr val="bg1"/>
                </a:solidFill>
              </a:rPr>
              <a:t>Hva har du sagt ja til?</a:t>
            </a:r>
          </a:p>
        </p:txBody>
      </p:sp>
      <p:sp>
        <p:nvSpPr>
          <p:cNvPr id="15" name="TekstSylinder 14">
            <a:extLst>
              <a:ext uri="{FF2B5EF4-FFF2-40B4-BE49-F238E27FC236}">
                <a16:creationId xmlns:a16="http://schemas.microsoft.com/office/drawing/2014/main" id="{18DFB4AA-CF7B-44D3-AA63-E34DB2587A3E}"/>
              </a:ext>
            </a:extLst>
          </p:cNvPr>
          <p:cNvSpPr txBox="1"/>
          <p:nvPr/>
        </p:nvSpPr>
        <p:spPr>
          <a:xfrm>
            <a:off x="2178236" y="2022368"/>
            <a:ext cx="1289601" cy="1200329"/>
          </a:xfrm>
          <a:prstGeom prst="rect">
            <a:avLst/>
          </a:prstGeom>
          <a:noFill/>
        </p:spPr>
        <p:txBody>
          <a:bodyPr wrap="square" rtlCol="0">
            <a:spAutoFit/>
          </a:bodyPr>
          <a:lstStyle/>
          <a:p>
            <a:r>
              <a:rPr lang="nb-NO" dirty="0">
                <a:solidFill>
                  <a:schemeClr val="bg1"/>
                </a:solidFill>
              </a:rPr>
              <a:t>Kapittel 2</a:t>
            </a:r>
          </a:p>
          <a:p>
            <a:endParaRPr lang="nb-NO" dirty="0">
              <a:solidFill>
                <a:schemeClr val="bg1"/>
              </a:solidFill>
            </a:endParaRPr>
          </a:p>
          <a:p>
            <a:r>
              <a:rPr lang="nb-NO" b="1" dirty="0">
                <a:solidFill>
                  <a:schemeClr val="bg1"/>
                </a:solidFill>
              </a:rPr>
              <a:t>Arenaen og regelverket</a:t>
            </a:r>
          </a:p>
        </p:txBody>
      </p:sp>
      <p:sp>
        <p:nvSpPr>
          <p:cNvPr id="18" name="TekstSylinder 17">
            <a:extLst>
              <a:ext uri="{FF2B5EF4-FFF2-40B4-BE49-F238E27FC236}">
                <a16:creationId xmlns:a16="http://schemas.microsoft.com/office/drawing/2014/main" id="{0533C5D6-A5FD-43D1-94C6-453C3DE73E30}"/>
              </a:ext>
            </a:extLst>
          </p:cNvPr>
          <p:cNvSpPr txBox="1"/>
          <p:nvPr/>
        </p:nvSpPr>
        <p:spPr>
          <a:xfrm>
            <a:off x="3960120" y="2090171"/>
            <a:ext cx="1199468" cy="1200329"/>
          </a:xfrm>
          <a:prstGeom prst="rect">
            <a:avLst/>
          </a:prstGeom>
          <a:noFill/>
        </p:spPr>
        <p:txBody>
          <a:bodyPr wrap="square" rtlCol="0">
            <a:spAutoFit/>
          </a:bodyPr>
          <a:lstStyle/>
          <a:p>
            <a:r>
              <a:rPr lang="nb-NO" dirty="0">
                <a:solidFill>
                  <a:schemeClr val="bg1"/>
                </a:solidFill>
              </a:rPr>
              <a:t>Kapittel 3</a:t>
            </a:r>
          </a:p>
          <a:p>
            <a:endParaRPr lang="nb-NO" dirty="0">
              <a:solidFill>
                <a:schemeClr val="bg1"/>
              </a:solidFill>
            </a:endParaRPr>
          </a:p>
          <a:p>
            <a:r>
              <a:rPr lang="nb-NO" b="1" dirty="0">
                <a:solidFill>
                  <a:schemeClr val="bg1"/>
                </a:solidFill>
              </a:rPr>
              <a:t>Arbeidet i rådet</a:t>
            </a:r>
          </a:p>
        </p:txBody>
      </p:sp>
      <p:sp>
        <p:nvSpPr>
          <p:cNvPr id="17" name="TekstSylinder 16">
            <a:extLst>
              <a:ext uri="{FF2B5EF4-FFF2-40B4-BE49-F238E27FC236}">
                <a16:creationId xmlns:a16="http://schemas.microsoft.com/office/drawing/2014/main" id="{B93F9B32-7D28-4C71-AE4A-027B91783A4F}"/>
              </a:ext>
            </a:extLst>
          </p:cNvPr>
          <p:cNvSpPr txBox="1"/>
          <p:nvPr/>
        </p:nvSpPr>
        <p:spPr>
          <a:xfrm>
            <a:off x="10491837" y="2551837"/>
            <a:ext cx="1504403" cy="1754326"/>
          </a:xfrm>
          <a:prstGeom prst="rect">
            <a:avLst/>
          </a:prstGeom>
          <a:noFill/>
        </p:spPr>
        <p:txBody>
          <a:bodyPr wrap="square" rtlCol="0">
            <a:spAutoFit/>
          </a:bodyPr>
          <a:lstStyle/>
          <a:p>
            <a:r>
              <a:rPr lang="nb-NO" dirty="0">
                <a:solidFill>
                  <a:schemeClr val="bg1"/>
                </a:solidFill>
              </a:rPr>
              <a:t>Kapittel 6</a:t>
            </a:r>
          </a:p>
          <a:p>
            <a:endParaRPr lang="nb-NO" dirty="0">
              <a:solidFill>
                <a:schemeClr val="bg1"/>
              </a:solidFill>
            </a:endParaRPr>
          </a:p>
          <a:p>
            <a:r>
              <a:rPr lang="nb-NO" b="1" dirty="0">
                <a:solidFill>
                  <a:schemeClr val="bg1"/>
                </a:solidFill>
              </a:rPr>
              <a:t>Temaområder  for </a:t>
            </a:r>
            <a:r>
              <a:rPr lang="nb-NO" b="1" dirty="0" err="1">
                <a:solidFill>
                  <a:schemeClr val="bg1"/>
                </a:solidFill>
              </a:rPr>
              <a:t>kommuale</a:t>
            </a:r>
            <a:r>
              <a:rPr lang="nb-NO" b="1" dirty="0">
                <a:solidFill>
                  <a:schemeClr val="bg1"/>
                </a:solidFill>
              </a:rPr>
              <a:t> råd</a:t>
            </a:r>
          </a:p>
        </p:txBody>
      </p:sp>
      <p:sp>
        <p:nvSpPr>
          <p:cNvPr id="20" name="TekstSylinder 19">
            <a:extLst>
              <a:ext uri="{FF2B5EF4-FFF2-40B4-BE49-F238E27FC236}">
                <a16:creationId xmlns:a16="http://schemas.microsoft.com/office/drawing/2014/main" id="{3F05D87F-20D9-4B11-8EE0-F3909DF35B10}"/>
              </a:ext>
            </a:extLst>
          </p:cNvPr>
          <p:cNvSpPr txBox="1"/>
          <p:nvPr/>
        </p:nvSpPr>
        <p:spPr>
          <a:xfrm>
            <a:off x="5664828" y="2014367"/>
            <a:ext cx="1413839" cy="2031325"/>
          </a:xfrm>
          <a:prstGeom prst="rect">
            <a:avLst/>
          </a:prstGeom>
          <a:noFill/>
        </p:spPr>
        <p:txBody>
          <a:bodyPr wrap="square" rtlCol="0">
            <a:spAutoFit/>
          </a:bodyPr>
          <a:lstStyle/>
          <a:p>
            <a:r>
              <a:rPr lang="nb-NO" dirty="0">
                <a:solidFill>
                  <a:schemeClr val="bg1"/>
                </a:solidFill>
              </a:rPr>
              <a:t>Kapittel 4</a:t>
            </a:r>
          </a:p>
          <a:p>
            <a:endParaRPr lang="nb-NO" dirty="0">
              <a:solidFill>
                <a:schemeClr val="bg1"/>
              </a:solidFill>
            </a:endParaRPr>
          </a:p>
          <a:p>
            <a:r>
              <a:rPr lang="nb-NO" b="1" dirty="0">
                <a:solidFill>
                  <a:schemeClr val="bg1"/>
                </a:solidFill>
              </a:rPr>
              <a:t>Samarbeidet internt, </a:t>
            </a:r>
            <a:r>
              <a:rPr lang="nb-NO" b="1" dirty="0" err="1">
                <a:solidFill>
                  <a:schemeClr val="bg1"/>
                </a:solidFill>
              </a:rPr>
              <a:t>rådgivningn,nettverket</a:t>
            </a:r>
            <a:endParaRPr lang="nb-NO" dirty="0">
              <a:solidFill>
                <a:schemeClr val="bg1"/>
              </a:solidFill>
            </a:endParaRPr>
          </a:p>
          <a:p>
            <a:endParaRPr lang="nb-NO" dirty="0">
              <a:solidFill>
                <a:schemeClr val="bg1"/>
              </a:solidFill>
            </a:endParaRPr>
          </a:p>
        </p:txBody>
      </p:sp>
      <p:sp>
        <p:nvSpPr>
          <p:cNvPr id="21" name="TekstSylinder 20">
            <a:extLst>
              <a:ext uri="{FF2B5EF4-FFF2-40B4-BE49-F238E27FC236}">
                <a16:creationId xmlns:a16="http://schemas.microsoft.com/office/drawing/2014/main" id="{F0087A6F-CB46-4D81-8162-3DA6B50850D0}"/>
              </a:ext>
            </a:extLst>
          </p:cNvPr>
          <p:cNvSpPr txBox="1"/>
          <p:nvPr/>
        </p:nvSpPr>
        <p:spPr>
          <a:xfrm>
            <a:off x="7115983" y="1999857"/>
            <a:ext cx="1426684" cy="1477328"/>
          </a:xfrm>
          <a:prstGeom prst="rect">
            <a:avLst/>
          </a:prstGeom>
          <a:noFill/>
        </p:spPr>
        <p:txBody>
          <a:bodyPr wrap="square" rtlCol="0">
            <a:spAutoFit/>
          </a:bodyPr>
          <a:lstStyle/>
          <a:p>
            <a:r>
              <a:rPr lang="nb-NO" dirty="0">
                <a:solidFill>
                  <a:schemeClr val="bg1"/>
                </a:solidFill>
              </a:rPr>
              <a:t>Kapittel 5</a:t>
            </a:r>
          </a:p>
          <a:p>
            <a:endParaRPr lang="nb-NO" dirty="0">
              <a:solidFill>
                <a:schemeClr val="bg1"/>
              </a:solidFill>
            </a:endParaRPr>
          </a:p>
          <a:p>
            <a:r>
              <a:rPr lang="nb-NO" b="1" dirty="0">
                <a:solidFill>
                  <a:schemeClr val="bg1"/>
                </a:solidFill>
              </a:rPr>
              <a:t>Hvordan finne fram i jungelen?</a:t>
            </a:r>
          </a:p>
        </p:txBody>
      </p:sp>
      <p:sp>
        <p:nvSpPr>
          <p:cNvPr id="41" name="TekstSylinder 40">
            <a:extLst>
              <a:ext uri="{FF2B5EF4-FFF2-40B4-BE49-F238E27FC236}">
                <a16:creationId xmlns:a16="http://schemas.microsoft.com/office/drawing/2014/main" id="{B8D9D7D4-12BF-455D-AC2A-8A9476A9465E}"/>
              </a:ext>
            </a:extLst>
          </p:cNvPr>
          <p:cNvSpPr txBox="1"/>
          <p:nvPr/>
        </p:nvSpPr>
        <p:spPr>
          <a:xfrm>
            <a:off x="462406" y="1445036"/>
            <a:ext cx="6693627" cy="369332"/>
          </a:xfrm>
          <a:prstGeom prst="rect">
            <a:avLst/>
          </a:prstGeom>
          <a:noFill/>
        </p:spPr>
        <p:txBody>
          <a:bodyPr wrap="none" rtlCol="0">
            <a:spAutoFit/>
          </a:bodyPr>
          <a:lstStyle/>
          <a:p>
            <a:r>
              <a:rPr lang="nb-NO" b="1" dirty="0"/>
              <a:t>Et kurs for medlemmer i råd for personer med funksjonsnedsettelse </a:t>
            </a:r>
          </a:p>
        </p:txBody>
      </p:sp>
      <p:sp>
        <p:nvSpPr>
          <p:cNvPr id="42" name="TekstSylinder 41">
            <a:extLst>
              <a:ext uri="{FF2B5EF4-FFF2-40B4-BE49-F238E27FC236}">
                <a16:creationId xmlns:a16="http://schemas.microsoft.com/office/drawing/2014/main" id="{58CEAA92-D306-4625-9306-3CF972B62C37}"/>
              </a:ext>
            </a:extLst>
          </p:cNvPr>
          <p:cNvSpPr txBox="1"/>
          <p:nvPr/>
        </p:nvSpPr>
        <p:spPr>
          <a:xfrm>
            <a:off x="462406" y="3784390"/>
            <a:ext cx="11527740" cy="2308324"/>
          </a:xfrm>
          <a:prstGeom prst="rect">
            <a:avLst/>
          </a:prstGeom>
          <a:noFill/>
        </p:spPr>
        <p:txBody>
          <a:bodyPr wrap="square" rtlCol="0">
            <a:spAutoFit/>
          </a:bodyPr>
          <a:lstStyle/>
          <a:p>
            <a:r>
              <a:rPr lang="nb-NO" dirty="0"/>
              <a:t>På dette nettstedet vil du finne innhold som er nyttig i ditt arbeid i det kommunale rådet for personer med funksjonsnedsettelse. Funksjonshemmedes Fellesorganisasjon (FFO) i fylkene, i samarbeid med Samarbeidsforumet av funksjonshemmedes organisasjoner (SAFO) holder kurs med dette innholdet. </a:t>
            </a:r>
          </a:p>
          <a:p>
            <a:r>
              <a:rPr lang="nb-NO" dirty="0"/>
              <a:t>Ønsker du kurs med dette innholdet? Da kan du kontakte FFO i ditt fylke eller SAFO i din region. </a:t>
            </a:r>
          </a:p>
          <a:p>
            <a:endParaRPr lang="nb-NO" dirty="0"/>
          </a:p>
          <a:p>
            <a:r>
              <a:rPr lang="nb-NO" dirty="0"/>
              <a:t>På dette nettstedet vil du finne fakta, råd og tips om rådsarbeid. Du vil finne viktige temaområder som personer med funksjonsnedsettelse sine organisasjoner har pekt ut som viktige. Der vil du få kunnskap om temaområdet, </a:t>
            </a:r>
          </a:p>
          <a:p>
            <a:r>
              <a:rPr lang="nb-NO" dirty="0"/>
              <a:t>og innspill til hvordan du kan jobbe med det i rådet. </a:t>
            </a:r>
          </a:p>
        </p:txBody>
      </p:sp>
      <p:pic>
        <p:nvPicPr>
          <p:cNvPr id="19" name="Bilde 18">
            <a:extLst>
              <a:ext uri="{FF2B5EF4-FFF2-40B4-BE49-F238E27FC236}">
                <a16:creationId xmlns:a16="http://schemas.microsoft.com/office/drawing/2014/main" id="{3F2E8A3D-8FCA-4055-BC31-DA7B01BD96BE}"/>
              </a:ext>
            </a:extLst>
          </p:cNvPr>
          <p:cNvPicPr>
            <a:picLocks noChangeAspect="1"/>
          </p:cNvPicPr>
          <p:nvPr/>
        </p:nvPicPr>
        <p:blipFill>
          <a:blip r:embed="rId2"/>
          <a:stretch>
            <a:fillRect/>
          </a:stretch>
        </p:blipFill>
        <p:spPr>
          <a:xfrm>
            <a:off x="10241483" y="2022368"/>
            <a:ext cx="1649794" cy="1637967"/>
          </a:xfrm>
          <a:prstGeom prst="rect">
            <a:avLst/>
          </a:prstGeom>
        </p:spPr>
      </p:pic>
      <p:sp>
        <p:nvSpPr>
          <p:cNvPr id="22" name="TekstSylinder 21">
            <a:extLst>
              <a:ext uri="{FF2B5EF4-FFF2-40B4-BE49-F238E27FC236}">
                <a16:creationId xmlns:a16="http://schemas.microsoft.com/office/drawing/2014/main" id="{D0B66AE1-AD77-48A9-B7DB-99B676E1E3AE}"/>
              </a:ext>
            </a:extLst>
          </p:cNvPr>
          <p:cNvSpPr txBox="1"/>
          <p:nvPr/>
        </p:nvSpPr>
        <p:spPr>
          <a:xfrm>
            <a:off x="8767699" y="1951672"/>
            <a:ext cx="1504403" cy="1477328"/>
          </a:xfrm>
          <a:prstGeom prst="rect">
            <a:avLst/>
          </a:prstGeom>
          <a:noFill/>
        </p:spPr>
        <p:txBody>
          <a:bodyPr wrap="square" rtlCol="0">
            <a:spAutoFit/>
          </a:bodyPr>
          <a:lstStyle/>
          <a:p>
            <a:r>
              <a:rPr lang="nb-NO" dirty="0">
                <a:solidFill>
                  <a:schemeClr val="bg1"/>
                </a:solidFill>
              </a:rPr>
              <a:t>Kapittel 6</a:t>
            </a:r>
          </a:p>
          <a:p>
            <a:endParaRPr lang="nb-NO" dirty="0">
              <a:solidFill>
                <a:schemeClr val="bg1"/>
              </a:solidFill>
            </a:endParaRPr>
          </a:p>
          <a:p>
            <a:r>
              <a:rPr lang="nb-NO" b="1" dirty="0">
                <a:solidFill>
                  <a:schemeClr val="bg1"/>
                </a:solidFill>
              </a:rPr>
              <a:t>Temaområder </a:t>
            </a:r>
            <a:r>
              <a:rPr lang="nb-NO" b="1" dirty="0" err="1">
                <a:solidFill>
                  <a:schemeClr val="bg1"/>
                </a:solidFill>
              </a:rPr>
              <a:t>kommuale</a:t>
            </a:r>
            <a:r>
              <a:rPr lang="nb-NO" b="1" dirty="0">
                <a:solidFill>
                  <a:schemeClr val="bg1"/>
                </a:solidFill>
              </a:rPr>
              <a:t> råd</a:t>
            </a:r>
          </a:p>
        </p:txBody>
      </p:sp>
      <p:sp>
        <p:nvSpPr>
          <p:cNvPr id="2" name="TekstSylinder 1">
            <a:extLst>
              <a:ext uri="{FF2B5EF4-FFF2-40B4-BE49-F238E27FC236}">
                <a16:creationId xmlns:a16="http://schemas.microsoft.com/office/drawing/2014/main" id="{DA54421F-3918-4E6C-8BD1-9053D963A5B3}"/>
              </a:ext>
            </a:extLst>
          </p:cNvPr>
          <p:cNvSpPr txBox="1"/>
          <p:nvPr/>
        </p:nvSpPr>
        <p:spPr>
          <a:xfrm>
            <a:off x="10312168" y="1938621"/>
            <a:ext cx="1517403" cy="1200329"/>
          </a:xfrm>
          <a:prstGeom prst="rect">
            <a:avLst/>
          </a:prstGeom>
          <a:noFill/>
        </p:spPr>
        <p:txBody>
          <a:bodyPr wrap="none" rtlCol="0">
            <a:spAutoFit/>
          </a:bodyPr>
          <a:lstStyle/>
          <a:p>
            <a:r>
              <a:rPr lang="nb-NO" dirty="0">
                <a:solidFill>
                  <a:schemeClr val="bg1"/>
                </a:solidFill>
              </a:rPr>
              <a:t>Kapittel 7</a:t>
            </a:r>
          </a:p>
          <a:p>
            <a:endParaRPr lang="nb-NO" dirty="0">
              <a:solidFill>
                <a:schemeClr val="bg1"/>
              </a:solidFill>
            </a:endParaRPr>
          </a:p>
          <a:p>
            <a:r>
              <a:rPr lang="nb-NO" b="1" dirty="0">
                <a:solidFill>
                  <a:schemeClr val="bg1"/>
                </a:solidFill>
              </a:rPr>
              <a:t>Temaområder</a:t>
            </a:r>
          </a:p>
          <a:p>
            <a:r>
              <a:rPr lang="nb-NO" b="1" dirty="0">
                <a:solidFill>
                  <a:schemeClr val="bg1"/>
                </a:solidFill>
              </a:rPr>
              <a:t>Fylkesråd</a:t>
            </a:r>
          </a:p>
        </p:txBody>
      </p:sp>
      <p:sp>
        <p:nvSpPr>
          <p:cNvPr id="3" name="TekstSylinder 2">
            <a:extLst>
              <a:ext uri="{FF2B5EF4-FFF2-40B4-BE49-F238E27FC236}">
                <a16:creationId xmlns:a16="http://schemas.microsoft.com/office/drawing/2014/main" id="{827A62E2-B483-4CBB-9219-5534A46B4046}"/>
              </a:ext>
            </a:extLst>
          </p:cNvPr>
          <p:cNvSpPr txBox="1"/>
          <p:nvPr/>
        </p:nvSpPr>
        <p:spPr>
          <a:xfrm>
            <a:off x="11177364" y="5605153"/>
            <a:ext cx="652207" cy="777250"/>
          </a:xfrm>
          <a:prstGeom prst="rect">
            <a:avLst/>
          </a:prstGeom>
          <a:solidFill>
            <a:schemeClr val="bg1"/>
          </a:solidFill>
        </p:spPr>
        <p:txBody>
          <a:bodyPr wrap="square" rtlCol="0">
            <a:spAutoFit/>
          </a:bodyPr>
          <a:lstStyle/>
          <a:p>
            <a:endParaRPr lang="nb-NO" dirty="0"/>
          </a:p>
        </p:txBody>
      </p:sp>
      <p:sp>
        <p:nvSpPr>
          <p:cNvPr id="4" name="TekstSylinder 3">
            <a:extLst>
              <a:ext uri="{FF2B5EF4-FFF2-40B4-BE49-F238E27FC236}">
                <a16:creationId xmlns:a16="http://schemas.microsoft.com/office/drawing/2014/main" id="{F21CD51F-A682-4AEB-906B-B62D09530BD8}"/>
              </a:ext>
            </a:extLst>
          </p:cNvPr>
          <p:cNvSpPr txBox="1"/>
          <p:nvPr/>
        </p:nvSpPr>
        <p:spPr>
          <a:xfrm>
            <a:off x="462406" y="6092042"/>
            <a:ext cx="4608358" cy="369332"/>
          </a:xfrm>
          <a:prstGeom prst="rect">
            <a:avLst/>
          </a:prstGeom>
          <a:solidFill>
            <a:schemeClr val="bg1"/>
          </a:solidFill>
        </p:spPr>
        <p:txBody>
          <a:bodyPr wrap="square" rtlCol="0">
            <a:spAutoFit/>
          </a:bodyPr>
          <a:lstStyle/>
          <a:p>
            <a:endParaRPr lang="nb-NO" dirty="0"/>
          </a:p>
        </p:txBody>
      </p:sp>
    </p:spTree>
    <p:extLst>
      <p:ext uri="{BB962C8B-B14F-4D97-AF65-F5344CB8AC3E}">
        <p14:creationId xmlns:p14="http://schemas.microsoft.com/office/powerpoint/2010/main" val="258655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ndertittel 2">
            <a:extLst>
              <a:ext uri="{FF2B5EF4-FFF2-40B4-BE49-F238E27FC236}">
                <a16:creationId xmlns:a16="http://schemas.microsoft.com/office/drawing/2014/main" id="{5C9FC0B2-27D8-B845-A5D2-4BCA027E0761}"/>
              </a:ext>
            </a:extLst>
          </p:cNvPr>
          <p:cNvSpPr txBox="1">
            <a:spLocks/>
          </p:cNvSpPr>
          <p:nvPr/>
        </p:nvSpPr>
        <p:spPr>
          <a:xfrm>
            <a:off x="1861421" y="-126295"/>
            <a:ext cx="4575005" cy="1349453"/>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nb-NO" sz="5400" b="1" dirty="0">
                <a:latin typeface="Lato Black" panose="020F0502020204030203" pitchFamily="34" charset="77"/>
                <a:ea typeface="National Semibold" panose="02000503000000020004" pitchFamily="2" charset="77"/>
                <a:cs typeface="Arial" panose="020B0604020202020204" pitchFamily="34" charset="0"/>
              </a:rPr>
              <a:t>Nyvalgthefter</a:t>
            </a:r>
            <a:endParaRPr lang="nb-NO" sz="5400" b="1" dirty="0">
              <a:solidFill>
                <a:srgbClr val="0070C0"/>
              </a:solidFill>
            </a:endParaRPr>
          </a:p>
        </p:txBody>
      </p:sp>
      <p:pic>
        <p:nvPicPr>
          <p:cNvPr id="24" name="Bilde 23">
            <a:extLst>
              <a:ext uri="{FF2B5EF4-FFF2-40B4-BE49-F238E27FC236}">
                <a16:creationId xmlns:a16="http://schemas.microsoft.com/office/drawing/2014/main" id="{6DBCD801-DC06-584A-9239-F1486FC74F98}"/>
              </a:ext>
            </a:extLst>
          </p:cNvPr>
          <p:cNvPicPr>
            <a:picLocks noChangeAspect="1"/>
          </p:cNvPicPr>
          <p:nvPr/>
        </p:nvPicPr>
        <p:blipFill>
          <a:blip r:embed="rId3"/>
          <a:stretch>
            <a:fillRect/>
          </a:stretch>
        </p:blipFill>
        <p:spPr>
          <a:xfrm>
            <a:off x="472008" y="1507779"/>
            <a:ext cx="888093" cy="100539"/>
          </a:xfrm>
          <a:prstGeom prst="rect">
            <a:avLst/>
          </a:prstGeom>
          <a:solidFill>
            <a:schemeClr val="accent5">
              <a:lumMod val="20000"/>
              <a:lumOff val="80000"/>
            </a:schemeClr>
          </a:solidFill>
          <a:ln>
            <a:solidFill>
              <a:schemeClr val="accent5">
                <a:lumMod val="40000"/>
                <a:lumOff val="60000"/>
              </a:schemeClr>
            </a:solidFill>
          </a:ln>
        </p:spPr>
      </p:pic>
      <p:pic>
        <p:nvPicPr>
          <p:cNvPr id="2" name="Bilde 1">
            <a:extLst>
              <a:ext uri="{FF2B5EF4-FFF2-40B4-BE49-F238E27FC236}">
                <a16:creationId xmlns:a16="http://schemas.microsoft.com/office/drawing/2014/main" id="{E0FAAE20-3FC4-4300-BE7F-EBD2D90DB0DE}"/>
              </a:ext>
            </a:extLst>
          </p:cNvPr>
          <p:cNvPicPr>
            <a:picLocks noChangeAspect="1"/>
          </p:cNvPicPr>
          <p:nvPr/>
        </p:nvPicPr>
        <p:blipFill>
          <a:blip r:embed="rId4"/>
          <a:stretch>
            <a:fillRect/>
          </a:stretch>
        </p:blipFill>
        <p:spPr>
          <a:xfrm>
            <a:off x="5276017" y="2493183"/>
            <a:ext cx="1639966" cy="1871634"/>
          </a:xfrm>
          <a:prstGeom prst="rect">
            <a:avLst/>
          </a:prstGeom>
        </p:spPr>
      </p:pic>
      <p:pic>
        <p:nvPicPr>
          <p:cNvPr id="4" name="Bilde 3">
            <a:extLst>
              <a:ext uri="{FF2B5EF4-FFF2-40B4-BE49-F238E27FC236}">
                <a16:creationId xmlns:a16="http://schemas.microsoft.com/office/drawing/2014/main" id="{4ABB0473-D638-4928-8BFB-E867C1929B7C}"/>
              </a:ext>
            </a:extLst>
          </p:cNvPr>
          <p:cNvPicPr>
            <a:picLocks noChangeAspect="1"/>
          </p:cNvPicPr>
          <p:nvPr/>
        </p:nvPicPr>
        <p:blipFill>
          <a:blip r:embed="rId5"/>
          <a:stretch>
            <a:fillRect/>
          </a:stretch>
        </p:blipFill>
        <p:spPr>
          <a:xfrm>
            <a:off x="887655" y="1424122"/>
            <a:ext cx="4388362" cy="4984895"/>
          </a:xfrm>
          <a:prstGeom prst="rect">
            <a:avLst/>
          </a:prstGeom>
        </p:spPr>
      </p:pic>
      <p:pic>
        <p:nvPicPr>
          <p:cNvPr id="8" name="Bilde 7">
            <a:extLst>
              <a:ext uri="{FF2B5EF4-FFF2-40B4-BE49-F238E27FC236}">
                <a16:creationId xmlns:a16="http://schemas.microsoft.com/office/drawing/2014/main" id="{50963A6A-CD4F-4AC2-90C9-8B3804804F2A}"/>
              </a:ext>
            </a:extLst>
          </p:cNvPr>
          <p:cNvPicPr>
            <a:picLocks noChangeAspect="1"/>
          </p:cNvPicPr>
          <p:nvPr/>
        </p:nvPicPr>
        <p:blipFill>
          <a:blip r:embed="rId6"/>
          <a:stretch>
            <a:fillRect/>
          </a:stretch>
        </p:blipFill>
        <p:spPr>
          <a:xfrm rot="896474">
            <a:off x="6681005" y="862122"/>
            <a:ext cx="4430667" cy="5133755"/>
          </a:xfrm>
          <a:prstGeom prst="rect">
            <a:avLst/>
          </a:prstGeom>
        </p:spPr>
      </p:pic>
    </p:spTree>
    <p:extLst>
      <p:ext uri="{BB962C8B-B14F-4D97-AF65-F5344CB8AC3E}">
        <p14:creationId xmlns:p14="http://schemas.microsoft.com/office/powerpoint/2010/main" val="2007818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ndertittel 2">
            <a:extLst>
              <a:ext uri="{FF2B5EF4-FFF2-40B4-BE49-F238E27FC236}">
                <a16:creationId xmlns:a16="http://schemas.microsoft.com/office/drawing/2014/main" id="{5C9FC0B2-27D8-B845-A5D2-4BCA027E0761}"/>
              </a:ext>
            </a:extLst>
          </p:cNvPr>
          <p:cNvSpPr txBox="1">
            <a:spLocks/>
          </p:cNvSpPr>
          <p:nvPr/>
        </p:nvSpPr>
        <p:spPr>
          <a:xfrm>
            <a:off x="693794" y="658608"/>
            <a:ext cx="9819149" cy="1880194"/>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6000" b="1" dirty="0">
                <a:latin typeface="Lato Black" panose="020F0502020204030203" pitchFamily="34" charset="77"/>
                <a:ea typeface="National Semibold" panose="02000503000000020004" pitchFamily="2" charset="77"/>
                <a:cs typeface="Arial" panose="020B0604020202020204" pitchFamily="34" charset="0"/>
              </a:rPr>
              <a:t>Sjekklister</a:t>
            </a:r>
          </a:p>
          <a:p>
            <a:pPr>
              <a:lnSpc>
                <a:spcPct val="100000"/>
              </a:lnSpc>
              <a:spcBef>
                <a:spcPts val="0"/>
              </a:spcBef>
            </a:pPr>
            <a:endParaRPr lang="nb-NO" sz="4000" b="1" dirty="0">
              <a:solidFill>
                <a:srgbClr val="1D0074"/>
              </a:solidFill>
            </a:endParaRPr>
          </a:p>
          <a:p>
            <a:pPr>
              <a:lnSpc>
                <a:spcPct val="100000"/>
              </a:lnSpc>
              <a:spcBef>
                <a:spcPts val="0"/>
              </a:spcBef>
            </a:pPr>
            <a:endParaRPr lang="nb-NO" sz="6000" b="1" dirty="0">
              <a:solidFill>
                <a:srgbClr val="0070C0"/>
              </a:solidFill>
            </a:endParaRPr>
          </a:p>
        </p:txBody>
      </p:sp>
      <p:pic>
        <p:nvPicPr>
          <p:cNvPr id="24" name="Bilde 23">
            <a:extLst>
              <a:ext uri="{FF2B5EF4-FFF2-40B4-BE49-F238E27FC236}">
                <a16:creationId xmlns:a16="http://schemas.microsoft.com/office/drawing/2014/main" id="{6DBCD801-DC06-584A-9239-F1486FC74F98}"/>
              </a:ext>
            </a:extLst>
          </p:cNvPr>
          <p:cNvPicPr>
            <a:picLocks noChangeAspect="1"/>
          </p:cNvPicPr>
          <p:nvPr/>
        </p:nvPicPr>
        <p:blipFill>
          <a:blip r:embed="rId3"/>
          <a:stretch>
            <a:fillRect/>
          </a:stretch>
        </p:blipFill>
        <p:spPr>
          <a:xfrm>
            <a:off x="709948" y="6285426"/>
            <a:ext cx="888093" cy="100539"/>
          </a:xfrm>
          <a:prstGeom prst="rect">
            <a:avLst/>
          </a:prstGeom>
        </p:spPr>
      </p:pic>
      <p:sp>
        <p:nvSpPr>
          <p:cNvPr id="2" name="TekstSylinder 1">
            <a:extLst>
              <a:ext uri="{FF2B5EF4-FFF2-40B4-BE49-F238E27FC236}">
                <a16:creationId xmlns:a16="http://schemas.microsoft.com/office/drawing/2014/main" id="{2E244E8D-3CD8-429E-A1FD-BA6661029AE9}"/>
              </a:ext>
            </a:extLst>
          </p:cNvPr>
          <p:cNvSpPr txBox="1"/>
          <p:nvPr/>
        </p:nvSpPr>
        <p:spPr>
          <a:xfrm>
            <a:off x="785158" y="3211784"/>
            <a:ext cx="10076413" cy="1754326"/>
          </a:xfrm>
          <a:prstGeom prst="rect">
            <a:avLst/>
          </a:prstGeom>
          <a:noFill/>
        </p:spPr>
        <p:txBody>
          <a:bodyPr wrap="none" rtlCol="0">
            <a:spAutoFit/>
          </a:bodyPr>
          <a:lstStyle/>
          <a:p>
            <a:r>
              <a:rPr lang="nb-NO" sz="3600" dirty="0"/>
              <a:t>Først 100% ferdig når det andre er klart. </a:t>
            </a:r>
          </a:p>
          <a:p>
            <a:r>
              <a:rPr lang="nb-NO" sz="3600" dirty="0"/>
              <a:t>Vise bredden av saksfelt og kort om hva som er viktig</a:t>
            </a:r>
          </a:p>
          <a:p>
            <a:r>
              <a:rPr lang="nb-NO" sz="3600" dirty="0"/>
              <a:t>QR-kode til temaområdene på nettsted</a:t>
            </a:r>
          </a:p>
        </p:txBody>
      </p:sp>
    </p:spTree>
    <p:extLst>
      <p:ext uri="{BB962C8B-B14F-4D97-AF65-F5344CB8AC3E}">
        <p14:creationId xmlns:p14="http://schemas.microsoft.com/office/powerpoint/2010/main" val="3515245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D5EA62F5-5301-C845-9D15-257EE5B0D7F9}"/>
              </a:ext>
            </a:extLst>
          </p:cNvPr>
          <p:cNvPicPr>
            <a:picLocks noChangeAspect="1"/>
          </p:cNvPicPr>
          <p:nvPr/>
        </p:nvPicPr>
        <p:blipFill>
          <a:blip r:embed="rId3"/>
          <a:stretch>
            <a:fillRect/>
          </a:stretch>
        </p:blipFill>
        <p:spPr>
          <a:xfrm>
            <a:off x="7012336" y="3790773"/>
            <a:ext cx="888093" cy="100539"/>
          </a:xfrm>
          <a:prstGeom prst="rect">
            <a:avLst/>
          </a:prstGeom>
        </p:spPr>
      </p:pic>
      <p:sp>
        <p:nvSpPr>
          <p:cNvPr id="29" name="TekstSylinder 28">
            <a:extLst>
              <a:ext uri="{FF2B5EF4-FFF2-40B4-BE49-F238E27FC236}">
                <a16:creationId xmlns:a16="http://schemas.microsoft.com/office/drawing/2014/main" id="{772D6EBC-BBF8-3149-9454-65A9F99A94B3}"/>
              </a:ext>
            </a:extLst>
          </p:cNvPr>
          <p:cNvSpPr txBox="1"/>
          <p:nvPr/>
        </p:nvSpPr>
        <p:spPr>
          <a:xfrm>
            <a:off x="6830919" y="1683269"/>
            <a:ext cx="4925937" cy="1938992"/>
          </a:xfrm>
          <a:prstGeom prst="rect">
            <a:avLst/>
          </a:prstGeom>
          <a:noFill/>
        </p:spPr>
        <p:txBody>
          <a:bodyPr wrap="square" rtlCol="0">
            <a:spAutoFit/>
          </a:bodyPr>
          <a:lstStyle/>
          <a:p>
            <a:r>
              <a:rPr lang="nb-NO" sz="3200" dirty="0">
                <a:latin typeface="Lato" panose="020F0502020204030203" pitchFamily="34" charset="0"/>
                <a:ea typeface="Lato" panose="020F0502020204030203" pitchFamily="34" charset="0"/>
                <a:cs typeface="Lato" panose="020F0502020204030203" pitchFamily="34" charset="0"/>
              </a:rPr>
              <a:t>S</a:t>
            </a:r>
            <a:r>
              <a:rPr lang="nb-NO" sz="3200">
                <a:latin typeface="Lato" panose="020F0502020204030203" pitchFamily="34" charset="0"/>
                <a:ea typeface="Lato" panose="020F0502020204030203" pitchFamily="34" charset="0"/>
                <a:cs typeface="Lato" panose="020F0502020204030203" pitchFamily="34" charset="0"/>
              </a:rPr>
              <a:t>amarbeid </a:t>
            </a:r>
            <a:r>
              <a:rPr lang="nb-NO" sz="3200" dirty="0">
                <a:latin typeface="Lato" panose="020F0502020204030203" pitchFamily="34" charset="0"/>
                <a:ea typeface="Lato" panose="020F0502020204030203" pitchFamily="34" charset="0"/>
                <a:cs typeface="Lato" panose="020F0502020204030203" pitchFamily="34" charset="0"/>
              </a:rPr>
              <a:t>mellom FFO og SAFO – Ansatte og tillitsvalgte. Fylkesvis.</a:t>
            </a:r>
            <a:endParaRPr lang="nb-NO" altLang="nb-NO" sz="3200" dirty="0">
              <a:latin typeface="Lato" panose="020F0502020204030203" pitchFamily="34" charset="0"/>
              <a:ea typeface="Lato" panose="020F0502020204030203" pitchFamily="34" charset="0"/>
              <a:cs typeface="Lato" panose="020F0502020204030203" pitchFamily="34" charset="0"/>
            </a:endParaRPr>
          </a:p>
          <a:p>
            <a:endParaRPr lang="nb-NO" altLang="nb-NO" sz="2400" dirty="0">
              <a:latin typeface="Lato" panose="020F0502020204030203" pitchFamily="34" charset="77"/>
            </a:endParaRPr>
          </a:p>
        </p:txBody>
      </p:sp>
      <p:sp>
        <p:nvSpPr>
          <p:cNvPr id="32" name="TekstSylinder 31">
            <a:extLst>
              <a:ext uri="{FF2B5EF4-FFF2-40B4-BE49-F238E27FC236}">
                <a16:creationId xmlns:a16="http://schemas.microsoft.com/office/drawing/2014/main" id="{13FBC48B-3AF0-6547-A585-A2DD60634AE4}"/>
              </a:ext>
            </a:extLst>
          </p:cNvPr>
          <p:cNvSpPr txBox="1"/>
          <p:nvPr/>
        </p:nvSpPr>
        <p:spPr>
          <a:xfrm>
            <a:off x="6849292" y="4503909"/>
            <a:ext cx="4925937" cy="2062103"/>
          </a:xfrm>
          <a:prstGeom prst="rect">
            <a:avLst/>
          </a:prstGeom>
          <a:noFill/>
        </p:spPr>
        <p:txBody>
          <a:bodyPr wrap="square" rtlCol="0">
            <a:spAutoFit/>
          </a:bodyPr>
          <a:lstStyle/>
          <a:p>
            <a:r>
              <a:rPr lang="nb-NO" sz="3200" dirty="0">
                <a:latin typeface="Lato" panose="020F0502020204030203" pitchFamily="34" charset="0"/>
                <a:ea typeface="Lato" panose="020F0502020204030203" pitchFamily="34" charset="0"/>
                <a:cs typeface="Lato" panose="020F0502020204030203" pitchFamily="34" charset="0"/>
              </a:rPr>
              <a:t>Prosjektet slutt 31.12. Men vi vil legge til rette for å fremme godt samarbeide.</a:t>
            </a:r>
            <a:endParaRPr lang="nb-NO" altLang="nb-NO" sz="2400" dirty="0">
              <a:latin typeface="Lato" panose="020F0502020204030203" pitchFamily="34" charset="0"/>
              <a:ea typeface="Lato" panose="020F0502020204030203" pitchFamily="34" charset="0"/>
              <a:cs typeface="Lato" panose="020F0502020204030203" pitchFamily="34" charset="0"/>
            </a:endParaRPr>
          </a:p>
        </p:txBody>
      </p:sp>
      <p:sp>
        <p:nvSpPr>
          <p:cNvPr id="35" name="Rektangel 34">
            <a:extLst>
              <a:ext uri="{FF2B5EF4-FFF2-40B4-BE49-F238E27FC236}">
                <a16:creationId xmlns:a16="http://schemas.microsoft.com/office/drawing/2014/main" id="{C90682AA-DADA-5E4C-9AAD-57D150A21466}"/>
              </a:ext>
            </a:extLst>
          </p:cNvPr>
          <p:cNvSpPr/>
          <p:nvPr/>
        </p:nvSpPr>
        <p:spPr>
          <a:xfrm>
            <a:off x="301752" y="282106"/>
            <a:ext cx="3785901" cy="628390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5">
                  <a:lumMod val="20000"/>
                  <a:lumOff val="80000"/>
                </a:schemeClr>
              </a:solidFill>
            </a:endParaRPr>
          </a:p>
        </p:txBody>
      </p:sp>
      <p:sp>
        <p:nvSpPr>
          <p:cNvPr id="41" name="Undertittel 2">
            <a:extLst>
              <a:ext uri="{FF2B5EF4-FFF2-40B4-BE49-F238E27FC236}">
                <a16:creationId xmlns:a16="http://schemas.microsoft.com/office/drawing/2014/main" id="{3E52ED85-ACDA-EF43-AFA8-41FDEA6F893D}"/>
              </a:ext>
            </a:extLst>
          </p:cNvPr>
          <p:cNvSpPr txBox="1">
            <a:spLocks/>
          </p:cNvSpPr>
          <p:nvPr/>
        </p:nvSpPr>
        <p:spPr>
          <a:xfrm>
            <a:off x="646244" y="368703"/>
            <a:ext cx="10809309" cy="1334662"/>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Wingdings" panose="05000000000000000000" pitchFamily="2" charset="2"/>
              <a:buNone/>
              <a:defRPr sz="2400" kern="1200">
                <a:solidFill>
                  <a:schemeClr val="tx1"/>
                </a:solidFill>
                <a:latin typeface="+mj-lt"/>
                <a:ea typeface="+mn-ea"/>
                <a:cs typeface="+mn-cs"/>
              </a:defRPr>
            </a:lvl1pPr>
            <a:lvl2pPr marL="457200" indent="0" algn="ctr" defTabSz="914400" rtl="0" eaLnBrk="1" latinLnBrk="0" hangingPunct="1">
              <a:lnSpc>
                <a:spcPct val="150000"/>
              </a:lnSpc>
              <a:spcBef>
                <a:spcPts val="500"/>
              </a:spcBef>
              <a:buFont typeface="Wingdings" panose="05000000000000000000" pitchFamily="2" charset="2"/>
              <a:buNone/>
              <a:defRPr sz="2000" kern="1200">
                <a:solidFill>
                  <a:schemeClr val="tx1"/>
                </a:solidFill>
                <a:latin typeface="+mj-lt"/>
                <a:ea typeface="+mn-ea"/>
                <a:cs typeface="+mn-cs"/>
              </a:defRPr>
            </a:lvl2pPr>
            <a:lvl3pPr marL="914400" indent="0" algn="ctr" defTabSz="914400" rtl="0" eaLnBrk="1" latinLnBrk="0" hangingPunct="1">
              <a:lnSpc>
                <a:spcPct val="150000"/>
              </a:lnSpc>
              <a:spcBef>
                <a:spcPts val="500"/>
              </a:spcBef>
              <a:buFont typeface="Wingdings" panose="05000000000000000000" pitchFamily="2" charset="2"/>
              <a:buNone/>
              <a:defRPr sz="1800" kern="1200">
                <a:solidFill>
                  <a:schemeClr val="tx1"/>
                </a:solidFill>
                <a:latin typeface="+mj-lt"/>
                <a:ea typeface="+mn-ea"/>
                <a:cs typeface="+mn-cs"/>
              </a:defRPr>
            </a:lvl3pPr>
            <a:lvl4pPr marL="13716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4pPr>
            <a:lvl5pPr marL="1828800" indent="0" algn="ctr" defTabSz="914400" rtl="0" eaLnBrk="1" latinLnBrk="0" hangingPunct="1">
              <a:lnSpc>
                <a:spcPct val="150000"/>
              </a:lnSpc>
              <a:spcBef>
                <a:spcPts val="500"/>
              </a:spcBef>
              <a:buFont typeface="Wingdings" panose="05000000000000000000"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nb-NO" sz="5500" b="1" dirty="0">
                <a:latin typeface="Lato Black"/>
                <a:ea typeface="National Semibold" panose="02000503000000020004" pitchFamily="2" charset="77"/>
                <a:cs typeface="Arial"/>
              </a:rPr>
              <a:t>Holde kurs sammen?</a:t>
            </a:r>
          </a:p>
          <a:p>
            <a:pPr>
              <a:lnSpc>
                <a:spcPct val="100000"/>
              </a:lnSpc>
              <a:spcBef>
                <a:spcPts val="0"/>
              </a:spcBef>
            </a:pPr>
            <a:endParaRPr lang="nb-NO" sz="4000" b="1" dirty="0">
              <a:solidFill>
                <a:srgbClr val="1D0074"/>
              </a:solidFill>
            </a:endParaRPr>
          </a:p>
          <a:p>
            <a:pPr>
              <a:lnSpc>
                <a:spcPct val="100000"/>
              </a:lnSpc>
              <a:spcBef>
                <a:spcPts val="0"/>
              </a:spcBef>
            </a:pPr>
            <a:endParaRPr lang="nb-NO" sz="6000" b="1" dirty="0">
              <a:solidFill>
                <a:srgbClr val="0070C0"/>
              </a:solidFill>
            </a:endParaRPr>
          </a:p>
        </p:txBody>
      </p:sp>
      <p:pic>
        <p:nvPicPr>
          <p:cNvPr id="9" name="Bilde 8" descr="Et bilde som inneholder person, utendørs, personer, gruppe&#10;&#10;Automatisk generert beskrivelse">
            <a:extLst>
              <a:ext uri="{FF2B5EF4-FFF2-40B4-BE49-F238E27FC236}">
                <a16:creationId xmlns:a16="http://schemas.microsoft.com/office/drawing/2014/main" id="{C634C19F-F903-44B5-8203-873A316583AD}"/>
              </a:ext>
            </a:extLst>
          </p:cNvPr>
          <p:cNvPicPr>
            <a:picLocks noChangeAspect="1"/>
          </p:cNvPicPr>
          <p:nvPr/>
        </p:nvPicPr>
        <p:blipFill>
          <a:blip r:embed="rId4"/>
          <a:stretch>
            <a:fillRect/>
          </a:stretch>
        </p:blipFill>
        <p:spPr>
          <a:xfrm flipH="1">
            <a:off x="416771" y="2087583"/>
            <a:ext cx="6167615" cy="3506917"/>
          </a:xfrm>
          <a:prstGeom prst="rect">
            <a:avLst/>
          </a:prstGeom>
        </p:spPr>
      </p:pic>
    </p:spTree>
    <p:extLst>
      <p:ext uri="{BB962C8B-B14F-4D97-AF65-F5344CB8AC3E}">
        <p14:creationId xmlns:p14="http://schemas.microsoft.com/office/powerpoint/2010/main" val="2446224462"/>
      </p:ext>
    </p:extLst>
  </p:cSld>
  <p:clrMapOvr>
    <a:masterClrMapping/>
  </p:clrMapOvr>
</p:sld>
</file>

<file path=ppt/theme/theme1.xml><?xml version="1.0" encoding="utf-8"?>
<a:theme xmlns:a="http://schemas.openxmlformats.org/drawingml/2006/main" name="Office-tema">
  <a:themeElements>
    <a:clrScheme name="Grønn-Gul">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46E4801B-B91A-491C-B57C-AC98576EEF4B}" vid="{5C40749D-39AB-421C-BFAA-00EA8CD18CF6}"/>
    </a:ext>
  </a:extLst>
</a:theme>
</file>

<file path=ppt/theme/theme2.xml><?xml version="1.0" encoding="utf-8"?>
<a:theme xmlns:a="http://schemas.openxmlformats.org/drawingml/2006/main" name="FFO-mal">
  <a:themeElements>
    <a:clrScheme name="FFO-mal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FFO-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altLang="nb-NO"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altLang="nb-NO"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FFO-mal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FFO-mal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FFO-mal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FFO-mal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FO-mal.ppt: 21.09.2015 13:20 (automatisk lagret versjon) [Skrivebeskyttet] [Kompatibilitetsmodus]" id="{C21E5F46-C27B-44A6-A4DE-CA68E9EFD592}" vid="{FEB6D672-EB11-40DE-8A31-7D95602DAB0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A1E265BD124A04483E8C3E813B6507B" ma:contentTypeVersion="5" ma:contentTypeDescription="Opprett et nytt dokument." ma:contentTypeScope="" ma:versionID="966e5739ae4b87b28f48578a01331c82">
  <xsd:schema xmlns:xsd="http://www.w3.org/2001/XMLSchema" xmlns:xs="http://www.w3.org/2001/XMLSchema" xmlns:p="http://schemas.microsoft.com/office/2006/metadata/properties" xmlns:ns2="1b00c610-a72b-4661-94b2-f8eb2f30cbad" targetNamespace="http://schemas.microsoft.com/office/2006/metadata/properties" ma:root="true" ma:fieldsID="5cde492a8efc294c9efdb65d82f64d01" ns2:_="">
    <xsd:import namespace="1b00c610-a72b-4661-94b2-f8eb2f30cb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0c610-a72b-4661-94b2-f8eb2f30cb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C27A72-B50C-45C7-8311-CF9FB2A04541}">
  <ds:schemaRefs>
    <ds:schemaRef ds:uri="http://purl.org/dc/elements/1.1/"/>
    <ds:schemaRef ds:uri="http://schemas.microsoft.com/office/2006/metadata/properties"/>
    <ds:schemaRef ds:uri="http://schemas.microsoft.com/office/2006/documentManagement/types"/>
    <ds:schemaRef ds:uri="1b00c610-a72b-4661-94b2-f8eb2f30cbad"/>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DAC461DA-1736-49C7-A19E-9DBD91CB5C27}">
  <ds:schemaRefs>
    <ds:schemaRef ds:uri="1b00c610-a72b-4661-94b2-f8eb2f30cb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B6FCFEF-CFA4-4143-90AF-B7574E494E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180</TotalTime>
  <Words>1067</Words>
  <Application>Microsoft Office PowerPoint</Application>
  <PresentationFormat>Widescreen</PresentationFormat>
  <Paragraphs>212</Paragraphs>
  <Slides>17</Slides>
  <Notes>15</Notes>
  <HiddenSlides>0</HiddenSlides>
  <MMClips>0</MMClips>
  <ScaleCrop>false</ScaleCrop>
  <HeadingPairs>
    <vt:vector size="6" baseType="variant">
      <vt:variant>
        <vt:lpstr>Brukte skrifter</vt:lpstr>
      </vt:variant>
      <vt:variant>
        <vt:i4>10</vt:i4>
      </vt:variant>
      <vt:variant>
        <vt:lpstr>Tema</vt:lpstr>
      </vt:variant>
      <vt:variant>
        <vt:i4>2</vt:i4>
      </vt:variant>
      <vt:variant>
        <vt:lpstr>Lysbildetitler</vt:lpstr>
      </vt:variant>
      <vt:variant>
        <vt:i4>17</vt:i4>
      </vt:variant>
    </vt:vector>
  </HeadingPairs>
  <TitlesOfParts>
    <vt:vector size="29" baseType="lpstr">
      <vt:lpstr>Arial</vt:lpstr>
      <vt:lpstr>Avenir</vt:lpstr>
      <vt:lpstr>Calibri</vt:lpstr>
      <vt:lpstr>Calibri Light</vt:lpstr>
      <vt:lpstr>Lato</vt:lpstr>
      <vt:lpstr>Lato Black</vt:lpstr>
      <vt:lpstr>Lato Light</vt:lpstr>
      <vt:lpstr>Lato SemiBold</vt:lpstr>
      <vt:lpstr>Segoe UI</vt:lpstr>
      <vt:lpstr>Wingdings</vt:lpstr>
      <vt:lpstr>Office-tema</vt:lpstr>
      <vt:lpstr>FFO-mal</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Funksjonshemmedes Fellesorganisasjon -nasjonalt og lokalt Likemannsarbeid</dc:title>
  <dc:creator>Åsta Tale Strand</dc:creator>
  <cp:lastModifiedBy>Vigdis Endal</cp:lastModifiedBy>
  <cp:revision>6</cp:revision>
  <cp:lastPrinted>2022-11-02T13:54:11Z</cp:lastPrinted>
  <dcterms:created xsi:type="dcterms:W3CDTF">2019-10-18T08:39:47Z</dcterms:created>
  <dcterms:modified xsi:type="dcterms:W3CDTF">2023-01-26T11:57:31Z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0x0101008A1E265BD124A04483E8C3E813B6507B</vt:lpwstr>
  </property>
</Properties>
</file>