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9456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1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rre Bergenholdt" userId="f9a5477d-fa0b-43cd-bca6-c571a231a497" providerId="ADAL" clId="{2A80A87C-93DD-4291-9C53-FD4423202CD0}"/>
    <pc:docChg chg="custSel delSld modSld">
      <pc:chgData name="Sverre Bergenholdt" userId="f9a5477d-fa0b-43cd-bca6-c571a231a497" providerId="ADAL" clId="{2A80A87C-93DD-4291-9C53-FD4423202CD0}" dt="2023-01-23T08:25:44.057" v="3685" actId="5793"/>
      <pc:docMkLst>
        <pc:docMk/>
      </pc:docMkLst>
      <pc:sldChg chg="modSp mod">
        <pc:chgData name="Sverre Bergenholdt" userId="f9a5477d-fa0b-43cd-bca6-c571a231a497" providerId="ADAL" clId="{2A80A87C-93DD-4291-9C53-FD4423202CD0}" dt="2023-01-23T08:25:44.057" v="3685" actId="5793"/>
        <pc:sldMkLst>
          <pc:docMk/>
          <pc:sldMk cId="1322395235" sldId="256"/>
        </pc:sldMkLst>
        <pc:spChg chg="mod">
          <ac:chgData name="Sverre Bergenholdt" userId="f9a5477d-fa0b-43cd-bca6-c571a231a497" providerId="ADAL" clId="{2A80A87C-93DD-4291-9C53-FD4423202CD0}" dt="2023-01-23T08:25:44.057" v="3685" actId="5793"/>
          <ac:spMkLst>
            <pc:docMk/>
            <pc:sldMk cId="1322395235" sldId="256"/>
            <ac:spMk id="3" creationId="{96F56812-5773-5ACA-43B3-7F673648B094}"/>
          </ac:spMkLst>
        </pc:spChg>
      </pc:sldChg>
      <pc:sldChg chg="modSp mod">
        <pc:chgData name="Sverre Bergenholdt" userId="f9a5477d-fa0b-43cd-bca6-c571a231a497" providerId="ADAL" clId="{2A80A87C-93DD-4291-9C53-FD4423202CD0}" dt="2023-01-23T08:11:10.270" v="2980" actId="20577"/>
        <pc:sldMkLst>
          <pc:docMk/>
          <pc:sldMk cId="3805858385" sldId="257"/>
        </pc:sldMkLst>
        <pc:spChg chg="mod">
          <ac:chgData name="Sverre Bergenholdt" userId="f9a5477d-fa0b-43cd-bca6-c571a231a497" providerId="ADAL" clId="{2A80A87C-93DD-4291-9C53-FD4423202CD0}" dt="2023-01-23T08:11:10.270" v="2980" actId="20577"/>
          <ac:spMkLst>
            <pc:docMk/>
            <pc:sldMk cId="3805858385" sldId="257"/>
            <ac:spMk id="3" creationId="{CB3CADFA-68BD-B928-8A11-9AF43334350D}"/>
          </ac:spMkLst>
        </pc:spChg>
      </pc:sldChg>
      <pc:sldChg chg="modSp mod">
        <pc:chgData name="Sverre Bergenholdt" userId="f9a5477d-fa0b-43cd-bca6-c571a231a497" providerId="ADAL" clId="{2A80A87C-93DD-4291-9C53-FD4423202CD0}" dt="2023-01-23T08:15:00.082" v="3295" actId="20577"/>
        <pc:sldMkLst>
          <pc:docMk/>
          <pc:sldMk cId="3686652409" sldId="258"/>
        </pc:sldMkLst>
        <pc:spChg chg="mod">
          <ac:chgData name="Sverre Bergenholdt" userId="f9a5477d-fa0b-43cd-bca6-c571a231a497" providerId="ADAL" clId="{2A80A87C-93DD-4291-9C53-FD4423202CD0}" dt="2023-01-23T08:15:00.082" v="3295" actId="20577"/>
          <ac:spMkLst>
            <pc:docMk/>
            <pc:sldMk cId="3686652409" sldId="258"/>
            <ac:spMk id="3" creationId="{DD9DAF86-74F2-6C62-6A6F-D1EB8292AA1D}"/>
          </ac:spMkLst>
        </pc:spChg>
      </pc:sldChg>
      <pc:sldChg chg="modSp mod">
        <pc:chgData name="Sverre Bergenholdt" userId="f9a5477d-fa0b-43cd-bca6-c571a231a497" providerId="ADAL" clId="{2A80A87C-93DD-4291-9C53-FD4423202CD0}" dt="2023-01-23T08:21:40.922" v="3520" actId="20577"/>
        <pc:sldMkLst>
          <pc:docMk/>
          <pc:sldMk cId="1207927788" sldId="259"/>
        </pc:sldMkLst>
        <pc:spChg chg="mod">
          <ac:chgData name="Sverre Bergenholdt" userId="f9a5477d-fa0b-43cd-bca6-c571a231a497" providerId="ADAL" clId="{2A80A87C-93DD-4291-9C53-FD4423202CD0}" dt="2023-01-23T08:21:40.922" v="3520" actId="20577"/>
          <ac:spMkLst>
            <pc:docMk/>
            <pc:sldMk cId="1207927788" sldId="259"/>
            <ac:spMk id="3" creationId="{67562BCC-2527-1B9E-6E20-3C1E32565FEB}"/>
          </ac:spMkLst>
        </pc:spChg>
      </pc:sldChg>
      <pc:sldChg chg="modSp mod">
        <pc:chgData name="Sverre Bergenholdt" userId="f9a5477d-fa0b-43cd-bca6-c571a231a497" providerId="ADAL" clId="{2A80A87C-93DD-4291-9C53-FD4423202CD0}" dt="2023-01-23T08:24:21.851" v="3664" actId="207"/>
        <pc:sldMkLst>
          <pc:docMk/>
          <pc:sldMk cId="427337491" sldId="260"/>
        </pc:sldMkLst>
        <pc:spChg chg="mod">
          <ac:chgData name="Sverre Bergenholdt" userId="f9a5477d-fa0b-43cd-bca6-c571a231a497" providerId="ADAL" clId="{2A80A87C-93DD-4291-9C53-FD4423202CD0}" dt="2023-01-23T08:24:21.851" v="3664" actId="207"/>
          <ac:spMkLst>
            <pc:docMk/>
            <pc:sldMk cId="427337491" sldId="260"/>
            <ac:spMk id="3" creationId="{BEFE4159-4BDF-A00C-9061-F7AAEA34515A}"/>
          </ac:spMkLst>
        </pc:spChg>
      </pc:sldChg>
      <pc:sldChg chg="modSp mod">
        <pc:chgData name="Sverre Bergenholdt" userId="f9a5477d-fa0b-43cd-bca6-c571a231a497" providerId="ADAL" clId="{2A80A87C-93DD-4291-9C53-FD4423202CD0}" dt="2023-01-23T08:17:41.682" v="3408" actId="20577"/>
        <pc:sldMkLst>
          <pc:docMk/>
          <pc:sldMk cId="4284110595" sldId="261"/>
        </pc:sldMkLst>
        <pc:spChg chg="mod">
          <ac:chgData name="Sverre Bergenholdt" userId="f9a5477d-fa0b-43cd-bca6-c571a231a497" providerId="ADAL" clId="{2A80A87C-93DD-4291-9C53-FD4423202CD0}" dt="2023-01-23T08:17:41.682" v="3408" actId="20577"/>
          <ac:spMkLst>
            <pc:docMk/>
            <pc:sldMk cId="4284110595" sldId="261"/>
            <ac:spMk id="3" creationId="{3AB5CAFC-6A4F-6A36-BF4D-A4B23C37BFD0}"/>
          </ac:spMkLst>
        </pc:spChg>
      </pc:sldChg>
      <pc:sldChg chg="modSp del mod">
        <pc:chgData name="Sverre Bergenholdt" userId="f9a5477d-fa0b-43cd-bca6-c571a231a497" providerId="ADAL" clId="{2A80A87C-93DD-4291-9C53-FD4423202CD0}" dt="2023-01-23T08:22:17.406" v="3522" actId="2696"/>
        <pc:sldMkLst>
          <pc:docMk/>
          <pc:sldMk cId="4116871985" sldId="262"/>
        </pc:sldMkLst>
        <pc:spChg chg="mod">
          <ac:chgData name="Sverre Bergenholdt" userId="f9a5477d-fa0b-43cd-bca6-c571a231a497" providerId="ADAL" clId="{2A80A87C-93DD-4291-9C53-FD4423202CD0}" dt="2023-01-23T08:21:57.710" v="3521" actId="255"/>
          <ac:spMkLst>
            <pc:docMk/>
            <pc:sldMk cId="4116871985" sldId="262"/>
            <ac:spMk id="3" creationId="{3B4A337D-B823-D176-E9DE-37A3F99B97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776D17-6634-8535-0D63-118364021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3B6C342-4C28-5272-4101-BC2DB6011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C31638-8A26-0207-A76B-1E1B38EEA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4CC4D8-15D6-DEE1-BAB5-24C31E81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3FAAE0-0D19-6213-0E45-257B7F1D6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416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6D5C77-20F1-78B6-8A78-B30DE65C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3FFA542-16B5-6DF3-5781-D1168847D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AA2C9F1-B3DB-BAC6-B552-98484B2A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B406F62-B206-CA1F-2E6B-DDA312A4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4DD15F-84DB-FB83-9F0F-B26D68D3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4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542C9A4-AA49-0D89-8754-02EB4C110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8064C88-4479-CF3C-3FBA-54987A640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8E0751-A04B-713A-6C25-E0C1D6269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9360AB-B218-F55D-C06B-43985F4A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9DC1B6-E5B3-CF2E-ABED-0831A334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57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7A9118-6516-31AF-1943-C40AB250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8AAE3F1-1813-CC99-2E60-BA24BE81C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842CF60-B33D-736A-0E36-50655E88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1D6D13-20CB-3261-55E2-32C8F202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97F15E-7CB9-54A3-2E73-1E27A3C3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85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E53D9C-8B11-EF6C-BC09-E2F8B0E7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9977EDE-149A-CFD9-091D-FA32EDA4C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9524BA-0A99-1397-8D7C-871F8E8E9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5FD31D7-EC50-E54B-F5EE-C4EEE5AC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89663F-0075-5B8A-4B38-FFF6756B5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859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346029-9B5E-6232-74ED-EA8C302D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82675D-B86A-C5D5-8E91-FD2C10512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134A279-266F-8215-C9E8-CE5686180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2359B0B-FB02-B24D-C762-E33CFDEA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EE0B0C8-10C9-4610-1A2D-CD5A1F32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DF0F02-545C-0449-4704-7DC71EBF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70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B84E51-0539-670E-31A6-9F682AC52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362BA64-7FEA-B26D-D3D2-FAB088D8A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E707BD-CA5B-BD59-5D85-86298986A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765BDAA-38CD-CAC7-8F88-F41176A6C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F12E797-865E-719F-43B1-4BD903BA7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81B1A0A-F4F4-5DB4-4A67-3F391D64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4BEDA38-BA2A-72EB-C896-D5E7A975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B554F9B-2368-4C04-EE85-8DE3D18B1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7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DA722D-7EBA-6566-06C1-1A1758BA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79891-C396-5B8F-5A9D-0C674824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B0CA637-C4D9-73D5-F2E2-C0C4A302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A5A3864-FF57-B061-93D5-AC9FDA4B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83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E56242E-9728-3F3B-21DB-0432AADF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D893083-B18C-DB5D-3DB5-C79AE539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95232FB-3F77-DDD6-FE73-4C6287AC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606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988EF5-AECD-DA06-F5BB-98E9D565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99AFA0-E108-D354-58B1-1FB00C626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596B440-5B67-3BF0-231F-0BF86F696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95A1D90-8C40-0B58-D444-97E57F4C0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C99F254-0304-BEBB-8DF6-7B9541AA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4149AE6-BE9D-235E-4060-BB3AE733C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56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BC058D-0F0E-94D8-BD0D-2F3E8F483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1BB5F75-6D98-CE98-E7A2-F5E6DAA81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F67C8EE-8650-9950-D9CC-2F4AB1213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AE0866B-A257-208E-C63A-4F2C6227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FE9C7F4-1FFA-E1A1-55EA-EC11D499F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E6E18F-1177-AAF3-A093-D89D5B31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895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242B152-BBE9-AE4D-8039-E0589B65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9F4AB7D-E6E1-2EA4-0B00-7E5B1D04E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F51995-2E12-7EA6-D696-BFF9D3934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6582-3D3B-46A3-8C76-8EC225D4DEC3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06A3DF0-C32B-4306-77F6-B22BDF5E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E1292E-588C-0090-98D8-25FA7DA90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D60C-E462-428B-87A6-B36A50597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182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874148-9B57-90C9-7B0E-B5A71662B23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50192" y="722827"/>
            <a:ext cx="8977313" cy="1335087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/>
              <a:t>Hvordan styrke rådene som likestillingsorganer i kommunene</a:t>
            </a:r>
            <a:r>
              <a:rPr lang="nb-NO" sz="4000" dirty="0"/>
              <a:t>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6F56812-5773-5ACA-43B3-7F673648B09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2587906"/>
            <a:ext cx="13872409" cy="4424362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nb-NO" sz="1700" b="1" dirty="0">
                <a:solidFill>
                  <a:srgbClr val="002060"/>
                </a:solidFill>
              </a:rPr>
              <a:t>Først en påstand og et sterkt ønske: </a:t>
            </a:r>
          </a:p>
          <a:p>
            <a:pPr marL="0" indent="0" algn="l">
              <a:buNone/>
            </a:pPr>
            <a:endParaRPr lang="nb-NO" sz="1700" b="1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nb-NO" sz="1700" b="1" dirty="0"/>
              <a:t>Våre fylkes- og kommunale råd er i dag trolig vår viktigste møteplass for brukermedvirkning og påvirkning generelt i offentlig sektor. </a:t>
            </a:r>
            <a:br>
              <a:rPr lang="nb-NO" sz="1700" b="1" dirty="0"/>
            </a:br>
            <a:r>
              <a:rPr lang="nb-NO" sz="1700" b="1" dirty="0"/>
              <a:t>Her kan man dersom det legges til rette, veilede, overføre kompetanse, men ikke minst sette funksjonshemmedes hverdag – levekår</a:t>
            </a:r>
            <a:br>
              <a:rPr lang="nb-NO" sz="1700" b="1" dirty="0"/>
            </a:br>
            <a:r>
              <a:rPr lang="nb-NO" sz="1700" b="1" dirty="0"/>
              <a:t>på dagsorden, bidra til en forskjell! </a:t>
            </a:r>
            <a:r>
              <a:rPr lang="nb-NO" sz="1700" b="1" dirty="0">
                <a:solidFill>
                  <a:srgbClr val="002060"/>
                </a:solidFill>
              </a:rPr>
              <a:t> </a:t>
            </a:r>
          </a:p>
          <a:p>
            <a:pPr marL="0" indent="0" algn="l">
              <a:buNone/>
            </a:pPr>
            <a:endParaRPr lang="nb-NO" sz="1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b-NO" sz="1700" b="1" dirty="0">
                <a:solidFill>
                  <a:srgbClr val="002060"/>
                </a:solidFill>
              </a:rPr>
              <a:t>Kjære kommuner, bruk rådene deres aktivt, tenkt nytt, slipp rådene til!</a:t>
            </a:r>
          </a:p>
          <a:p>
            <a:endParaRPr lang="nb-NO" sz="1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b-NO" sz="1700" dirty="0"/>
              <a:t>Men dette er lettere sagt enn gjort.  Flere forhold spiller inn, har hver for seg stor betydning.  Kanskje er det tid for en liten felles dugnad?</a:t>
            </a:r>
          </a:p>
          <a:p>
            <a:pPr marL="0" indent="0">
              <a:buNone/>
            </a:pPr>
            <a:br>
              <a:rPr lang="nb-NO" sz="1700" dirty="0"/>
            </a:br>
            <a:r>
              <a:rPr lang="nb-NO" sz="1700" dirty="0"/>
              <a:t>	&gt; Brukerorganisasjonene må gis mulighet og ivareta sitt ansvar, ikke minst ved å levere / nominere dyktige brukermedvirkere, solide </a:t>
            </a:r>
            <a:br>
              <a:rPr lang="nb-NO" sz="1700" dirty="0"/>
            </a:br>
            <a:r>
              <a:rPr lang="nb-NO" sz="1700" dirty="0"/>
              <a:t>                         Folkevalgte representanter</a:t>
            </a:r>
            <a:br>
              <a:rPr lang="nb-NO" sz="1700" dirty="0"/>
            </a:br>
            <a:r>
              <a:rPr lang="nb-NO" sz="1700" dirty="0"/>
              <a:t> 	&gt; Fylkene – kommunene må ta inn over seg dagens lovverk og ikke minst overordnede myndigheters tydelige signaler (bl.a. BUF-</a:t>
            </a:r>
            <a:r>
              <a:rPr lang="nb-NO" sz="1700" dirty="0" err="1"/>
              <a:t>dir’s</a:t>
            </a:r>
            <a:br>
              <a:rPr lang="nb-NO" sz="1700" dirty="0"/>
            </a:br>
            <a:r>
              <a:rPr lang="nb-NO" sz="1700" dirty="0"/>
              <a:t>                         veileder).  Her forventes en langt større deltakelse – medvirkning/påvirkning av nettopp rådene våre</a:t>
            </a:r>
            <a:br>
              <a:rPr lang="nb-NO" sz="1700" dirty="0"/>
            </a:br>
            <a:r>
              <a:rPr lang="nb-NO" sz="1700" dirty="0"/>
              <a:t>	&gt; Fylkesting- og kommunestyre (politikerne) må ta et langt større ansvar. (sikre tidlig involvering bl.a.)</a:t>
            </a:r>
            <a:br>
              <a:rPr lang="nb-NO" sz="1700" dirty="0"/>
            </a:br>
            <a:r>
              <a:rPr lang="nb-NO" sz="1700" dirty="0"/>
              <a:t>	&gt; Lokale og tydelige vedtekter – reglement er viktig!</a:t>
            </a:r>
            <a:br>
              <a:rPr lang="nb-NO" sz="1700" dirty="0"/>
            </a:br>
            <a:r>
              <a:rPr lang="nb-NO" sz="1700" dirty="0"/>
              <a:t>	&gt; Sammen skal vi løfte morgendagens løsninger – skape en Vinn – Vinn situasjon til beste for brukerne våre</a:t>
            </a:r>
          </a:p>
          <a:p>
            <a:pPr marL="0" indent="0">
              <a:buNone/>
            </a:pPr>
            <a:br>
              <a:rPr lang="nb-NO" sz="1700" dirty="0">
                <a:solidFill>
                  <a:srgbClr val="002060"/>
                </a:solidFill>
              </a:rPr>
            </a:br>
            <a:endParaRPr lang="nb-NO" sz="17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b-NO" sz="16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EA035D8-24F9-0217-FB54-5F12F82BCCD9}"/>
              </a:ext>
            </a:extLst>
          </p:cNvPr>
          <p:cNvSpPr/>
          <p:nvPr/>
        </p:nvSpPr>
        <p:spPr>
          <a:xfrm>
            <a:off x="425222" y="258633"/>
            <a:ext cx="216024" cy="21602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57EAB09-E8AD-AE69-D251-2096137B3789}"/>
              </a:ext>
            </a:extLst>
          </p:cNvPr>
          <p:cNvSpPr/>
          <p:nvPr/>
        </p:nvSpPr>
        <p:spPr>
          <a:xfrm>
            <a:off x="767203" y="258633"/>
            <a:ext cx="216024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C42B0CA-F5C0-73BE-B403-F589D86A1540}"/>
              </a:ext>
            </a:extLst>
          </p:cNvPr>
          <p:cNvSpPr/>
          <p:nvPr/>
        </p:nvSpPr>
        <p:spPr>
          <a:xfrm>
            <a:off x="1127243" y="258633"/>
            <a:ext cx="216024" cy="2160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0F44B1A-B9AF-4892-8966-C1434055A818}"/>
              </a:ext>
            </a:extLst>
          </p:cNvPr>
          <p:cNvSpPr/>
          <p:nvPr/>
        </p:nvSpPr>
        <p:spPr>
          <a:xfrm>
            <a:off x="1487283" y="258633"/>
            <a:ext cx="216024" cy="21602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0D7B4CF-D39A-7675-1CC0-7794EAB18D28}"/>
              </a:ext>
            </a:extLst>
          </p:cNvPr>
          <p:cNvSpPr/>
          <p:nvPr/>
        </p:nvSpPr>
        <p:spPr>
          <a:xfrm>
            <a:off x="1847323" y="258633"/>
            <a:ext cx="216024" cy="21602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AEB5B8AB-2724-2030-6778-B4FF0C351BF1}"/>
              </a:ext>
            </a:extLst>
          </p:cNvPr>
          <p:cNvSpPr txBox="1"/>
          <p:nvPr/>
        </p:nvSpPr>
        <p:spPr>
          <a:xfrm>
            <a:off x="291278" y="452492"/>
            <a:ext cx="252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otype Corsiva" panose="03010101010201010101" pitchFamily="66" charset="0"/>
              </a:rPr>
              <a:t>Sverre Bergenholdt</a:t>
            </a:r>
          </a:p>
        </p:txBody>
      </p:sp>
    </p:spTree>
    <p:extLst>
      <p:ext uri="{BB962C8B-B14F-4D97-AF65-F5344CB8AC3E}">
        <p14:creationId xmlns:p14="http://schemas.microsoft.com/office/powerpoint/2010/main" val="13223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1D91BF-FC85-54F6-D0D1-95FE89476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4668" y="298369"/>
            <a:ext cx="8765309" cy="854219"/>
          </a:xfrm>
        </p:spPr>
        <p:txBody>
          <a:bodyPr anchor="t">
            <a:normAutofit/>
          </a:bodyPr>
          <a:lstStyle/>
          <a:p>
            <a:r>
              <a:rPr lang="nb-NO" sz="2400" b="1" dirty="0"/>
              <a:t>Hvorfor kan rådene spille en stor rolle i fylkes- og kommunepolitikken?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B3CADFA-68BD-B928-8A11-9AF433343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2024" y="1130025"/>
            <a:ext cx="9650136" cy="4597950"/>
          </a:xfrm>
        </p:spPr>
        <p:txBody>
          <a:bodyPr>
            <a:normAutofit/>
          </a:bodyPr>
          <a:lstStyle/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800" dirty="0">
                <a:solidFill>
                  <a:srgbClr val="002060"/>
                </a:solidFill>
              </a:rPr>
              <a:t>Rådene er i dag vel etablert i kommuneloven og sammen med forskriften om medvirkningsorganer er alle formelle muligheter til stede for at rådene kan spille en viktig rolle:</a:t>
            </a:r>
          </a:p>
          <a:p>
            <a:pPr algn="l">
              <a:spcBef>
                <a:spcPts val="0"/>
              </a:spcBef>
            </a:pPr>
            <a:endParaRPr lang="nb-NO" sz="1800" dirty="0"/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dirty="0"/>
              <a:t>Rådets medlemmer er å regne som folkevalgte med samme rettigheter og plikter som andre folkevalgte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dirty="0"/>
              <a:t>Rådene har rett til å uttale seg i alle saker som gjelder for personer med funksjonsnedsettelser – slik saker skal kommunestyret legge frem for rådene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dirty="0"/>
              <a:t>Kommunestyret skal etablere rutiner som sikrer at rådene mottar saken på et så tidlig tidspunkt at de kan påvirke utfallet av saksbehandlingen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dirty="0"/>
              <a:t>Rådets mening skal i likhet med andre saksdokumenter  fremlegges ved endelig politisk behandling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dirty="0"/>
              <a:t>Rådene skal gis tilstrekkelig </a:t>
            </a:r>
            <a:r>
              <a:rPr lang="nb-NO" sz="1600" dirty="0" err="1"/>
              <a:t>sekretariatshjelp</a:t>
            </a:r>
            <a:endParaRPr lang="nb-NO" sz="1600" dirty="0"/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b-NO" sz="1400" dirty="0"/>
          </a:p>
          <a:p>
            <a:pPr lvl="1" algn="l">
              <a:spcBef>
                <a:spcPts val="0"/>
              </a:spcBef>
            </a:pPr>
            <a:endParaRPr lang="nb-NO" sz="1400" b="1" dirty="0"/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b-NO" sz="1600" b="1" dirty="0" err="1"/>
              <a:t>Buf-dir</a:t>
            </a:r>
            <a:r>
              <a:rPr lang="nb-NO" sz="1600" dirty="0"/>
              <a:t> er en  viktig støttespiller – bl.a. gjennom veilederen, sine faktainformasjoner og sine innlegg på ulike konferanser. </a:t>
            </a:r>
          </a:p>
          <a:p>
            <a:pPr lvl="1" algn="l">
              <a:spcBef>
                <a:spcPts val="0"/>
              </a:spcBef>
            </a:pPr>
            <a:r>
              <a:rPr lang="nb-NO" sz="1600" dirty="0"/>
              <a:t>   Gode råd og tips til for å sette fokus på tilgjengelighet og  deltakelse for alle  i den enkelte kommune –</a:t>
            </a:r>
          </a:p>
          <a:p>
            <a:pPr lvl="1" algn="l">
              <a:spcBef>
                <a:spcPts val="0"/>
              </a:spcBef>
            </a:pPr>
            <a:r>
              <a:rPr lang="nb-NO" sz="1600" dirty="0"/>
              <a:t>   riktig  skolepolitikk, gode helsetjenester, det universelle samfunn, CRPD - likestilling i bredeste forstand</a:t>
            </a:r>
          </a:p>
          <a:p>
            <a:pPr marL="628650" lvl="1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80585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F44BE0-78C2-FAF9-4598-692CFE71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36" y="1711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b-NO" sz="2400" b="1" dirty="0"/>
              <a:t>Rådenes rolle – mange muligheter – aktuelle saker, kort sagt påvirkningsmuligheter i egen kommune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9DAF86-74F2-6C62-6A6F-D1EB8292A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564"/>
            <a:ext cx="10515600" cy="4865399"/>
          </a:xfrm>
        </p:spPr>
        <p:txBody>
          <a:bodyPr>
            <a:normAutofit lnSpcReduction="10000"/>
          </a:bodyPr>
          <a:lstStyle/>
          <a:p>
            <a:r>
              <a:rPr lang="nb-NO" sz="1800" dirty="0"/>
              <a:t>Rådet ved leder setter dagsorden. Rådets medlemmer kan også fremme/kreve saker til behandling (aktiv deltakelse er bra fra hele rådet). Viktig med stor bredde – bakgrunn for innspill – saker - deltakelsen</a:t>
            </a:r>
          </a:p>
          <a:p>
            <a:r>
              <a:rPr lang="nb-NO" sz="1800" dirty="0"/>
              <a:t>Rådet er et kollegium med klart ansvar for vedtak – innspill til kommunen / kommunestyret. </a:t>
            </a:r>
          </a:p>
          <a:p>
            <a:r>
              <a:rPr lang="nb-NO" sz="1800" dirty="0"/>
              <a:t>Brukersiden må være i flertall i rådet. Som </a:t>
            </a:r>
            <a:r>
              <a:rPr lang="nb-NO" sz="1800" dirty="0" err="1"/>
              <a:t>oftes</a:t>
            </a:r>
            <a:r>
              <a:rPr lang="nb-NO" sz="1800" dirty="0"/>
              <a:t> anbefales også at leder er en av brukerrepresentantene. Viktig også at man i rådet finner ansvarlige politikere, helst medlemmer av fylkesting- og kommunestyre.</a:t>
            </a:r>
          </a:p>
          <a:p>
            <a:r>
              <a:rPr lang="nb-NO" sz="1800" dirty="0"/>
              <a:t>Rådet representerer alle funksjonshemmede. Samtidig er det tilnærmet alle saker – alle forhold for innbyggerne som berører målgruppen.  Rådene bør derfor være seg bevisst hva man behandler – tar opp.  Ikke minst prioritere sine saker.</a:t>
            </a:r>
            <a:br>
              <a:rPr lang="nb-NO" sz="1800" dirty="0"/>
            </a:br>
            <a:r>
              <a:rPr lang="nb-NO" sz="1800" dirty="0"/>
              <a:t>Men også viktig at Fylke/kommuner sikrer stor bredde i sin oppnevning.</a:t>
            </a:r>
          </a:p>
          <a:p>
            <a:r>
              <a:rPr lang="nb-NO" sz="1800" dirty="0"/>
              <a:t>Veileder sier tydelig hvor viktig det er med tidligst mulig involvering i sakene. Slik involvering bør sikres fra dag 1 – fra den dagen en sak oppstår.  Videre må det legges til rette for både uformell og formell deltakelse.  RFF-ene skal gi råd, veiledning, gi av sin brukererfaring.  Har ingen vedtaksrett!</a:t>
            </a:r>
          </a:p>
          <a:p>
            <a:pPr>
              <a:spcBef>
                <a:spcPts val="0"/>
              </a:spcBef>
            </a:pPr>
            <a:endParaRPr lang="nb-NO" sz="1800" dirty="0"/>
          </a:p>
          <a:p>
            <a:pPr>
              <a:spcBef>
                <a:spcPts val="0"/>
              </a:spcBef>
            </a:pPr>
            <a:r>
              <a:rPr lang="nb-NO" sz="1800" dirty="0"/>
              <a:t>Rådene bør utarbeide en langtidsplan med handlingsdel.  Viktig også at Fylkesting/Kommunestyre kjenner eget råd, møter rådet i ulike sammenhenger.  Kanskje bør rådene selv fremlegge sin årsmelding til debatt i nettopp Fylkestinget / kommunestyret</a:t>
            </a:r>
          </a:p>
          <a:p>
            <a:pPr marL="0" indent="0">
              <a:spcBef>
                <a:spcPts val="0"/>
              </a:spcBef>
              <a:buNone/>
            </a:pPr>
            <a:endParaRPr lang="nb-NO" sz="1800" dirty="0"/>
          </a:p>
          <a:p>
            <a:pPr>
              <a:spcBef>
                <a:spcPts val="0"/>
              </a:spcBef>
            </a:pPr>
            <a:r>
              <a:rPr lang="nb-NO" sz="1800" dirty="0"/>
              <a:t>Viktig at Folkevalgtopplæringen går begge veier og inkluderer rådene.  Her vil ikke minst rådene kunne gi viktig informasjon – opplæring om rådene rolle og muligheter.  KS – her har dere en stor utfordring!</a:t>
            </a:r>
          </a:p>
          <a:p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68665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7F1126-B04A-14A0-1A10-264EAF899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99"/>
            <a:ext cx="10515600" cy="1325563"/>
          </a:xfrm>
        </p:spPr>
        <p:txBody>
          <a:bodyPr>
            <a:normAutofit/>
          </a:bodyPr>
          <a:lstStyle/>
          <a:p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Rådenes rolle – mange muligheter – aktuelle saker</a:t>
            </a:r>
            <a:endParaRPr lang="nb-NO" sz="2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B5CAFC-6A4F-6A36-BF4D-A4B23C37B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98" y="1405461"/>
            <a:ext cx="10640037" cy="4668167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Flere kommuner åpner for at rådene kan  involveres i komiteer/utvalg/i prosjektdeltakelse og tettere kontakt med ordfører/rådmann. </a:t>
            </a:r>
            <a:r>
              <a:rPr lang="nb-NO" sz="1800" dirty="0">
                <a:solidFill>
                  <a:prstClr val="black"/>
                </a:solidFill>
                <a:latin typeface="Calibri" panose="020F0502020204030204"/>
              </a:rPr>
              <a:t>Ny erfaring viser bl.a. at påvirkning på hvilke saker som fremmes for rådet er viktig!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fungerende sekretariat er viktig, et sekretariat som yter aktiv hjelp, både i å finne saker – være proaktiv – god sekretærløsning – følge opp ekstern deltakelse – følge opp åpne møter i kommunen i regi av rådet osv.  Her er mulighetene mange og ikke alt er kun et kostnadsspørsmål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Rådet er klart tjent med en sammensetting av både brukere og ansvarlige politikere fra kommunen.  Gir større bredde – tyngde – legitimitet</a:t>
            </a:r>
          </a:p>
          <a:p>
            <a:pPr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Egen økonomi / budsjett. Sikrer rådet bedre mulighet for aktiv deltakelse ut over selve rådsmøtene, større handlingsrom, «sprenge nye grenser»</a:t>
            </a:r>
          </a:p>
          <a:p>
            <a:pPr>
              <a:defRPr/>
            </a:pPr>
            <a:r>
              <a:rPr lang="nb-NO" sz="1800" dirty="0">
                <a:solidFill>
                  <a:prstClr val="black"/>
                </a:solidFill>
                <a:latin typeface="Calibri" panose="020F0502020204030204"/>
              </a:rPr>
              <a:t>Men det finnes også mange andre muligheter for deltakelse – påvirkning.  Kort nevnt, (ikke en utfyllende liste). Tilstedeværelse i Fylkesting/kommunestyre (lære politikerne å kjenne – vise at vi er her, knytte kontakter), deltakelse i </a:t>
            </a:r>
            <a:r>
              <a:rPr lang="nb-NO" sz="1800" dirty="0" err="1">
                <a:solidFill>
                  <a:prstClr val="black"/>
                </a:solidFill>
                <a:latin typeface="Calibri" panose="020F0502020204030204"/>
              </a:rPr>
              <a:t>Folkehelseuka</a:t>
            </a:r>
            <a:r>
              <a:rPr lang="nb-NO" sz="1800" dirty="0">
                <a:solidFill>
                  <a:prstClr val="black"/>
                </a:solidFill>
                <a:latin typeface="Calibri" panose="020F0502020204030204"/>
              </a:rPr>
              <a:t> – befaringer – byggekomiteer – ulike prosjekter (bl.a. med off. tilskudd til kommunen) – temadager – trolig også møte de ulike politiske partier - åpne møter / informasjon fra de ulike sektorer – faste møter med rådene for øvrig – osv.  (NB! – her er viktig at brukerrepresentantene sidestilles med andre folkevalgte, arbeider under samme vilkår/rammer).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428411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5F6DF0-EE43-FD8B-8CF3-49679AEF1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82382" cy="798657"/>
          </a:xfrm>
        </p:spPr>
        <p:txBody>
          <a:bodyPr>
            <a:normAutofit/>
          </a:bodyPr>
          <a:lstStyle/>
          <a:p>
            <a:pPr algn="ctr"/>
            <a:r>
              <a:rPr lang="nb-NO" sz="2400" b="1" dirty="0"/>
              <a:t>Noen eksempler på lokal deltakelse – sette likestilling på dagsorden?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562BCC-2527-1B9E-6E20-3C1E3256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09"/>
            <a:ext cx="10515600" cy="5133254"/>
          </a:xfrm>
        </p:spPr>
        <p:txBody>
          <a:bodyPr>
            <a:normAutofit lnSpcReduction="10000"/>
          </a:bodyPr>
          <a:lstStyle/>
          <a:p>
            <a:r>
              <a:rPr lang="nb-NO" sz="1200" b="1" dirty="0"/>
              <a:t>Mange muligheter kan være:</a:t>
            </a:r>
          </a:p>
          <a:p>
            <a:r>
              <a:rPr lang="nb-NO" sz="1800" dirty="0"/>
              <a:t>Kommunen må være bevisst sine valg ved oppnevning.  Sikre bred sammensetning, herunder også yngre deltakere.  Varamannslista kan selv om den reduseres noe i antall gis en rolle som sikrer mangfoldet – bedre samlet kompetansen i rådet</a:t>
            </a:r>
          </a:p>
          <a:p>
            <a:r>
              <a:rPr lang="nb-NO" sz="1800" dirty="0"/>
              <a:t>Kommunestyret skal fastsette et reglement for rådene. Reglementet bør tydeliggjøre de store sakene, f.eks. diskriminering, Bærekrafts målene, helhetlige tilbud, like muligheter til  deltakelse for alle, universell utforming osv.</a:t>
            </a:r>
          </a:p>
          <a:p>
            <a:r>
              <a:rPr lang="nb-NO" sz="1800" dirty="0"/>
              <a:t>Involvering i prosessen med kommende saker i perioden er viktig, flere kommuner er allerede i gang.  Særskilt søkelys på overordnede handlingsplaner, kommuneplaner, reguleringsplaner – årsbudsjett – deltakelse / bedre kontakt med utvalg/komiteer.  </a:t>
            </a:r>
          </a:p>
          <a:p>
            <a:r>
              <a:rPr lang="nb-NO" sz="1800" dirty="0"/>
              <a:t>Rådets medlemmer har også et selvstendig ansvar for å oppdatere seg - gjøre seg kjent i kommunen, ha god kontakt med egen organisasjon og andre råd i kommunen.  Ikke minst sikre seg faktakunnskaper på CRPD (likestilling), BPA i kommunen, hjemmetjenester, bolig, skole. Her bør settes av budsjettmidler for å sikre slik deltakelse og økt kompetanse</a:t>
            </a:r>
          </a:p>
          <a:p>
            <a:r>
              <a:rPr lang="nb-NO" sz="1800" dirty="0"/>
              <a:t>Kommunen må ha åpne linjer til – følge med hva skjer i Fylkesrådet for funksjonshemmede – f.eks hva som kommer av høringer overfor målgruppen</a:t>
            </a:r>
          </a:p>
          <a:p>
            <a:r>
              <a:rPr lang="nb-NO" sz="1800" dirty="0"/>
              <a:t>Leder/rådet bør også følge godt med, hva står i lokalpressen – hvilke utfordringer fremmes her.  Ofte kan det være en «privatsak» som viser behov for systemvurdering.  Prinsippene kan da diskuteres!</a:t>
            </a:r>
          </a:p>
        </p:txBody>
      </p:sp>
    </p:spTree>
    <p:extLst>
      <p:ext uri="{BB962C8B-B14F-4D97-AF65-F5344CB8AC3E}">
        <p14:creationId xmlns:p14="http://schemas.microsoft.com/office/powerpoint/2010/main" val="120792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B0F37E-F27A-E916-008D-5E83938E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/>
          </a:bodyPr>
          <a:lstStyle/>
          <a:p>
            <a:pPr algn="ctr"/>
            <a:r>
              <a:rPr lang="nb-NO" sz="2400" b="1" dirty="0"/>
              <a:t>Lykke til alle sammen – vi har </a:t>
            </a:r>
            <a:r>
              <a:rPr lang="nb-NO" sz="2400" b="1" u="sng" dirty="0"/>
              <a:t>alle </a:t>
            </a:r>
            <a:r>
              <a:rPr lang="nb-NO" sz="2400" b="1" dirty="0"/>
              <a:t>et godt stykke arbeid foran oss!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FE4159-4BDF-A00C-9061-F7AAEA345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341" y="1535185"/>
            <a:ext cx="10133901" cy="437905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2900" dirty="0">
                <a:solidFill>
                  <a:srgbClr val="002060"/>
                </a:solidFill>
              </a:rPr>
              <a:t>Dette var lite streif inn i de mange muligheter som ligger foran oss.  Men det krever nytenkning og vilje fra oss alle!</a:t>
            </a:r>
          </a:p>
          <a:p>
            <a:pPr marL="0" indent="0">
              <a:buNone/>
            </a:pPr>
            <a:endParaRPr lang="nb-NO" sz="3300" dirty="0"/>
          </a:p>
          <a:p>
            <a:pPr marL="0" indent="0">
              <a:buNone/>
            </a:pPr>
            <a:r>
              <a:rPr lang="nb-NO" sz="2900" dirty="0"/>
              <a:t>Ikke minst må vi:</a:t>
            </a:r>
          </a:p>
          <a:p>
            <a:r>
              <a:rPr lang="nb-NO" sz="2900" dirty="0"/>
              <a:t>Politikerne, ikke minst ordfører invitere til dialog – bedre fellesskap – rolleavklaring – åpne opp for større deltakelse</a:t>
            </a:r>
          </a:p>
          <a:p>
            <a:r>
              <a:rPr lang="nb-NO" sz="2900" dirty="0"/>
              <a:t>Administrasjonen (direktøren eller rådmann) må legge gårsdagens samspillsmetoder bak oss, se etter nye muligheter for samspill – aktiv deltakelse</a:t>
            </a:r>
          </a:p>
          <a:p>
            <a:r>
              <a:rPr lang="nb-NO" sz="2900" dirty="0"/>
              <a:t>Brukerorganisasjonene må «skjerpe seg», satse enda mer på å «levere» kvalifiserte og engasjerte brukerrepresentanter. Sikre løpende kontakt med «sine deltakere» i hele perioden</a:t>
            </a:r>
          </a:p>
          <a:p>
            <a:r>
              <a:rPr lang="nb-NO" sz="2900" dirty="0"/>
              <a:t>Den enkelte brukerrepresentant må gjøre hjemmeleksa si, Ta eget ansvar for bedre dialog med egen organisasjon – være åpen, fremme nye tanker og arbeidsmåter.  Bli en bedre lagspiller!</a:t>
            </a:r>
          </a:p>
          <a:p>
            <a:endParaRPr lang="nb-NO" sz="3300" dirty="0"/>
          </a:p>
          <a:p>
            <a:pPr marL="0" indent="0">
              <a:buNone/>
            </a:pPr>
            <a:r>
              <a:rPr lang="nb-NO" sz="3300" b="1" dirty="0"/>
              <a:t>Sammen skal vi løfte rådenes rolle og betydning  i fylkene – og kommunene.  Skape vinnerlag i våre fylker- og kommuner.</a:t>
            </a:r>
          </a:p>
          <a:p>
            <a:pPr marL="0" indent="0">
              <a:buNone/>
            </a:pP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427337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1409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Monotype Corsiva</vt:lpstr>
      <vt:lpstr>Office-tema</vt:lpstr>
      <vt:lpstr>Hvordan styrke rådene som likestillingsorganer i kommunene?</vt:lpstr>
      <vt:lpstr>Hvorfor kan rådene spille en stor rolle i fylkes- og kommunepolitikken?</vt:lpstr>
      <vt:lpstr>Rådenes rolle – mange muligheter – aktuelle saker, kort sagt påvirkningsmuligheter i egen kommune</vt:lpstr>
      <vt:lpstr>Rådenes rolle – mange muligheter – aktuelle saker</vt:lpstr>
      <vt:lpstr>Noen eksempler på lokal deltakelse – sette likestilling på dagsorden?</vt:lpstr>
      <vt:lpstr>Lykke til alle sammen – vi har alle et godt stykke arbeid foran oss!</vt:lpstr>
    </vt:vector>
  </TitlesOfParts>
  <Company>Viken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Brukermedvirkning</dc:title>
  <dc:creator>Sverre Bergenholdt</dc:creator>
  <cp:lastModifiedBy>Sverre Bergenholdt</cp:lastModifiedBy>
  <cp:revision>2</cp:revision>
  <cp:lastPrinted>2023-01-12T06:56:13Z</cp:lastPrinted>
  <dcterms:created xsi:type="dcterms:W3CDTF">2022-12-14T11:48:28Z</dcterms:created>
  <dcterms:modified xsi:type="dcterms:W3CDTF">2023-01-23T08:25:50Z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6768ce0-ceaf-4778-8ab1-e65d26fe9939_Enabled">
    <vt:lpwstr>true</vt:lpwstr>
  </property>
  <property fmtid="{D5CDD505-2E9C-101B-9397-08002B2CF9AE}" pid="3" name="MSIP_Label_06768ce0-ceaf-4778-8ab1-e65d26fe9939_SetDate">
    <vt:lpwstr>2022-12-14T11:49:47Z</vt:lpwstr>
  </property>
  <property fmtid="{D5CDD505-2E9C-101B-9397-08002B2CF9AE}" pid="4" name="MSIP_Label_06768ce0-ceaf-4778-8ab1-e65d26fe9939_Method">
    <vt:lpwstr>Standard</vt:lpwstr>
  </property>
  <property fmtid="{D5CDD505-2E9C-101B-9397-08002B2CF9AE}" pid="5" name="MSIP_Label_06768ce0-ceaf-4778-8ab1-e65d26fe9939_Name">
    <vt:lpwstr>Begrenset - PROD</vt:lpwstr>
  </property>
  <property fmtid="{D5CDD505-2E9C-101B-9397-08002B2CF9AE}" pid="6" name="MSIP_Label_06768ce0-ceaf-4778-8ab1-e65d26fe9939_SiteId">
    <vt:lpwstr>3d50ddd4-00a1-4ab7-9788-decf14a8728f</vt:lpwstr>
  </property>
  <property fmtid="{D5CDD505-2E9C-101B-9397-08002B2CF9AE}" pid="7" name="MSIP_Label_06768ce0-ceaf-4778-8ab1-e65d26fe9939_ActionId">
    <vt:lpwstr>95303c3b-27aa-495d-ba9a-bda12dd853d2</vt:lpwstr>
  </property>
  <property fmtid="{D5CDD505-2E9C-101B-9397-08002B2CF9AE}" pid="8" name="MSIP_Label_06768ce0-ceaf-4778-8ab1-e65d26fe9939_ContentBits">
    <vt:lpwstr>0</vt:lpwstr>
  </property>
</Properties>
</file>