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89" r:id="rId3"/>
    <p:sldId id="290" r:id="rId4"/>
    <p:sldId id="276" r:id="rId5"/>
    <p:sldId id="287" r:id="rId6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26"/>
  </p:normalViewPr>
  <p:slideViewPr>
    <p:cSldViewPr snapToGrid="0">
      <p:cViewPr>
        <p:scale>
          <a:sx n="80" d="100"/>
          <a:sy n="80" d="100"/>
        </p:scale>
        <p:origin x="88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6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E88AF-F207-431C-9FA0-A0E383553F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A309FC-116F-4CE1-97B4-F4D6456FC534}">
      <dgm:prSet custT="1"/>
      <dgm:spPr/>
      <dgm:t>
        <a:bodyPr/>
        <a:lstStyle/>
        <a:p>
          <a:r>
            <a:rPr lang="nb-NO" sz="2000" b="0" i="0" dirty="0"/>
            <a:t>Rådsmedlemmer er satt inn av stortinget som </a:t>
          </a:r>
          <a:r>
            <a:rPr lang="nb-NO" sz="2000" b="1" i="0" dirty="0"/>
            <a:t>interessepolitikere</a:t>
          </a:r>
          <a:r>
            <a:rPr lang="nb-NO" sz="2000" b="0" i="0" dirty="0"/>
            <a:t>, både for at </a:t>
          </a:r>
          <a:r>
            <a:rPr lang="nb-NO" sz="2000" b="1" i="0" dirty="0"/>
            <a:t>stemmen til en underrepresentert gruppe </a:t>
          </a:r>
          <a:r>
            <a:rPr lang="nb-NO" sz="2000" b="0" i="0" dirty="0"/>
            <a:t>skal bli hørt og for at </a:t>
          </a:r>
          <a:r>
            <a:rPr lang="nb-NO" sz="2000" b="1" i="0" dirty="0"/>
            <a:t>kompetansen </a:t>
          </a:r>
          <a:r>
            <a:rPr lang="nb-NO" sz="2000" b="0" i="0" dirty="0"/>
            <a:t>skal komme tidlig inn og bli tatt hensyn til i </a:t>
          </a:r>
          <a:r>
            <a:rPr lang="nb-NO" sz="2000" b="0" i="0" dirty="0" err="1"/>
            <a:t>planarbeide</a:t>
          </a:r>
          <a:r>
            <a:rPr lang="nb-NO" sz="2000" b="0" i="0" dirty="0"/>
            <a:t>.</a:t>
          </a:r>
          <a:endParaRPr lang="en-US" sz="2000" dirty="0"/>
        </a:p>
      </dgm:t>
    </dgm:pt>
    <dgm:pt modelId="{0ADCA502-D41B-42AC-8730-81CB0493AD66}" type="parTrans" cxnId="{661DF084-67E0-434F-ADB8-06406BB5B26B}">
      <dgm:prSet/>
      <dgm:spPr/>
      <dgm:t>
        <a:bodyPr/>
        <a:lstStyle/>
        <a:p>
          <a:endParaRPr lang="en-US" sz="2000"/>
        </a:p>
      </dgm:t>
    </dgm:pt>
    <dgm:pt modelId="{E8F2DC55-2348-4EC7-AC9E-E485997E8466}" type="sibTrans" cxnId="{661DF084-67E0-434F-ADB8-06406BB5B26B}">
      <dgm:prSet/>
      <dgm:spPr/>
      <dgm:t>
        <a:bodyPr/>
        <a:lstStyle/>
        <a:p>
          <a:endParaRPr lang="en-US" sz="2000"/>
        </a:p>
      </dgm:t>
    </dgm:pt>
    <dgm:pt modelId="{779BCC06-0940-4CD3-955A-1C6D826C39EF}">
      <dgm:prSet custT="1"/>
      <dgm:spPr/>
      <dgm:t>
        <a:bodyPr/>
        <a:lstStyle/>
        <a:p>
          <a:r>
            <a:rPr lang="nb-NO" sz="2000" b="0" i="0"/>
            <a:t>FN-konvensjonen om rettighetene til mennesker med nedsatt funksjonsevne (CRPD), en overbygning/rammeverk for arbeidet i rådene.</a:t>
          </a:r>
          <a:endParaRPr lang="en-US" sz="2000"/>
        </a:p>
      </dgm:t>
    </dgm:pt>
    <dgm:pt modelId="{ED73AE96-B126-41FC-BF54-E4A730609373}" type="parTrans" cxnId="{6682A669-B523-4FB4-9475-A453BB94A3D4}">
      <dgm:prSet/>
      <dgm:spPr/>
      <dgm:t>
        <a:bodyPr/>
        <a:lstStyle/>
        <a:p>
          <a:endParaRPr lang="en-US" sz="2000"/>
        </a:p>
      </dgm:t>
    </dgm:pt>
    <dgm:pt modelId="{DBD07092-461A-42C5-9A74-CF7800BFF06D}" type="sibTrans" cxnId="{6682A669-B523-4FB4-9475-A453BB94A3D4}">
      <dgm:prSet/>
      <dgm:spPr/>
      <dgm:t>
        <a:bodyPr/>
        <a:lstStyle/>
        <a:p>
          <a:endParaRPr lang="en-US" sz="2000"/>
        </a:p>
      </dgm:t>
    </dgm:pt>
    <dgm:pt modelId="{3CBF2832-53E5-4588-BFAB-FCD0295E896B}">
      <dgm:prSet custT="1"/>
      <dgm:spPr/>
      <dgm:t>
        <a:bodyPr/>
        <a:lstStyle/>
        <a:p>
          <a:r>
            <a:rPr lang="nb-NO" sz="2000" b="0" i="0" dirty="0"/>
            <a:t>Rådene representerer </a:t>
          </a:r>
          <a:r>
            <a:rPr lang="nb-NO" sz="2000" b="1" i="0" dirty="0"/>
            <a:t>kunnskap </a:t>
          </a:r>
          <a:r>
            <a:rPr lang="nb-NO" sz="2000" b="0" i="0" dirty="0"/>
            <a:t>og er de aller mest misforståtte og </a:t>
          </a:r>
          <a:r>
            <a:rPr lang="nb-NO" sz="2000" b="0" i="0" dirty="0" err="1"/>
            <a:t>dekriminerte</a:t>
          </a:r>
          <a:r>
            <a:rPr lang="nb-NO" sz="2000" b="0" i="0" dirty="0"/>
            <a:t> sin stemme. Situasjonen for kommunens eller fylkeskommunens innbyggere med funksjonsnedsettelse skal formidles bak administrasjonen. </a:t>
          </a:r>
          <a:br>
            <a:rPr lang="nb-NO" sz="2000" b="0" i="0" dirty="0"/>
          </a:br>
          <a:r>
            <a:rPr lang="nb-NO" sz="2000" b="1" i="1" dirty="0"/>
            <a:t>«Holdning og behandling av det offentlige er verre enn funksjonshemningen». </a:t>
          </a:r>
          <a:r>
            <a:rPr lang="nb-NO" sz="2000" b="0" i="0" dirty="0"/>
            <a:t> </a:t>
          </a:r>
          <a:endParaRPr lang="en-US" sz="2000" dirty="0"/>
        </a:p>
      </dgm:t>
    </dgm:pt>
    <dgm:pt modelId="{81931F3D-9EDA-477D-B9F4-B39472031DC9}" type="parTrans" cxnId="{0A63D406-288F-452E-9B86-D67A76EC0441}">
      <dgm:prSet/>
      <dgm:spPr/>
      <dgm:t>
        <a:bodyPr/>
        <a:lstStyle/>
        <a:p>
          <a:endParaRPr lang="en-US" sz="2000"/>
        </a:p>
      </dgm:t>
    </dgm:pt>
    <dgm:pt modelId="{2BE9D2A5-0FDF-409F-B82E-8DFE26DF4D59}" type="sibTrans" cxnId="{0A63D406-288F-452E-9B86-D67A76EC0441}">
      <dgm:prSet/>
      <dgm:spPr/>
      <dgm:t>
        <a:bodyPr/>
        <a:lstStyle/>
        <a:p>
          <a:endParaRPr lang="en-US" sz="2000"/>
        </a:p>
      </dgm:t>
    </dgm:pt>
    <dgm:pt modelId="{144617E0-EA54-4573-BDEC-BF7DD3612668}">
      <dgm:prSet custT="1"/>
      <dgm:spPr/>
      <dgm:t>
        <a:bodyPr/>
        <a:lstStyle/>
        <a:p>
          <a:r>
            <a:rPr lang="nb-NO" sz="2000" b="0" i="0" dirty="0"/>
            <a:t>Rådsmedlemmene må vite hva de går til, altså få informasjon og opplæring som gjør at de kan utføre rådsfunksjonen på en god måte. Dette er </a:t>
          </a:r>
          <a:r>
            <a:rPr lang="nb-NO" sz="2000" b="1" i="0" dirty="0"/>
            <a:t>også</a:t>
          </a:r>
          <a:r>
            <a:rPr lang="nb-NO" sz="2000" b="0" i="0" dirty="0"/>
            <a:t> SAFO og NHF/NfU/FNDR sin oppgave å sørge for. </a:t>
          </a:r>
          <a:endParaRPr lang="en-US" sz="2000" dirty="0"/>
        </a:p>
      </dgm:t>
    </dgm:pt>
    <dgm:pt modelId="{0BF63FD7-56D9-4D24-85A1-C5A4166C1B6C}" type="parTrans" cxnId="{E8B73448-8331-4F13-BF9D-223450498F1B}">
      <dgm:prSet/>
      <dgm:spPr/>
      <dgm:t>
        <a:bodyPr/>
        <a:lstStyle/>
        <a:p>
          <a:endParaRPr lang="en-US" sz="2000"/>
        </a:p>
      </dgm:t>
    </dgm:pt>
    <dgm:pt modelId="{A5EF2305-C52A-4376-AC35-4AD1E34786F1}" type="sibTrans" cxnId="{E8B73448-8331-4F13-BF9D-223450498F1B}">
      <dgm:prSet/>
      <dgm:spPr/>
      <dgm:t>
        <a:bodyPr/>
        <a:lstStyle/>
        <a:p>
          <a:endParaRPr lang="en-US" sz="2000"/>
        </a:p>
      </dgm:t>
    </dgm:pt>
    <dgm:pt modelId="{0EB4E23E-CDBD-4B77-80E1-1FDE118FDBD7}" type="pres">
      <dgm:prSet presAssocID="{78DE88AF-F207-431C-9FA0-A0E383553F5F}" presName="linear" presStyleCnt="0">
        <dgm:presLayoutVars>
          <dgm:animLvl val="lvl"/>
          <dgm:resizeHandles val="exact"/>
        </dgm:presLayoutVars>
      </dgm:prSet>
      <dgm:spPr/>
    </dgm:pt>
    <dgm:pt modelId="{970D2546-97BD-4E8F-AD74-324762BE2894}" type="pres">
      <dgm:prSet presAssocID="{AEA309FC-116F-4CE1-97B4-F4D6456FC53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0C2954-AF99-4C6D-8200-28F03BD2D6A9}" type="pres">
      <dgm:prSet presAssocID="{E8F2DC55-2348-4EC7-AC9E-E485997E8466}" presName="spacer" presStyleCnt="0"/>
      <dgm:spPr/>
    </dgm:pt>
    <dgm:pt modelId="{7B8165BB-5653-4E47-B4C4-0280FBF1ED6C}" type="pres">
      <dgm:prSet presAssocID="{779BCC06-0940-4CD3-955A-1C6D826C39EF}" presName="parentText" presStyleLbl="node1" presStyleIdx="1" presStyleCnt="4" custScaleY="48504">
        <dgm:presLayoutVars>
          <dgm:chMax val="0"/>
          <dgm:bulletEnabled val="1"/>
        </dgm:presLayoutVars>
      </dgm:prSet>
      <dgm:spPr/>
    </dgm:pt>
    <dgm:pt modelId="{6CB448A9-F134-4FCF-89E6-1DF4552AAAD0}" type="pres">
      <dgm:prSet presAssocID="{DBD07092-461A-42C5-9A74-CF7800BFF06D}" presName="spacer" presStyleCnt="0"/>
      <dgm:spPr/>
    </dgm:pt>
    <dgm:pt modelId="{063EAD2E-C7CF-44AC-B354-985E389400C3}" type="pres">
      <dgm:prSet presAssocID="{3CBF2832-53E5-4588-BFAB-FCD0295E896B}" presName="parentText" presStyleLbl="node1" presStyleIdx="2" presStyleCnt="4" custScaleX="99978" custScaleY="127227">
        <dgm:presLayoutVars>
          <dgm:chMax val="0"/>
          <dgm:bulletEnabled val="1"/>
        </dgm:presLayoutVars>
      </dgm:prSet>
      <dgm:spPr/>
    </dgm:pt>
    <dgm:pt modelId="{EBE7F7F0-AA30-4979-833F-6302465189D7}" type="pres">
      <dgm:prSet presAssocID="{2BE9D2A5-0FDF-409F-B82E-8DFE26DF4D59}" presName="spacer" presStyleCnt="0"/>
      <dgm:spPr/>
    </dgm:pt>
    <dgm:pt modelId="{44020BC0-1877-4B09-AD57-0E65358A9CCC}" type="pres">
      <dgm:prSet presAssocID="{144617E0-EA54-4573-BDEC-BF7DD361266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D7EC600-3EC7-4A02-8885-B7B62300FD61}" type="presOf" srcId="{78DE88AF-F207-431C-9FA0-A0E383553F5F}" destId="{0EB4E23E-CDBD-4B77-80E1-1FDE118FDBD7}" srcOrd="0" destOrd="0" presId="urn:microsoft.com/office/officeart/2005/8/layout/vList2"/>
    <dgm:cxn modelId="{05A1C600-8D24-421D-8D1E-4C09D10B106A}" type="presOf" srcId="{144617E0-EA54-4573-BDEC-BF7DD3612668}" destId="{44020BC0-1877-4B09-AD57-0E65358A9CCC}" srcOrd="0" destOrd="0" presId="urn:microsoft.com/office/officeart/2005/8/layout/vList2"/>
    <dgm:cxn modelId="{0A63D406-288F-452E-9B86-D67A76EC0441}" srcId="{78DE88AF-F207-431C-9FA0-A0E383553F5F}" destId="{3CBF2832-53E5-4588-BFAB-FCD0295E896B}" srcOrd="2" destOrd="0" parTransId="{81931F3D-9EDA-477D-B9F4-B39472031DC9}" sibTransId="{2BE9D2A5-0FDF-409F-B82E-8DFE26DF4D59}"/>
    <dgm:cxn modelId="{E8B73448-8331-4F13-BF9D-223450498F1B}" srcId="{78DE88AF-F207-431C-9FA0-A0E383553F5F}" destId="{144617E0-EA54-4573-BDEC-BF7DD3612668}" srcOrd="3" destOrd="0" parTransId="{0BF63FD7-56D9-4D24-85A1-C5A4166C1B6C}" sibTransId="{A5EF2305-C52A-4376-AC35-4AD1E34786F1}"/>
    <dgm:cxn modelId="{6682A669-B523-4FB4-9475-A453BB94A3D4}" srcId="{78DE88AF-F207-431C-9FA0-A0E383553F5F}" destId="{779BCC06-0940-4CD3-955A-1C6D826C39EF}" srcOrd="1" destOrd="0" parTransId="{ED73AE96-B126-41FC-BF54-E4A730609373}" sibTransId="{DBD07092-461A-42C5-9A74-CF7800BFF06D}"/>
    <dgm:cxn modelId="{32108F53-BAD2-4831-B9BD-316291BED7DA}" type="presOf" srcId="{AEA309FC-116F-4CE1-97B4-F4D6456FC534}" destId="{970D2546-97BD-4E8F-AD74-324762BE2894}" srcOrd="0" destOrd="0" presId="urn:microsoft.com/office/officeart/2005/8/layout/vList2"/>
    <dgm:cxn modelId="{661DF084-67E0-434F-ADB8-06406BB5B26B}" srcId="{78DE88AF-F207-431C-9FA0-A0E383553F5F}" destId="{AEA309FC-116F-4CE1-97B4-F4D6456FC534}" srcOrd="0" destOrd="0" parTransId="{0ADCA502-D41B-42AC-8730-81CB0493AD66}" sibTransId="{E8F2DC55-2348-4EC7-AC9E-E485997E8466}"/>
    <dgm:cxn modelId="{2CDB4F8B-D287-4E57-9527-344D2BAA744B}" type="presOf" srcId="{3CBF2832-53E5-4588-BFAB-FCD0295E896B}" destId="{063EAD2E-C7CF-44AC-B354-985E389400C3}" srcOrd="0" destOrd="0" presId="urn:microsoft.com/office/officeart/2005/8/layout/vList2"/>
    <dgm:cxn modelId="{5BF39F8D-9210-4F5C-8241-0B487BE912ED}" type="presOf" srcId="{779BCC06-0940-4CD3-955A-1C6D826C39EF}" destId="{7B8165BB-5653-4E47-B4C4-0280FBF1ED6C}" srcOrd="0" destOrd="0" presId="urn:microsoft.com/office/officeart/2005/8/layout/vList2"/>
    <dgm:cxn modelId="{DD582073-51F0-46F9-B7D2-5605B6B6FDF3}" type="presParOf" srcId="{0EB4E23E-CDBD-4B77-80E1-1FDE118FDBD7}" destId="{970D2546-97BD-4E8F-AD74-324762BE2894}" srcOrd="0" destOrd="0" presId="urn:microsoft.com/office/officeart/2005/8/layout/vList2"/>
    <dgm:cxn modelId="{84D06263-1AEF-4973-BA04-903E2D355132}" type="presParOf" srcId="{0EB4E23E-CDBD-4B77-80E1-1FDE118FDBD7}" destId="{010C2954-AF99-4C6D-8200-28F03BD2D6A9}" srcOrd="1" destOrd="0" presId="urn:microsoft.com/office/officeart/2005/8/layout/vList2"/>
    <dgm:cxn modelId="{43257A8E-3961-4E9E-A33A-318625FAA43E}" type="presParOf" srcId="{0EB4E23E-CDBD-4B77-80E1-1FDE118FDBD7}" destId="{7B8165BB-5653-4E47-B4C4-0280FBF1ED6C}" srcOrd="2" destOrd="0" presId="urn:microsoft.com/office/officeart/2005/8/layout/vList2"/>
    <dgm:cxn modelId="{8A2E4F25-B3A3-4848-B110-C0805BFA19AC}" type="presParOf" srcId="{0EB4E23E-CDBD-4B77-80E1-1FDE118FDBD7}" destId="{6CB448A9-F134-4FCF-89E6-1DF4552AAAD0}" srcOrd="3" destOrd="0" presId="urn:microsoft.com/office/officeart/2005/8/layout/vList2"/>
    <dgm:cxn modelId="{2AF1979E-8C52-45D8-AFB6-5DA528D0489B}" type="presParOf" srcId="{0EB4E23E-CDBD-4B77-80E1-1FDE118FDBD7}" destId="{063EAD2E-C7CF-44AC-B354-985E389400C3}" srcOrd="4" destOrd="0" presId="urn:microsoft.com/office/officeart/2005/8/layout/vList2"/>
    <dgm:cxn modelId="{2767D83B-50D5-496C-84C4-B277272F663E}" type="presParOf" srcId="{0EB4E23E-CDBD-4B77-80E1-1FDE118FDBD7}" destId="{EBE7F7F0-AA30-4979-833F-6302465189D7}" srcOrd="5" destOrd="0" presId="urn:microsoft.com/office/officeart/2005/8/layout/vList2"/>
    <dgm:cxn modelId="{7EC48B93-D317-4692-A655-86BDCC87CE7E}" type="presParOf" srcId="{0EB4E23E-CDBD-4B77-80E1-1FDE118FDBD7}" destId="{44020BC0-1877-4B09-AD57-0E65358A9CC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D2546-97BD-4E8F-AD74-324762BE2894}">
      <dsp:nvSpPr>
        <dsp:cNvPr id="0" name=""/>
        <dsp:cNvSpPr/>
      </dsp:nvSpPr>
      <dsp:spPr>
        <a:xfrm>
          <a:off x="0" y="4258"/>
          <a:ext cx="8698833" cy="16662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0" i="0" kern="1200" dirty="0"/>
            <a:t>Rådsmedlemmer er satt inn av stortinget som </a:t>
          </a:r>
          <a:r>
            <a:rPr lang="nb-NO" sz="2000" b="1" i="0" kern="1200" dirty="0"/>
            <a:t>interessepolitikere</a:t>
          </a:r>
          <a:r>
            <a:rPr lang="nb-NO" sz="2000" b="0" i="0" kern="1200" dirty="0"/>
            <a:t>, både for at </a:t>
          </a:r>
          <a:r>
            <a:rPr lang="nb-NO" sz="2000" b="1" i="0" kern="1200" dirty="0"/>
            <a:t>stemmen til en underrepresentert gruppe </a:t>
          </a:r>
          <a:r>
            <a:rPr lang="nb-NO" sz="2000" b="0" i="0" kern="1200" dirty="0"/>
            <a:t>skal bli hørt og for at </a:t>
          </a:r>
          <a:r>
            <a:rPr lang="nb-NO" sz="2000" b="1" i="0" kern="1200" dirty="0"/>
            <a:t>kompetansen </a:t>
          </a:r>
          <a:r>
            <a:rPr lang="nb-NO" sz="2000" b="0" i="0" kern="1200" dirty="0"/>
            <a:t>skal komme tidlig inn og bli tatt hensyn til i </a:t>
          </a:r>
          <a:r>
            <a:rPr lang="nb-NO" sz="2000" b="0" i="0" kern="1200" dirty="0" err="1"/>
            <a:t>planarbeide</a:t>
          </a:r>
          <a:r>
            <a:rPr lang="nb-NO" sz="2000" b="0" i="0" kern="1200" dirty="0"/>
            <a:t>.</a:t>
          </a:r>
          <a:endParaRPr lang="en-US" sz="2000" kern="1200" dirty="0"/>
        </a:p>
      </dsp:txBody>
      <dsp:txXfrm>
        <a:off x="81340" y="85598"/>
        <a:ext cx="8536153" cy="1503577"/>
      </dsp:txXfrm>
    </dsp:sp>
    <dsp:sp modelId="{7B8165BB-5653-4E47-B4C4-0280FBF1ED6C}">
      <dsp:nvSpPr>
        <dsp:cNvPr id="0" name=""/>
        <dsp:cNvSpPr/>
      </dsp:nvSpPr>
      <dsp:spPr>
        <a:xfrm>
          <a:off x="0" y="1677817"/>
          <a:ext cx="8698833" cy="8082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0" i="0" kern="1200"/>
            <a:t>FN-konvensjonen om rettighetene til mennesker med nedsatt funksjonsevne (CRPD), en overbygning/rammeverk for arbeidet i rådene.</a:t>
          </a:r>
          <a:endParaRPr lang="en-US" sz="2000" kern="1200"/>
        </a:p>
      </dsp:txBody>
      <dsp:txXfrm>
        <a:off x="39453" y="1717270"/>
        <a:ext cx="8619927" cy="729295"/>
      </dsp:txXfrm>
    </dsp:sp>
    <dsp:sp modelId="{063EAD2E-C7CF-44AC-B354-985E389400C3}">
      <dsp:nvSpPr>
        <dsp:cNvPr id="0" name=""/>
        <dsp:cNvSpPr/>
      </dsp:nvSpPr>
      <dsp:spPr>
        <a:xfrm>
          <a:off x="1913" y="2493320"/>
          <a:ext cx="8695005" cy="2119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0" i="0" kern="1200" dirty="0"/>
            <a:t>Rådene representerer </a:t>
          </a:r>
          <a:r>
            <a:rPr lang="nb-NO" sz="2000" b="1" i="0" kern="1200" dirty="0"/>
            <a:t>kunnskap </a:t>
          </a:r>
          <a:r>
            <a:rPr lang="nb-NO" sz="2000" b="0" i="0" kern="1200" dirty="0"/>
            <a:t>og er de aller mest misforståtte og </a:t>
          </a:r>
          <a:r>
            <a:rPr lang="nb-NO" sz="2000" b="0" i="0" kern="1200" dirty="0" err="1"/>
            <a:t>dekriminerte</a:t>
          </a:r>
          <a:r>
            <a:rPr lang="nb-NO" sz="2000" b="0" i="0" kern="1200" dirty="0"/>
            <a:t> sin stemme. Situasjonen for kommunens eller fylkeskommunens innbyggere med funksjonsnedsettelse skal formidles bak administrasjonen. </a:t>
          </a:r>
          <a:br>
            <a:rPr lang="nb-NO" sz="2000" b="0" i="0" kern="1200" dirty="0"/>
          </a:br>
          <a:r>
            <a:rPr lang="nb-NO" sz="2000" b="1" i="1" kern="1200" dirty="0"/>
            <a:t>«Holdning og behandling av det offentlige er verre enn funksjonshemningen». </a:t>
          </a:r>
          <a:r>
            <a:rPr lang="nb-NO" sz="2000" b="0" i="0" kern="1200" dirty="0"/>
            <a:t> </a:t>
          </a:r>
          <a:endParaRPr lang="en-US" sz="2000" kern="1200" dirty="0"/>
        </a:p>
      </dsp:txBody>
      <dsp:txXfrm>
        <a:off x="105399" y="2596806"/>
        <a:ext cx="8488033" cy="1912956"/>
      </dsp:txXfrm>
    </dsp:sp>
    <dsp:sp modelId="{44020BC0-1877-4B09-AD57-0E65358A9CCC}">
      <dsp:nvSpPr>
        <dsp:cNvPr id="0" name=""/>
        <dsp:cNvSpPr/>
      </dsp:nvSpPr>
      <dsp:spPr>
        <a:xfrm>
          <a:off x="0" y="4620551"/>
          <a:ext cx="8698833" cy="16662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0" i="0" kern="1200" dirty="0"/>
            <a:t>Rådsmedlemmene må vite hva de går til, altså få informasjon og opplæring som gjør at de kan utføre rådsfunksjonen på en god måte. Dette er </a:t>
          </a:r>
          <a:r>
            <a:rPr lang="nb-NO" sz="2000" b="1" i="0" kern="1200" dirty="0"/>
            <a:t>også</a:t>
          </a:r>
          <a:r>
            <a:rPr lang="nb-NO" sz="2000" b="0" i="0" kern="1200" dirty="0"/>
            <a:t> SAFO og NHF/NfU/FNDR sin oppgave å sørge for. </a:t>
          </a:r>
          <a:endParaRPr lang="en-US" sz="2000" kern="1200" dirty="0"/>
        </a:p>
      </dsp:txBody>
      <dsp:txXfrm>
        <a:off x="81340" y="4701891"/>
        <a:ext cx="8536153" cy="1503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b-NO"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b-NO" sz="1200"/>
            </a:lvl1pPr>
          </a:lstStyle>
          <a:p>
            <a:pPr rtl="0"/>
            <a:fld id="{58B9E520-E069-0742-BD97-ED28BB08EC53}" type="datetimeFigureOut">
              <a:rPr lang="nb-NO" smtClean="0"/>
              <a:t>28.01.2023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b-NO"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b-NO" sz="1200"/>
            </a:lvl1pPr>
          </a:lstStyle>
          <a:p>
            <a:pPr rtl="0"/>
            <a:fld id="{07B964BE-1CD1-1943-8CAA-B6D417321F1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b-NO"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b-NO" sz="1200"/>
            </a:lvl1pPr>
          </a:lstStyle>
          <a:p>
            <a:pPr rtl="0"/>
            <a:fld id="{61F85F30-A497-F84E-BC49-B57AB2B760AA}" type="datetimeFigureOut">
              <a:rPr lang="nb-NO" smtClean="0"/>
              <a:t>28.01.2023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nb-NO"/>
            </a:defPPr>
          </a:lstStyle>
          <a:p>
            <a:pPr rtl="0"/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b-NO" sz="1200"/>
            </a:lvl1pPr>
          </a:lstStyle>
          <a:p>
            <a:pPr rtl="0"/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b-NO" sz="1200"/>
            </a:lvl1pPr>
          </a:lstStyle>
          <a:p>
            <a:pPr rtl="0"/>
            <a:fld id="{8D7D3E5B-4BED-B24C-9674-6B6454D04561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310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8D7D3E5B-4BED-B24C-9674-6B6454D04561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282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897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ihånds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10" name="Bilde 9" descr="Mellomrom mellom to bygninger mot den blå himmelen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nb-NO" sz="2400" cap="all" spc="300" baseline="0"/>
            </a:lvl1pPr>
            <a:lvl2pPr marL="457200" indent="0" algn="ctr">
              <a:buNone/>
              <a:defRPr lang="nb-NO" sz="2000"/>
            </a:lvl2pPr>
            <a:lvl3pPr marL="914400" indent="0" algn="ctr">
              <a:buNone/>
              <a:defRPr lang="nb-NO" sz="1800"/>
            </a:lvl3pPr>
            <a:lvl4pPr marL="1371600" indent="0" algn="ctr">
              <a:buNone/>
              <a:defRPr lang="nb-NO" sz="1600"/>
            </a:lvl4pPr>
            <a:lvl5pPr marL="1828800" indent="0" algn="ctr">
              <a:buNone/>
              <a:defRPr lang="nb-NO" sz="1600"/>
            </a:lvl5pPr>
            <a:lvl6pPr marL="2286000" indent="0" algn="ctr">
              <a:buNone/>
              <a:defRPr lang="nb-NO" sz="1600"/>
            </a:lvl6pPr>
            <a:lvl7pPr marL="2743200" indent="0" algn="ctr">
              <a:buNone/>
              <a:defRPr lang="nb-NO" sz="1600"/>
            </a:lvl7pPr>
            <a:lvl8pPr marL="3200400" indent="0" algn="ctr">
              <a:buNone/>
              <a:defRPr lang="nb-NO" sz="1600"/>
            </a:lvl8pPr>
            <a:lvl9pPr marL="3657600" indent="0" algn="ctr">
              <a:buNone/>
              <a:defRPr lang="nb-NO" sz="1600"/>
            </a:lvl9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nb-NO" sz="4500" cap="all" baseline="0"/>
            </a:lvl1pPr>
          </a:lstStyle>
          <a:p>
            <a:pPr rtl="0"/>
            <a:r>
              <a:rPr lang="nb-NO"/>
              <a:t>KLIKK FOR Å REDIGERE ORIGINAL TITTELSTIL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tel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nb-NO" sz="3600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8" name="Plassholder for bilde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0" name="Plassholder for tekst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18" name="Plassholder for bilde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0" name="Plassholder for tekst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6" name="Plassholder for tekst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19" name="Plassholder for bilde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3" name="Plassholder for tekst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9" name="Plassholder for tekst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17" name="Plassholder for bilde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6" name="Plassholder for tekst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42" name="Plassholder for tekst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9" name="Plassholder for tekst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3" name="Plassholder for tekst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6" name="Plassholder for bilde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2" name="Plassholder for tekst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45" name="Plassholder for tekst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7" name="Plassholder for bilde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3" name="Plassholder for tekst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48" name="Plassholder for tekst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5" name="Plassholder for bilde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4" name="Plassholder for tekst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51" name="Plassholder for tekst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nb-NO" sz="3600" cap="all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15" name="Plassholder for tekst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40" name="Plassholder for tekst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nb-NO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nb-NO"/>
              <a:t>Andre nivå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nb-NO" dirty="0"/>
          </a:p>
        </p:txBody>
      </p:sp>
      <p:sp>
        <p:nvSpPr>
          <p:cNvPr id="20" name="Plassholder for tekst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19" name="Plassholder for tekst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nb-NO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nb-NO"/>
              <a:t>Andre nivå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nb-NO" dirty="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nb-NO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2" name="Plassholder for bilde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nb-NO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nb-NO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nb-NO" sz="3600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6" name="Plassholder for bilde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nb-NO" sz="1600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1" name="Undertittel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nb-NO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nb-NO" sz="2000"/>
            </a:lvl2pPr>
            <a:lvl3pPr marL="914400" indent="0" algn="ctr">
              <a:buNone/>
              <a:defRPr lang="nb-NO" sz="1800"/>
            </a:lvl3pPr>
            <a:lvl4pPr marL="1371600" indent="0" algn="ctr">
              <a:buNone/>
              <a:defRPr lang="nb-NO" sz="1600"/>
            </a:lvl4pPr>
            <a:lvl5pPr marL="1828800" indent="0" algn="ctr">
              <a:buNone/>
              <a:defRPr lang="nb-NO" sz="1600"/>
            </a:lvl5pPr>
            <a:lvl6pPr marL="2286000" indent="0" algn="ctr">
              <a:buNone/>
              <a:defRPr lang="nb-NO" sz="1600"/>
            </a:lvl6pPr>
            <a:lvl7pPr marL="2743200" indent="0" algn="ctr">
              <a:buNone/>
              <a:defRPr lang="nb-NO" sz="1600"/>
            </a:lvl7pPr>
            <a:lvl8pPr marL="3200400" indent="0" algn="ctr">
              <a:buNone/>
              <a:defRPr lang="nb-NO" sz="1600"/>
            </a:lvl8pPr>
            <a:lvl9pPr marL="3657600" indent="0" algn="ctr">
              <a:buNone/>
              <a:defRPr lang="nb-NO" sz="1600"/>
            </a:lvl9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5pPr>
            <a:lvl6pPr>
              <a:defRPr lang="nb-NO" sz="2000"/>
            </a:lvl6pPr>
            <a:lvl7pPr>
              <a:defRPr lang="nb-NO" sz="2000"/>
            </a:lvl7pPr>
            <a:lvl8pPr>
              <a:defRPr lang="nb-NO" sz="2000"/>
            </a:lvl8pPr>
            <a:lvl9pPr>
              <a:defRPr lang="nb-NO" sz="2000"/>
            </a:lvl9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nb-NO" sz="1600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1" name="Plassholder for tekst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5pPr>
            <a:lvl6pPr>
              <a:defRPr lang="nb-NO" sz="2000"/>
            </a:lvl6pPr>
            <a:lvl7pPr>
              <a:defRPr lang="nb-NO" sz="2000"/>
            </a:lvl7pPr>
            <a:lvl8pPr>
              <a:defRPr lang="nb-NO" sz="2000"/>
            </a:lvl8pPr>
            <a:lvl9pPr>
              <a:defRPr lang="nb-NO" sz="2000"/>
            </a:lvl9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5" name="Plassholder for bilde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nb-NO" sz="1600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2" name="Plassholder for tekst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23" name="Plassholder for innhold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nb-NO" sz="1400" b="0" i="0">
                <a:latin typeface="+mn-lt"/>
              </a:defRPr>
            </a:lvl5pPr>
            <a:lvl6pPr>
              <a:defRPr lang="nb-NO" sz="2000"/>
            </a:lvl6pPr>
            <a:lvl7pPr>
              <a:defRPr lang="nb-NO" sz="2000"/>
            </a:lvl7pPr>
            <a:lvl8pPr>
              <a:defRPr lang="nb-NO" sz="2000"/>
            </a:lvl8pPr>
            <a:lvl9pPr>
              <a:defRPr lang="nb-NO" sz="2000"/>
            </a:lvl9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Tittel på presentasjonen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nb-NO" sz="3600" baseline="0">
                <a:latin typeface="+mj-lt"/>
              </a:defRPr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nb-NO" sz="1800">
                <a:solidFill>
                  <a:schemeClr val="tx1"/>
                </a:solidFill>
              </a:defRPr>
            </a:lvl1pPr>
            <a:lvl2pPr marL="457200" indent="0">
              <a:buNone/>
              <a:defRPr lang="nb-N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nb-N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nb-NO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nb-NO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nb-NO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Tittel på presentasjonen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tort gangkryss med én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ihånds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nb-NO"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nb-NO" sz="18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lang="nb-N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nb-N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nb-NO" sz="3600" cap="all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nb-NO" sz="2000" cap="all" baseline="0"/>
            </a:lvl1pPr>
            <a:lvl2pPr marL="457200" indent="0">
              <a:buNone/>
              <a:defRPr lang="nb-NO"/>
            </a:lvl2pPr>
            <a:lvl3pPr marL="914400" indent="0">
              <a:buNone/>
              <a:defRPr lang="nb-NO"/>
            </a:lvl3pPr>
            <a:lvl4pPr marL="1371600" indent="0">
              <a:buNone/>
              <a:defRPr lang="nb-NO"/>
            </a:lvl4pPr>
            <a:lvl5pPr marL="1828800" indent="0">
              <a:buNone/>
              <a:defRPr lang="nb-NO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2" name="Tittel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nb-NO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FOR Å REDIGERE ORIGINAL TITTELSTIL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nb-NO"/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nb-NO" sz="1800">
                <a:solidFill>
                  <a:schemeClr val="tx1"/>
                </a:solidFill>
              </a:defRPr>
            </a:lvl1pPr>
            <a:lvl2pPr marL="457200" indent="0">
              <a:buNone/>
              <a:defRPr lang="nb-N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nb-N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nb-N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e 36" descr="Et bilde som inneholder tilbehør&#10;&#10;Beskrivelse er generert automatisk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ihånds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nb-NO" sz="3600" cap="all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nb-NO" sz="2000" cap="all" spc="0" baseline="0"/>
            </a:lvl1pPr>
            <a:lvl2pPr marL="457200" indent="0" algn="ctr">
              <a:buNone/>
              <a:defRPr lang="nb-NO" sz="2000"/>
            </a:lvl2pPr>
            <a:lvl3pPr marL="914400" indent="0" algn="ctr">
              <a:buNone/>
              <a:defRPr lang="nb-NO" sz="1800"/>
            </a:lvl3pPr>
            <a:lvl4pPr marL="1371600" indent="0" algn="ctr">
              <a:buNone/>
              <a:defRPr lang="nb-NO" sz="1600"/>
            </a:lvl4pPr>
            <a:lvl5pPr marL="1828800" indent="0" algn="ctr">
              <a:buNone/>
              <a:defRPr lang="nb-NO" sz="1600"/>
            </a:lvl5pPr>
            <a:lvl6pPr marL="2286000" indent="0" algn="ctr">
              <a:buNone/>
              <a:defRPr lang="nb-NO" sz="1600"/>
            </a:lvl6pPr>
            <a:lvl7pPr marL="2743200" indent="0" algn="ctr">
              <a:buNone/>
              <a:defRPr lang="nb-NO" sz="1600"/>
            </a:lvl7pPr>
            <a:lvl8pPr marL="3200400" indent="0" algn="ctr">
              <a:buNone/>
              <a:defRPr lang="nb-NO" sz="1600"/>
            </a:lvl8pPr>
            <a:lvl9pPr marL="3657600" indent="0" algn="ctr">
              <a:buNone/>
              <a:defRPr lang="nb-NO" sz="1600"/>
            </a:lvl9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nb-NO" sz="3600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nb-NO">
                <a:latin typeface="+mn-lt"/>
              </a:defRPr>
            </a:lvl1pPr>
            <a:lvl2pPr>
              <a:defRPr lang="nb-NO">
                <a:latin typeface="+mn-lt"/>
              </a:defRPr>
            </a:lvl2pPr>
            <a:lvl3pPr>
              <a:defRPr lang="nb-NO">
                <a:latin typeface="+mn-lt"/>
              </a:defRPr>
            </a:lvl3pPr>
            <a:lvl4pPr>
              <a:defRPr lang="nb-NO">
                <a:latin typeface="+mn-lt"/>
              </a:defRPr>
            </a:lvl4pPr>
            <a:lvl5pPr>
              <a:defRPr lang="nb-NO">
                <a:latin typeface="+mn-lt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nb-NO" sz="3600" baseline="0"/>
            </a:lvl1pPr>
          </a:lstStyle>
          <a:p>
            <a:pPr rtl="0"/>
            <a:r>
              <a:rPr lang="nb-NO"/>
              <a:t>KLIKK FOR Å REDIGERE ORIGINAL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nb-NO">
                <a:latin typeface="+mn-lt"/>
              </a:defRPr>
            </a:lvl1pPr>
            <a:lvl2pPr>
              <a:defRPr lang="nb-NO">
                <a:latin typeface="+mn-lt"/>
              </a:defRPr>
            </a:lvl2pPr>
            <a:lvl3pPr>
              <a:defRPr lang="nb-NO">
                <a:latin typeface="+mn-lt"/>
              </a:defRPr>
            </a:lvl3pPr>
            <a:lvl4pPr>
              <a:defRPr lang="nb-NO">
                <a:latin typeface="+mn-lt"/>
              </a:defRPr>
            </a:lvl4pPr>
            <a:lvl5pPr>
              <a:defRPr lang="nb-NO">
                <a:latin typeface="+mn-lt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Frihåndsform 5" descr="Mann som ser opp på skyskrapere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nb-NO" sz="2400" b="1">
                <a:latin typeface="+mn-lt"/>
              </a:defRPr>
            </a:lvl1pPr>
            <a:lvl2pPr marL="457200" indent="0">
              <a:buNone/>
              <a:defRPr lang="nb-NO" sz="2000" b="1"/>
            </a:lvl2pPr>
            <a:lvl3pPr marL="914400" indent="0">
              <a:buNone/>
              <a:defRPr lang="nb-NO" sz="1800" b="1"/>
            </a:lvl3pPr>
            <a:lvl4pPr marL="1371600" indent="0">
              <a:buNone/>
              <a:defRPr lang="nb-NO" sz="1600" b="1"/>
            </a:lvl4pPr>
            <a:lvl5pPr marL="1828800" indent="0">
              <a:buNone/>
              <a:defRPr lang="nb-NO" sz="1600" b="1"/>
            </a:lvl5pPr>
            <a:lvl6pPr marL="2286000" indent="0">
              <a:buNone/>
              <a:defRPr lang="nb-NO" sz="1600" b="1"/>
            </a:lvl6pPr>
            <a:lvl7pPr marL="2743200" indent="0">
              <a:buNone/>
              <a:defRPr lang="nb-NO" sz="1600" b="1"/>
            </a:lvl7pPr>
            <a:lvl8pPr marL="3200400" indent="0">
              <a:buNone/>
              <a:defRPr lang="nb-NO" sz="1600" b="1"/>
            </a:lvl8pPr>
            <a:lvl9pPr marL="3657600" indent="0">
              <a:buNone/>
              <a:defRPr lang="nb-NO"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nb-NO">
                <a:latin typeface="+mn-lt"/>
              </a:defRPr>
            </a:lvl1pPr>
            <a:lvl2pPr>
              <a:defRPr lang="nb-NO">
                <a:latin typeface="+mn-lt"/>
              </a:defRPr>
            </a:lvl2pPr>
            <a:lvl3pPr>
              <a:defRPr lang="nb-NO">
                <a:latin typeface="+mn-lt"/>
              </a:defRPr>
            </a:lvl3pPr>
            <a:lvl4pPr>
              <a:defRPr lang="nb-NO">
                <a:latin typeface="+mn-lt"/>
              </a:defRPr>
            </a:lvl4pPr>
            <a:lvl5pPr>
              <a:defRPr lang="nb-NO">
                <a:latin typeface="+mn-lt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nb-NO" sz="2400" b="1">
                <a:latin typeface="+mn-lt"/>
              </a:defRPr>
            </a:lvl1pPr>
            <a:lvl2pPr marL="457200" indent="0">
              <a:buNone/>
              <a:defRPr lang="nb-NO" sz="2000" b="1"/>
            </a:lvl2pPr>
            <a:lvl3pPr marL="914400" indent="0">
              <a:buNone/>
              <a:defRPr lang="nb-NO" sz="1800" b="1"/>
            </a:lvl3pPr>
            <a:lvl4pPr marL="1371600" indent="0">
              <a:buNone/>
              <a:defRPr lang="nb-NO" sz="1600" b="1"/>
            </a:lvl4pPr>
            <a:lvl5pPr marL="1828800" indent="0">
              <a:buNone/>
              <a:defRPr lang="nb-NO" sz="1600" b="1"/>
            </a:lvl5pPr>
            <a:lvl6pPr marL="2286000" indent="0">
              <a:buNone/>
              <a:defRPr lang="nb-NO" sz="1600" b="1"/>
            </a:lvl6pPr>
            <a:lvl7pPr marL="2743200" indent="0">
              <a:buNone/>
              <a:defRPr lang="nb-NO" sz="1600" b="1"/>
            </a:lvl7pPr>
            <a:lvl8pPr marL="3200400" indent="0">
              <a:buNone/>
              <a:defRPr lang="nb-NO" sz="1600" b="1"/>
            </a:lvl8pPr>
            <a:lvl9pPr marL="3657600" indent="0">
              <a:buNone/>
              <a:defRPr lang="nb-NO"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nb-NO">
                <a:latin typeface="+mn-lt"/>
              </a:defRPr>
            </a:lvl1pPr>
            <a:lvl2pPr>
              <a:defRPr lang="nb-NO">
                <a:latin typeface="+mn-lt"/>
              </a:defRPr>
            </a:lvl2pPr>
            <a:lvl3pPr>
              <a:defRPr lang="nb-NO">
                <a:latin typeface="+mn-lt"/>
              </a:defRPr>
            </a:lvl3pPr>
            <a:lvl4pPr>
              <a:defRPr lang="nb-NO">
                <a:latin typeface="+mn-lt"/>
              </a:defRPr>
            </a:lvl4pPr>
            <a:lvl5pPr>
              <a:defRPr lang="nb-NO">
                <a:latin typeface="+mn-lt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nb-NO" sz="3600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ånds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12" name="Bilde 11" descr="Moderne hus med kubikk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nb-NO" sz="3000" b="0" i="0" spc="0" baseline="0">
                <a:latin typeface="+mn-lt"/>
              </a:defRPr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nb-NO" sz="1800" b="1" spc="0"/>
            </a:lvl1pPr>
            <a:lvl2pPr marL="457200" indent="0" algn="ctr">
              <a:buNone/>
              <a:defRPr lang="nb-NO" sz="2000"/>
            </a:lvl2pPr>
            <a:lvl3pPr marL="914400" indent="0" algn="ctr">
              <a:buNone/>
              <a:defRPr lang="nb-NO" sz="1800"/>
            </a:lvl3pPr>
            <a:lvl4pPr marL="1371600" indent="0" algn="ctr">
              <a:buNone/>
              <a:defRPr lang="nb-NO" sz="1600"/>
            </a:lvl4pPr>
            <a:lvl5pPr marL="1828800" indent="0" algn="ctr">
              <a:buNone/>
              <a:defRPr lang="nb-NO" sz="1600"/>
            </a:lvl5pPr>
            <a:lvl6pPr marL="2286000" indent="0" algn="ctr">
              <a:buNone/>
              <a:defRPr lang="nb-NO" sz="1600"/>
            </a:lvl6pPr>
            <a:lvl7pPr marL="2743200" indent="0" algn="ctr">
              <a:buNone/>
              <a:defRPr lang="nb-NO" sz="1600"/>
            </a:lvl7pPr>
            <a:lvl8pPr marL="3200400" indent="0" algn="ctr">
              <a:buNone/>
              <a:defRPr lang="nb-NO" sz="1600"/>
            </a:lvl8pPr>
            <a:lvl9pPr marL="3657600" indent="0" algn="ctr">
              <a:buNone/>
              <a:defRPr lang="nb-NO" sz="1600"/>
            </a:lvl9pPr>
          </a:lstStyle>
          <a:p>
            <a:pPr rtl="0"/>
            <a:r>
              <a:rPr lang="nb-NO"/>
              <a:t>Klikk for å redigere undertittelstil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nb-NO" sz="3600" baseline="0"/>
            </a:lvl1pPr>
          </a:lstStyle>
          <a:p>
            <a:pPr rtl="0"/>
            <a:r>
              <a:rPr lang="nb-NO"/>
              <a:t>KLIKK FOR Å REDIGERE TITTEL I MALEN</a:t>
            </a:r>
          </a:p>
        </p:txBody>
      </p:sp>
      <p:sp>
        <p:nvSpPr>
          <p:cNvPr id="6" name="Plassholder for bild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11" name="Plassholder for tekst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5" name="Plassholder for bilde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7" name="Plassholder for tekst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28" name="Plassholder for tekst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6" name="Plassholder for bilde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4" name="Plassholder for tekst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nb-NO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nb-NO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36" name="Plassholder for tekst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nb-NO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/>
              <a:t>Tittel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nb-NO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/>
              <a:t>Presentasjonstittel</a:t>
            </a: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1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nb-NO"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nb-NO"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nb-NO"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nb-NO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nb-NO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313284"/>
            <a:ext cx="8974654" cy="4286582"/>
          </a:xfrm>
        </p:spPr>
        <p:txBody>
          <a:bodyPr rtlCol="0"/>
          <a:lstStyle>
            <a:defPPr>
              <a:defRPr lang="nb-NO"/>
            </a:defPPr>
          </a:lstStyle>
          <a:p>
            <a:r>
              <a:rPr lang="nb-NO" dirty="0"/>
              <a:t>GODE </a:t>
            </a:r>
            <a:br>
              <a:rPr lang="nb-NO" dirty="0"/>
            </a:br>
            <a:r>
              <a:rPr lang="nb-NO" dirty="0"/>
              <a:t>RÅD …</a:t>
            </a:r>
            <a:br>
              <a:rPr lang="nb-NO" dirty="0"/>
            </a:br>
            <a:br>
              <a:rPr lang="nb-NO" sz="2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dirty="0"/>
            </a:br>
            <a:r>
              <a:rPr lang="nb-NO" sz="2400" b="0" cap="none" dirty="0">
                <a:latin typeface="Arial" panose="020B0604020202020204" pitchFamily="34" charset="0"/>
                <a:cs typeface="Arial" panose="020B0604020202020204" pitchFamily="34" charset="0"/>
              </a:rPr>
              <a:t>En skisse til å finne, forberede og støtte rådsarbeidet til </a:t>
            </a:r>
            <a:r>
              <a:rPr lang="nb-NO" sz="2400" b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bevevegelseshemmede</a:t>
            </a:r>
            <a:r>
              <a:rPr lang="nb-NO" sz="2400" b="0" cap="none" dirty="0">
                <a:latin typeface="Arial" panose="020B0604020202020204" pitchFamily="34" charset="0"/>
                <a:cs typeface="Arial" panose="020B0604020202020204" pitchFamily="34" charset="0"/>
              </a:rPr>
              <a:t>, utviklingshemmede og døvblinde</a:t>
            </a:r>
            <a:endParaRPr lang="nb-NO" dirty="0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Oddvar Hopen	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E26B50F-4C5A-9916-5D59-17CDB814E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074"/>
            <a:ext cx="5445125" cy="143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DE21BA7-E5C4-4FD7-6C9E-DCF6B195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893" y="407989"/>
            <a:ext cx="8198582" cy="1164461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Styret</a:t>
            </a:r>
            <a:br>
              <a:rPr lang="nb-NO" dirty="0"/>
            </a:br>
            <a:r>
              <a:rPr lang="nb-NO" dirty="0"/>
              <a:t>SAFO TVB</a:t>
            </a:r>
          </a:p>
        </p:txBody>
      </p:sp>
      <p:sp>
        <p:nvSpPr>
          <p:cNvPr id="118" name="Plassholder for tekst 117">
            <a:extLst>
              <a:ext uri="{FF2B5EF4-FFF2-40B4-BE49-F238E27FC236}">
                <a16:creationId xmlns:a16="http://schemas.microsoft.com/office/drawing/2014/main" id="{BB531BBC-C64A-644B-2538-EB38FE936E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Oddvar Hopen</a:t>
            </a:r>
          </a:p>
          <a:p>
            <a:pPr rtl="0"/>
            <a:endParaRPr lang="nb-NO" dirty="0"/>
          </a:p>
        </p:txBody>
      </p:sp>
      <p:sp>
        <p:nvSpPr>
          <p:cNvPr id="110" name="Plassholder for tekst 109">
            <a:extLst>
              <a:ext uri="{FF2B5EF4-FFF2-40B4-BE49-F238E27FC236}">
                <a16:creationId xmlns:a16="http://schemas.microsoft.com/office/drawing/2014/main" id="{19A6A633-6F5C-07D2-EB05-8158B140C8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5312" y="3496645"/>
            <a:ext cx="1833441" cy="21718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sz="1000" dirty="0"/>
              <a:t>Leder </a:t>
            </a:r>
            <a:r>
              <a:rPr lang="nb-NO" sz="1000" dirty="0" err="1"/>
              <a:t>Safo</a:t>
            </a:r>
            <a:r>
              <a:rPr lang="nb-NO" sz="1000" dirty="0"/>
              <a:t> TVB	</a:t>
            </a:r>
          </a:p>
        </p:txBody>
      </p:sp>
      <p:sp>
        <p:nvSpPr>
          <p:cNvPr id="119" name="Plassholder for tekst 118">
            <a:extLst>
              <a:ext uri="{FF2B5EF4-FFF2-40B4-BE49-F238E27FC236}">
                <a16:creationId xmlns:a16="http://schemas.microsoft.com/office/drawing/2014/main" id="{E566746A-05C4-9E90-85C7-C72A19502BC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Vibeke Selliken</a:t>
            </a:r>
          </a:p>
          <a:p>
            <a:pPr rtl="0"/>
            <a:endParaRPr lang="nb-NO" dirty="0"/>
          </a:p>
        </p:txBody>
      </p:sp>
      <p:sp>
        <p:nvSpPr>
          <p:cNvPr id="112" name="Plassholder for tekst 111">
            <a:extLst>
              <a:ext uri="{FF2B5EF4-FFF2-40B4-BE49-F238E27FC236}">
                <a16:creationId xmlns:a16="http://schemas.microsoft.com/office/drawing/2014/main" id="{59CC5724-7B60-4AA4-D040-6BA06EC3B4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734201" y="3498762"/>
            <a:ext cx="1833441" cy="21718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sz="1000" dirty="0" err="1"/>
              <a:t>Nestlede</a:t>
            </a:r>
            <a:r>
              <a:rPr lang="nb-NO" sz="1000" dirty="0"/>
              <a:t> </a:t>
            </a:r>
            <a:r>
              <a:rPr lang="nb-NO" sz="1000" dirty="0" err="1"/>
              <a:t>Safo</a:t>
            </a:r>
            <a:r>
              <a:rPr lang="nb-NO" sz="1000" dirty="0"/>
              <a:t> TVB (NHF) </a:t>
            </a:r>
          </a:p>
        </p:txBody>
      </p:sp>
      <p:sp>
        <p:nvSpPr>
          <p:cNvPr id="120" name="Plassholder for tekst 119">
            <a:extLst>
              <a:ext uri="{FF2B5EF4-FFF2-40B4-BE49-F238E27FC236}">
                <a16:creationId xmlns:a16="http://schemas.microsoft.com/office/drawing/2014/main" id="{9B439F66-55A2-2473-2219-D319CFC1879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488991" y="5896722"/>
            <a:ext cx="2002536" cy="573811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Randi Stenerud</a:t>
            </a:r>
          </a:p>
          <a:p>
            <a:pPr rtl="0"/>
            <a:endParaRPr lang="nb-NO" dirty="0"/>
          </a:p>
        </p:txBody>
      </p:sp>
      <p:sp>
        <p:nvSpPr>
          <p:cNvPr id="113" name="Plassholder for tekst 112">
            <a:extLst>
              <a:ext uri="{FF2B5EF4-FFF2-40B4-BE49-F238E27FC236}">
                <a16:creationId xmlns:a16="http://schemas.microsoft.com/office/drawing/2014/main" id="{613091B6-6F4F-570A-DA88-691CE0A938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573538" y="5896722"/>
            <a:ext cx="1833441" cy="21718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endParaRPr lang="nb-NO" sz="800" dirty="0"/>
          </a:p>
          <a:p>
            <a:pPr rtl="0"/>
            <a:r>
              <a:rPr lang="nb-NO" sz="800" dirty="0"/>
              <a:t>Vararepresentant (NfU – Fylkesleder) </a:t>
            </a:r>
            <a:endParaRPr lang="nb-NO" sz="1000" dirty="0"/>
          </a:p>
        </p:txBody>
      </p:sp>
      <p:sp>
        <p:nvSpPr>
          <p:cNvPr id="121" name="Plassholder for tekst 120">
            <a:extLst>
              <a:ext uri="{FF2B5EF4-FFF2-40B4-BE49-F238E27FC236}">
                <a16:creationId xmlns:a16="http://schemas.microsoft.com/office/drawing/2014/main" id="{C0AAAC49-66B2-FB66-656B-5633DD00BA3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Atle </a:t>
            </a:r>
            <a:r>
              <a:rPr lang="nb-NO" dirty="0" err="1"/>
              <a:t>Hauglund</a:t>
            </a:r>
            <a:endParaRPr lang="nb-NO" dirty="0"/>
          </a:p>
          <a:p>
            <a:pPr rtl="0"/>
            <a:endParaRPr lang="nb-NO" dirty="0"/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5D2EC543-30A4-23DB-2FB7-5C18B8269F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31978" y="3500521"/>
            <a:ext cx="1833441" cy="333180"/>
          </a:xfrm>
        </p:spPr>
        <p:txBody>
          <a:bodyPr rtlCol="0"/>
          <a:lstStyle>
            <a:defPPr>
              <a:defRPr lang="nb-NO"/>
            </a:defPPr>
          </a:lstStyle>
          <a:p>
            <a:pPr rtl="0">
              <a:lnSpc>
                <a:spcPts val="1000"/>
              </a:lnSpc>
            </a:pPr>
            <a:r>
              <a:rPr lang="nb-NO" sz="1000" dirty="0"/>
              <a:t>Styremedlem (NHF)</a:t>
            </a:r>
          </a:p>
        </p:txBody>
      </p:sp>
      <p:sp>
        <p:nvSpPr>
          <p:cNvPr id="123" name="Plassholder for tekst 122">
            <a:extLst>
              <a:ext uri="{FF2B5EF4-FFF2-40B4-BE49-F238E27FC236}">
                <a16:creationId xmlns:a16="http://schemas.microsoft.com/office/drawing/2014/main" id="{485155CA-EEF3-CC01-5A66-F632D67D282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73894" y="3148810"/>
            <a:ext cx="2002536" cy="740664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Eileen Gundersen</a:t>
            </a:r>
          </a:p>
        </p:txBody>
      </p:sp>
      <p:sp>
        <p:nvSpPr>
          <p:cNvPr id="115" name="Plassholder for tekst 114">
            <a:extLst>
              <a:ext uri="{FF2B5EF4-FFF2-40B4-BE49-F238E27FC236}">
                <a16:creationId xmlns:a16="http://schemas.microsoft.com/office/drawing/2014/main" id="{D7242CA8-154C-5C7D-6E98-DC3594B5EB7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9159" y="3521848"/>
            <a:ext cx="1833441" cy="21718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sz="1000" dirty="0"/>
              <a:t>Styremedlem  (NfU)</a:t>
            </a:r>
          </a:p>
        </p:txBody>
      </p:sp>
      <p:sp>
        <p:nvSpPr>
          <p:cNvPr id="124" name="Plassholder for tekst 123">
            <a:extLst>
              <a:ext uri="{FF2B5EF4-FFF2-40B4-BE49-F238E27FC236}">
                <a16:creationId xmlns:a16="http://schemas.microsoft.com/office/drawing/2014/main" id="{F420AE87-9AC7-6960-5B38-4F2FE403B42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648385" y="5700248"/>
            <a:ext cx="2002536" cy="740664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/>
              <a:t>Åse </a:t>
            </a:r>
            <a:r>
              <a:rPr lang="nb-NO" dirty="0" err="1"/>
              <a:t>Jaskobsen</a:t>
            </a:r>
            <a:endParaRPr lang="nb-NO" dirty="0"/>
          </a:p>
        </p:txBody>
      </p:sp>
      <p:sp>
        <p:nvSpPr>
          <p:cNvPr id="116" name="Plassholder for tekst 115">
            <a:extLst>
              <a:ext uri="{FF2B5EF4-FFF2-40B4-BE49-F238E27FC236}">
                <a16:creationId xmlns:a16="http://schemas.microsoft.com/office/drawing/2014/main" id="{2159C70C-FAE4-F898-1B5C-9ACE8514DE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32215" y="6073883"/>
            <a:ext cx="1833441" cy="21718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sz="1000" dirty="0"/>
              <a:t>Varamedlem, styret NHF</a:t>
            </a:r>
          </a:p>
        </p:txBody>
      </p:sp>
      <p:sp>
        <p:nvSpPr>
          <p:cNvPr id="152" name="Plassholder for lysbildenummer 151">
            <a:extLst>
              <a:ext uri="{FF2B5EF4-FFF2-40B4-BE49-F238E27FC236}">
                <a16:creationId xmlns:a16="http://schemas.microsoft.com/office/drawing/2014/main" id="{1C1F8493-B963-CDFF-50B9-BC053FA825A8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 rtl="0"/>
              <a:t>2</a:t>
            </a:fld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38D9E886-3B2E-1A9D-576A-09E5508671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6C19A5AC-978B-810D-3350-D610BC02EA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7355" b="2735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E7CB8892-B8FB-9E27-C326-8240D13E796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7355" b="27355"/>
          <a:stretch>
            <a:fillRect/>
          </a:stretch>
        </p:blipFill>
        <p:spPr>
          <a:xfrm>
            <a:off x="7490997" y="4284555"/>
            <a:ext cx="2000530" cy="1612167"/>
          </a:xfrm>
          <a:prstGeom prst="rect">
            <a:avLst/>
          </a:prstGeom>
        </p:spPr>
      </p:pic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5A05302A-DED2-FBA9-F37B-79DCE779D6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4444" b="2444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5897DDB3-254A-95E7-5CB9-C7D95D4666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21877" b="21877"/>
          <a:stretch>
            <a:fillRect/>
          </a:stretch>
        </p:blipFill>
        <p:spPr>
          <a:xfrm>
            <a:off x="1098550" y="1627188"/>
            <a:ext cx="2000250" cy="1612900"/>
          </a:xfrm>
          <a:prstGeom prst="rect">
            <a:avLst/>
          </a:prstGeom>
        </p:spPr>
      </p:pic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F0059315-206B-93CA-DAE9-D1751F6F141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t="15144" b="15144"/>
          <a:stretch>
            <a:fillRect/>
          </a:stretch>
        </p:blipFill>
        <p:spPr>
          <a:xfrm>
            <a:off x="6176208" y="1680326"/>
            <a:ext cx="2000250" cy="1611312"/>
          </a:xfrm>
          <a:prstGeom prst="rect">
            <a:avLst/>
          </a:prstGeom>
        </p:spPr>
      </p:pic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9C801D2E-C15E-C068-B107-C99F6E8E44B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/>
          <a:srcRect t="27355" b="27355"/>
          <a:stretch>
            <a:fillRect/>
          </a:stretch>
        </p:blipFill>
        <p:spPr>
          <a:xfrm>
            <a:off x="2636111" y="4194908"/>
            <a:ext cx="2000250" cy="1611313"/>
          </a:xfrm>
          <a:prstGeom prst="rect">
            <a:avLst/>
          </a:prstGeom>
        </p:spPr>
      </p:pic>
      <p:sp>
        <p:nvSpPr>
          <p:cNvPr id="41" name="Plassholder for tekst 40">
            <a:extLst>
              <a:ext uri="{FF2B5EF4-FFF2-40B4-BE49-F238E27FC236}">
                <a16:creationId xmlns:a16="http://schemas.microsoft.com/office/drawing/2014/main" id="{BD3B32F2-2F2A-3072-BC78-48B1E964CF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99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1E09BB-5350-0629-8D92-02E4BEFA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54637"/>
            <a:ext cx="10654439" cy="688605"/>
          </a:xfrm>
        </p:spPr>
        <p:txBody>
          <a:bodyPr/>
          <a:lstStyle/>
          <a:p>
            <a:r>
              <a:rPr lang="nb-NO" dirty="0"/>
              <a:t>God oversikt er nødvendig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BDAFF9-3878-4DE8-CDA5-D0B282BB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7074">
            <a:off x="1468990" y="1451780"/>
            <a:ext cx="8640211" cy="486011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ABC37FC-F413-BB0C-BB0B-D66254B015D5}"/>
              </a:ext>
            </a:extLst>
          </p:cNvPr>
          <p:cNvSpPr/>
          <p:nvPr/>
        </p:nvSpPr>
        <p:spPr>
          <a:xfrm>
            <a:off x="9766300" y="6388100"/>
            <a:ext cx="1764439" cy="234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41/356</a:t>
            </a:r>
          </a:p>
        </p:txBody>
      </p:sp>
    </p:spTree>
    <p:extLst>
      <p:ext uri="{BB962C8B-B14F-4D97-AF65-F5344CB8AC3E}">
        <p14:creationId xmlns:p14="http://schemas.microsoft.com/office/powerpoint/2010/main" val="214823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96914" y="2504300"/>
            <a:ext cx="4567228" cy="1877976"/>
          </a:xfrm>
        </p:spPr>
        <p:txBody>
          <a:bodyPr rtlCol="0" anchor="t">
            <a:normAutofit/>
          </a:bodyPr>
          <a:lstStyle>
            <a:defPPr>
              <a:defRPr lang="nb-NO"/>
            </a:defPPr>
          </a:lstStyle>
          <a:p>
            <a:pPr algn="ctr" rtl="0"/>
            <a:r>
              <a:rPr lang="nb-NO" dirty="0"/>
              <a:t>Hvorfor sitte i råd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 rtlCol="0" anchor="ctr">
            <a:normAutofit/>
          </a:bodyPr>
          <a:lstStyle>
            <a:defPPr>
              <a:defRPr lang="nb-NO"/>
            </a:defPPr>
          </a:lstStyle>
          <a:p>
            <a:pPr rtl="0">
              <a:spcAft>
                <a:spcPts val="600"/>
              </a:spcAft>
            </a:pPr>
            <a:r>
              <a:rPr lang="nb-NO" dirty="0"/>
              <a:t>Tittel på presentasjonen</a:t>
            </a:r>
            <a:endParaRPr lang="nb-NO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1" y="6382510"/>
            <a:ext cx="566928" cy="384048"/>
          </a:xfrm>
        </p:spPr>
        <p:txBody>
          <a:bodyPr rtlCol="0" anchor="ctr">
            <a:normAutofit/>
          </a:bodyPr>
          <a:lstStyle>
            <a:defPPr>
              <a:defRPr lang="nb-NO"/>
            </a:defPPr>
          </a:lstStyle>
          <a:p>
            <a:pPr rtl="0">
              <a:spcAft>
                <a:spcPts val="600"/>
              </a:spcAft>
            </a:pPr>
            <a:fld id="{09A01C0A-2BB6-49E7-91A3-DCB9F9F59583}" type="slidenum">
              <a:rPr lang="nb-NO" smtClean="0"/>
              <a:pPr rtl="0">
                <a:spcAft>
                  <a:spcPts val="600"/>
                </a:spcAft>
              </a:pPr>
              <a:t>4</a:t>
            </a:fld>
            <a:endParaRPr lang="nb-NO"/>
          </a:p>
        </p:txBody>
      </p:sp>
      <p:graphicFrame>
        <p:nvGraphicFramePr>
          <p:cNvPr id="14" name="Plassholder for tekst 1">
            <a:extLst>
              <a:ext uri="{FF2B5EF4-FFF2-40B4-BE49-F238E27FC236}">
                <a16:creationId xmlns:a16="http://schemas.microsoft.com/office/drawing/2014/main" id="{6635E1CA-D867-EBA6-7FB1-0F08EF31F2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626605"/>
              </p:ext>
            </p:extLst>
          </p:nvPr>
        </p:nvGraphicFramePr>
        <p:xfrm>
          <a:off x="2959767" y="395287"/>
          <a:ext cx="8698833" cy="6291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2307CBCA-4BA7-B307-72DB-000EA3F115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3148" y="3030841"/>
            <a:ext cx="3120188" cy="82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EEA49A-DC7C-9C4F-2F9A-564E195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272770" y="2570712"/>
            <a:ext cx="5562741" cy="18779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dirty="0">
                <a:solidFill>
                  <a:srgbClr val="4A5EE6"/>
                </a:solidFill>
              </a:rPr>
              <a:t>TIDSLINJE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AF0DE047-1B7D-F942-8E09-3EFF699BE9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6128359"/>
              </p:ext>
            </p:extLst>
          </p:nvPr>
        </p:nvGraphicFramePr>
        <p:xfrm>
          <a:off x="2705104" y="409576"/>
          <a:ext cx="9220196" cy="73966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6070">
                  <a:extLst>
                    <a:ext uri="{9D8B030D-6E8A-4147-A177-3AD203B41FA5}">
                      <a16:colId xmlns:a16="http://schemas.microsoft.com/office/drawing/2014/main" val="2918303207"/>
                    </a:ext>
                  </a:extLst>
                </a:gridCol>
                <a:gridCol w="7114126">
                  <a:extLst>
                    <a:ext uri="{9D8B030D-6E8A-4147-A177-3AD203B41FA5}">
                      <a16:colId xmlns:a16="http://schemas.microsoft.com/office/drawing/2014/main" val="1189393465"/>
                    </a:ext>
                  </a:extLst>
                </a:gridCol>
              </a:tblGrid>
              <a:tr h="1085049"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rtl="0"/>
                      <a:r>
                        <a:rPr lang="nb-NO" sz="2800" b="1" i="0" spc="30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Feb</a:t>
                      </a:r>
                      <a: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/</a:t>
                      </a:r>
                      <a:b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mars</a:t>
                      </a:r>
                    </a:p>
                    <a:p>
                      <a:pPr rtl="0"/>
                      <a:r>
                        <a:rPr lang="nb-NO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NHF, NfU, FNDB: finner mulige rådsmedlemmer. SAFO TVB: Tilbud om helgekurs for interesserte rådsmedlemmer.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2157666"/>
                  </a:ext>
                </a:extLst>
              </a:tr>
              <a:tr h="1817634"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rtl="0"/>
                      <a: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April/</a:t>
                      </a:r>
                      <a:b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mai</a:t>
                      </a:r>
                      <a:r>
                        <a:rPr lang="nb-NO" sz="3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rtl="0"/>
                      <a:r>
                        <a:rPr lang="nb-NO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NHF, NfU, FNDB: innstiller rådsmedlemmer. SAFO: Styret tar stilling til prioriterings-rekkefølge og kan betinge kursdeltagelse.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endParaRPr lang="nb-NO" b="1" i="0" dirty="0">
                        <a:latin typeface="Avenir Next LT Pro" panose="020B0504020202020204" pitchFamily="34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Politikerdebatt 28. april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Kurs den 29. april – rådsarbeid og BUF-</a:t>
                      </a:r>
                      <a:r>
                        <a:rPr lang="nb-NO" b="1" i="0" dirty="0" err="1">
                          <a:latin typeface="Avenir Next LT Pro" panose="020B0504020202020204" pitchFamily="34" charset="77"/>
                        </a:rPr>
                        <a:t>dir</a:t>
                      </a: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 og veilederen.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Avenir Next LT Pro" panose="020B0504020202020204" pitchFamily="34" charset="77"/>
                        </a:rPr>
                        <a:t>Rådsopplæring, tilbud om helgekurs for de som ikke deltok på kurset i mars, én dag for de som har denne kompetansen. 2 timers nettkurs for de som ikke har foregående opplæring.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334722"/>
                  </a:ext>
                </a:extLst>
              </a:tr>
              <a:tr h="1546194"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rtl="0"/>
                      <a: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Juni/</a:t>
                      </a:r>
                      <a:b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nb-NO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juli</a:t>
                      </a:r>
                      <a:r>
                        <a:rPr lang="nb-NO" sz="3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rtl="0"/>
                      <a:r>
                        <a:rPr lang="nb-NO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2023</a:t>
                      </a:r>
                      <a:endParaRPr lang="nb-NO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Vurdere brev til samtlige kommuner med henstilling om at kompetansen til alle 5 grupper er representert.  </a:t>
                      </a:r>
                      <a:br>
                        <a:rPr lang="nb-NO" b="1" i="0" dirty="0">
                          <a:latin typeface="Avenir Next LT Pro" panose="020B0504020202020204" pitchFamily="34" charset="77"/>
                        </a:rPr>
                      </a:b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Oversikt over rådsmedlemmer der dette er klart.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Samme informasjon sendes som leserinnlegg til regionens aviser. </a:t>
                      </a: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7403263"/>
                  </a:ext>
                </a:extLst>
              </a:tr>
              <a:tr h="1085049"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rtl="0"/>
                      <a: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August/</a:t>
                      </a:r>
                      <a:b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nb-NO" sz="28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sept.</a:t>
                      </a:r>
                    </a:p>
                    <a:p>
                      <a:pPr rtl="0"/>
                      <a:r>
                        <a:rPr lang="nb-NO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r>
                        <a:rPr lang="nb-NO" b="1" i="0" dirty="0">
                          <a:latin typeface="Avenir Next LT Pro" panose="020B0504020202020204" pitchFamily="34" charset="77"/>
                        </a:rPr>
                        <a:t>SAFO TVB/NHF, NfU, FNDB jobbe med kommuner der vi ikke har innstilt tilstrekkelig representasjon.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924858"/>
                  </a:ext>
                </a:extLst>
              </a:tr>
              <a:tr h="851697"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rtl="0"/>
                      <a:endParaRPr lang="nb-NO" b="1" i="0" spc="30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nb-NO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b-NO"/>
                      </a:pP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136017"/>
                  </a:ext>
                </a:extLst>
              </a:tr>
            </a:tbl>
          </a:graphicData>
        </a:graphic>
      </p:graphicFrame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B38CA53F-F8EE-9AA8-01B7-F90566F159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Tittel på presentasjonen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F85384B4-F5D2-6521-EDF6-AAF2511DE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09A01C0A-2BB6-49E7-91A3-DCB9F9F59583}" type="slidenum">
              <a:rPr lang="nb-NO" smtClean="0"/>
              <a:pPr rtl="0"/>
              <a:t>5</a:t>
            </a:fld>
            <a:endParaRPr lang="nb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25138D39-DE26-CACA-E17F-0D30E82AA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5617" y="432132"/>
            <a:ext cx="0" cy="603884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FA3D4B50-54D0-CA63-02B8-46F00CBD0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6598" y="831333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998E0FB-F056-814D-0480-795EEC9C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4382" y="216538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D179EA3-9F21-20F9-B3EF-80C1C9318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4382" y="402242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C6B5CE2-4CD6-EA8F-61E1-8184FC06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4382" y="5246701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58FA962-1477-8261-DC17-C4DF36E0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1" y="295499"/>
            <a:ext cx="2026808" cy="535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658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612508_TF34357351_Win32" id="{A34F3938-1EEF-4CF5-88F7-91A347B62D8D}" vid="{F04DA9F0-961A-4A92-903A-AAF7D976893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{747134FE-8D81-45EC-8419-B7EAA0C7CE32}tf34357351_win32</Template>
  <TotalTime>12229</TotalTime>
  <Words>396</Words>
  <Application>Microsoft Office PowerPoint</Application>
  <PresentationFormat>Widescreen</PresentationFormat>
  <Paragraphs>49</Paragraphs>
  <Slides>5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Avenir Next LT Pro</vt:lpstr>
      <vt:lpstr>Calibri</vt:lpstr>
      <vt:lpstr>Office-tema</vt:lpstr>
      <vt:lpstr>GODE  RÅD …   En skisse til å finne, forberede og støtte rådsarbeidet til bevevegelseshemmede, utviklingshemmede og døvblinde</vt:lpstr>
      <vt:lpstr>Styret SAFO TVB</vt:lpstr>
      <vt:lpstr>God oversikt er nødvendig</vt:lpstr>
      <vt:lpstr>Hvorfor sitte i råd</vt:lpstr>
      <vt:lpstr>TIDSLINJE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GODE  RÅD SKAL styre   En skisse til å finne, forberede og støtte rådsarbeidet til bevevegelseshemmede, utviklingshemmede og døvblinde</dc:title>
  <dc:creator>Oddvar Hopen</dc:creator>
  <cp:lastModifiedBy>Oddvar Hopen</cp:lastModifiedBy>
  <cp:revision>2</cp:revision>
  <cp:lastPrinted>2023-01-17T09:22:09Z</cp:lastPrinted>
  <dcterms:created xsi:type="dcterms:W3CDTF">2023-01-17T07:47:10Z</dcterms:created>
  <dcterms:modified xsi:type="dcterms:W3CDTF">2023-01-28T10:04:13Z</dcterms:modified>
</cp:coreProperties>
</file>