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2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5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4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6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1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8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6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9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4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84" r:id="rId8"/>
    <p:sldLayoutId id="2147483685" r:id="rId9"/>
    <p:sldLayoutId id="2147483686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5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68" name="Rectangle 58">
            <a:extLst>
              <a:ext uri="{FF2B5EF4-FFF2-40B4-BE49-F238E27FC236}">
                <a16:creationId xmlns:a16="http://schemas.microsoft.com/office/drawing/2014/main" id="{392BFCFE-FD78-4EDF-BEFE-CC444DC5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69" name="Group 60">
            <a:extLst>
              <a:ext uri="{FF2B5EF4-FFF2-40B4-BE49-F238E27FC236}">
                <a16:creationId xmlns:a16="http://schemas.microsoft.com/office/drawing/2014/main" id="{685AEA58-5A10-44F4-82DC-B26FCDA95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1"/>
            <a:ext cx="5236971" cy="6858000"/>
            <a:chOff x="20829" y="1"/>
            <a:chExt cx="5236971" cy="6857999"/>
          </a:xfrm>
        </p:grpSpPr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31B764A7-7C08-4BBD-B1F8-BB1F928FE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D2AF11BB-0B0F-4D10-83F3-09651E442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83018268-9FAC-4D8E-B7E6-23850B4D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6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914A81D-6377-4BC6-9AE1-72200DA77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228" y="685800"/>
            <a:ext cx="10820400" cy="54864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66800" y="1066800"/>
            <a:ext cx="5334000" cy="283352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700"/>
              <a:t>Utfordringar</a:t>
            </a:r>
            <a:r>
              <a:rPr lang="en-US" sz="3700" dirty="0"/>
              <a:t> </a:t>
            </a:r>
            <a:r>
              <a:rPr lang="en-US" sz="3700"/>
              <a:t>og</a:t>
            </a:r>
            <a:r>
              <a:rPr lang="en-US" sz="3700" dirty="0"/>
              <a:t> </a:t>
            </a:r>
            <a:r>
              <a:rPr lang="en-US" sz="3700"/>
              <a:t>flaskehalsar</a:t>
            </a:r>
            <a:r>
              <a:rPr lang="en-US" sz="3700" dirty="0"/>
              <a:t> </a:t>
            </a:r>
            <a:r>
              <a:rPr lang="en-US" sz="3700"/>
              <a:t>i</a:t>
            </a:r>
            <a:r>
              <a:rPr lang="en-US" sz="3700" dirty="0"/>
              <a:t>  </a:t>
            </a:r>
            <a:r>
              <a:rPr lang="en-US" sz="3700" dirty="0" err="1"/>
              <a:t>rådsarbeid</a:t>
            </a:r>
            <a:br>
              <a:rPr lang="en-US" sz="3700" dirty="0"/>
            </a:br>
            <a:br>
              <a:rPr lang="en-US" sz="3700" dirty="0"/>
            </a:br>
            <a:endParaRPr lang="en-US" sz="370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66799" y="4074784"/>
            <a:ext cx="5333999" cy="1640216"/>
          </a:xfrm>
        </p:spPr>
        <p:txBody>
          <a:bodyPr anchor="t">
            <a:normAutofit/>
          </a:bodyPr>
          <a:lstStyle/>
          <a:p>
            <a:pPr algn="l"/>
            <a:r>
              <a:rPr lang="en-US" sz="2200" dirty="0"/>
              <a:t>Kva er </a:t>
            </a:r>
            <a:r>
              <a:rPr lang="en-US" sz="2200"/>
              <a:t>viktig</a:t>
            </a:r>
            <a:r>
              <a:rPr lang="en-US" sz="2200" dirty="0"/>
              <a:t> ?</a:t>
            </a:r>
            <a:endParaRPr lang="nb-NO" sz="2200" dirty="0"/>
          </a:p>
          <a:p>
            <a:pPr algn="l"/>
            <a:r>
              <a:rPr lang="en-US" sz="2200"/>
              <a:t>Korleis</a:t>
            </a:r>
            <a:r>
              <a:rPr lang="en-US" sz="2200" dirty="0"/>
              <a:t> </a:t>
            </a:r>
            <a:r>
              <a:rPr lang="en-US" sz="2200"/>
              <a:t>jobba</a:t>
            </a:r>
            <a:r>
              <a:rPr lang="en-US" sz="2200" dirty="0"/>
              <a:t> </a:t>
            </a:r>
            <a:r>
              <a:rPr lang="en-US" sz="2200"/>
              <a:t>i</a:t>
            </a:r>
            <a:r>
              <a:rPr lang="en-US" sz="2200" dirty="0"/>
              <a:t> Voss </a:t>
            </a:r>
            <a:r>
              <a:rPr lang="en-US" sz="2200"/>
              <a:t>herad</a:t>
            </a:r>
            <a:r>
              <a:rPr lang="en-US" sz="2200" dirty="0"/>
              <a:t> ?</a:t>
            </a:r>
          </a:p>
          <a:p>
            <a:pPr algn="l"/>
            <a:r>
              <a:rPr lang="en-US" sz="2200" dirty="0"/>
              <a:t>Kva </a:t>
            </a:r>
            <a:r>
              <a:rPr lang="en-US" sz="2200"/>
              <a:t>resultat</a:t>
            </a:r>
            <a:r>
              <a:rPr lang="en-US" sz="2200" dirty="0"/>
              <a:t> </a:t>
            </a:r>
            <a:r>
              <a:rPr lang="en-US" sz="2200"/>
              <a:t>oppnår</a:t>
            </a:r>
            <a:r>
              <a:rPr lang="en-US" sz="2200" dirty="0"/>
              <a:t> me ?</a:t>
            </a:r>
          </a:p>
        </p:txBody>
      </p:sp>
      <p:pic>
        <p:nvPicPr>
          <p:cNvPr id="4" name="Picture 3" descr="Et fargerom på en hvit overflate">
            <a:extLst>
              <a:ext uri="{FF2B5EF4-FFF2-40B4-BE49-F238E27FC236}">
                <a16:creationId xmlns:a16="http://schemas.microsoft.com/office/drawing/2014/main" id="{54B39331-DD8A-EA18-83C2-6DEA4E60C2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5264"/>
          <a:stretch/>
        </p:blipFill>
        <p:spPr>
          <a:xfrm>
            <a:off x="6789671" y="685800"/>
            <a:ext cx="473559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462BFBC-0E19-4E6F-B0C7-CD5C519BC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2C2A007-4AE9-49C4-B364-5FDF34596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1"/>
            <a:ext cx="5236971" cy="6858000"/>
            <a:chOff x="20829" y="1"/>
            <a:chExt cx="5236971" cy="6857999"/>
          </a:xfrm>
        </p:grpSpPr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7078F960-6916-4F42-8EF7-539F7BCF6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5DDD393C-0974-429B-BE40-48457E19E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D813CD98-5EBE-426D-A4AC-FA5518B09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6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453545A-B2D3-41EE-A91C-DBF43402D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6" y="685800"/>
            <a:ext cx="10820400" cy="54864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2140CF2-D247-63F9-E6DF-DB0082457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318" y="914400"/>
            <a:ext cx="4952681" cy="510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Bakgrunn / historikk: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3260D6-4463-DEA1-9781-60D49F951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1" y="914400"/>
            <a:ext cx="4800600" cy="510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/>
            <a:r>
              <a:rPr lang="en-US" sz="1800" dirty="0"/>
              <a:t>Vald inn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kommunalt</a:t>
            </a:r>
            <a:r>
              <a:rPr lang="en-US" sz="1800" dirty="0"/>
              <a:t> </a:t>
            </a:r>
            <a:r>
              <a:rPr lang="en-US" sz="1800" dirty="0" err="1"/>
              <a:t>råd</a:t>
            </a:r>
            <a:r>
              <a:rPr lang="en-US" sz="1800" dirty="0"/>
              <a:t> for </a:t>
            </a:r>
            <a:r>
              <a:rPr lang="en-US" sz="1800" dirty="0" err="1"/>
              <a:t>menneske</a:t>
            </a:r>
            <a:r>
              <a:rPr lang="en-US" sz="1800" dirty="0"/>
              <a:t> med </a:t>
            </a:r>
            <a:r>
              <a:rPr lang="en-US" sz="1800" dirty="0" err="1"/>
              <a:t>nedsett</a:t>
            </a:r>
            <a:r>
              <a:rPr lang="en-US" sz="1800" dirty="0"/>
              <a:t> </a:t>
            </a:r>
            <a:r>
              <a:rPr lang="en-US" sz="1800" dirty="0" err="1"/>
              <a:t>funksjonsevne</a:t>
            </a:r>
            <a:r>
              <a:rPr lang="en-US" sz="1800" dirty="0"/>
              <a:t> </a:t>
            </a:r>
            <a:r>
              <a:rPr lang="en-US" sz="1800" dirty="0" err="1"/>
              <a:t>i</a:t>
            </a:r>
            <a:r>
              <a:rPr lang="en-US" sz="1800" dirty="0"/>
              <a:t> 2019</a:t>
            </a:r>
            <a:endParaRPr lang="nb-NO"/>
          </a:p>
          <a:p>
            <a:pPr marL="285750" indent="-285750"/>
            <a:endParaRPr lang="en-US" sz="1800" dirty="0"/>
          </a:p>
          <a:p>
            <a:pPr marL="285750" indent="-285750"/>
            <a:r>
              <a:rPr lang="en-US" sz="1800" dirty="0"/>
              <a:t>Har </a:t>
            </a:r>
            <a:r>
              <a:rPr lang="en-US" sz="1800" dirty="0" err="1"/>
              <a:t>tidlegare</a:t>
            </a:r>
            <a:r>
              <a:rPr lang="en-US" sz="1800" dirty="0"/>
              <a:t> </a:t>
            </a:r>
            <a:r>
              <a:rPr lang="en-US" sz="1800" dirty="0" err="1"/>
              <a:t>vore</a:t>
            </a:r>
            <a:r>
              <a:rPr lang="en-US" sz="1800" dirty="0"/>
              <a:t> </a:t>
            </a:r>
            <a:r>
              <a:rPr lang="en-US" sz="1800" dirty="0" err="1"/>
              <a:t>varamedlem</a:t>
            </a:r>
            <a:r>
              <a:rPr lang="en-US" sz="1800" dirty="0"/>
              <a:t> </a:t>
            </a:r>
            <a:r>
              <a:rPr lang="en-US" sz="1800" dirty="0" err="1"/>
              <a:t>i</a:t>
            </a:r>
            <a:r>
              <a:rPr lang="en-US" sz="1800" dirty="0"/>
              <a:t> </a:t>
            </a:r>
            <a:r>
              <a:rPr lang="en-US" sz="1800" dirty="0" err="1"/>
              <a:t>rådet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 </a:t>
            </a:r>
            <a:r>
              <a:rPr lang="en-US" sz="1800" dirty="0" err="1"/>
              <a:t>fleire</a:t>
            </a:r>
            <a:r>
              <a:rPr lang="en-US" sz="1800" dirty="0"/>
              <a:t> </a:t>
            </a:r>
            <a:r>
              <a:rPr lang="en-US" sz="1800" dirty="0" err="1"/>
              <a:t>år</a:t>
            </a:r>
            <a:endParaRPr lang="en-US" sz="1800" dirty="0"/>
          </a:p>
          <a:p>
            <a:pPr marL="285750" indent="-285750"/>
            <a:endParaRPr lang="en-US" sz="1800" dirty="0"/>
          </a:p>
          <a:p>
            <a:pPr marL="285750" indent="-285750"/>
            <a:r>
              <a:rPr lang="en-US" sz="1800" dirty="0"/>
              <a:t>I 2019 </a:t>
            </a:r>
            <a:r>
              <a:rPr lang="en-US" sz="1800" dirty="0" err="1"/>
              <a:t>fekk</a:t>
            </a:r>
            <a:r>
              <a:rPr lang="en-US" sz="1800" dirty="0"/>
              <a:t> </a:t>
            </a:r>
            <a:r>
              <a:rPr lang="en-US" sz="1800" dirty="0" err="1"/>
              <a:t>rådsmedlem</a:t>
            </a:r>
            <a:r>
              <a:rPr lang="en-US" sz="1800" dirty="0"/>
              <a:t> status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folkevalde</a:t>
            </a:r>
            <a:endParaRPr lang="en-US" sz="1800" dirty="0"/>
          </a:p>
          <a:p>
            <a:pPr marL="285750" indent="-285750"/>
            <a:endParaRPr lang="en-US" sz="1800"/>
          </a:p>
          <a:p>
            <a:pPr marL="285750" indent="-285750"/>
            <a:r>
              <a:rPr lang="en-US" sz="1800" dirty="0"/>
              <a:t>7 </a:t>
            </a:r>
            <a:r>
              <a:rPr lang="en-US" sz="1800" dirty="0" err="1"/>
              <a:t>medlem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 </a:t>
            </a:r>
            <a:r>
              <a:rPr lang="en-US" sz="1800" dirty="0" err="1"/>
              <a:t>rådet</a:t>
            </a:r>
          </a:p>
          <a:p>
            <a:pPr marL="285750" indent="-285750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0276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2BFBC-0E19-4E6F-B0C7-CD5C519BC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2C2A007-4AE9-49C4-B364-5FDF34596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1"/>
            <a:ext cx="5236971" cy="6858000"/>
            <a:chOff x="20829" y="1"/>
            <a:chExt cx="5236971" cy="685799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078F960-6916-4F42-8EF7-539F7BCF6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DDD393C-0974-429B-BE40-48457E19E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813CD98-5EBE-426D-A4AC-FA5518B09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6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53545A-B2D3-41EE-A91C-DBF43402D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6" y="685800"/>
            <a:ext cx="10820400" cy="54864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1D6113F-1616-4B63-7AD3-90DBB3A78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318" y="914400"/>
            <a:ext cx="4952681" cy="5105400"/>
          </a:xfrm>
        </p:spPr>
        <p:txBody>
          <a:bodyPr anchor="ctr">
            <a:normAutofit/>
          </a:bodyPr>
          <a:lstStyle/>
          <a:p>
            <a:r>
              <a:rPr lang="nb-NO" dirty="0">
                <a:cs typeface="Sabon Next LT"/>
              </a:rPr>
              <a:t>Opplæring: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5CF7E8-1A7F-31F2-9BBF-A38F1E65A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1" y="914400"/>
            <a:ext cx="4800600" cy="5105400"/>
          </a:xfrm>
        </p:spPr>
        <p:txBody>
          <a:bodyPr anchor="ctr">
            <a:normAutofit/>
          </a:bodyPr>
          <a:lstStyle/>
          <a:p>
            <a:pPr marL="285750" indent="-285750"/>
            <a:r>
              <a:rPr lang="nb-NO" sz="1800" dirty="0"/>
              <a:t>Folkeopplæringsprogram </a:t>
            </a:r>
            <a:r>
              <a:rPr lang="nb-NO" sz="1800" dirty="0" err="1"/>
              <a:t>frå</a:t>
            </a:r>
            <a:r>
              <a:rPr lang="nb-NO" sz="1800" dirty="0"/>
              <a:t> KS i 2020 og 2021</a:t>
            </a:r>
            <a:endParaRPr lang="nb-NO"/>
          </a:p>
          <a:p>
            <a:pPr marL="285750" indent="-285750"/>
            <a:r>
              <a:rPr lang="nb-NO" sz="1800" dirty="0" err="1"/>
              <a:t>Webinar</a:t>
            </a:r>
            <a:r>
              <a:rPr lang="nb-NO" sz="1800" dirty="0"/>
              <a:t> om CRPD, FN konvensjonen for menneske med nedsett funksjonsevne i regi av FFO Trøndelag og Likestillingssenteret KUN, 2021</a:t>
            </a:r>
          </a:p>
          <a:p>
            <a:pPr marL="285750" indent="-285750"/>
            <a:r>
              <a:rPr lang="nb-NO" sz="1800" dirty="0"/>
              <a:t>Konferanse for kommunale råd for menneske med nedsett </a:t>
            </a:r>
            <a:r>
              <a:rPr lang="nb-NO" sz="1800" dirty="0" err="1"/>
              <a:t>funksjonevne</a:t>
            </a:r>
            <a:r>
              <a:rPr lang="nb-NO" sz="1800" dirty="0"/>
              <a:t> i regi av Fylkeskommunen </a:t>
            </a:r>
            <a:r>
              <a:rPr lang="nb-NO" sz="1800" dirty="0" err="1"/>
              <a:t>Vestland</a:t>
            </a:r>
            <a:r>
              <a:rPr lang="nb-NO" sz="1800" dirty="0"/>
              <a:t>, 2022</a:t>
            </a:r>
          </a:p>
          <a:p>
            <a:pPr marL="285750" indent="-285750"/>
            <a:r>
              <a:rPr lang="nb-NO" sz="1800" dirty="0"/>
              <a:t>Konferanse "Leve hele livet" i regi av </a:t>
            </a:r>
            <a:r>
              <a:rPr lang="nb-NO" sz="1800" dirty="0" err="1"/>
              <a:t>Statsforvaltar</a:t>
            </a:r>
            <a:r>
              <a:rPr lang="nb-NO" sz="1800" dirty="0"/>
              <a:t> i </a:t>
            </a:r>
            <a:r>
              <a:rPr lang="nb-NO" sz="1800" dirty="0" err="1"/>
              <a:t>Vestland</a:t>
            </a:r>
            <a:r>
              <a:rPr lang="nb-NO" sz="1800" dirty="0"/>
              <a:t>, 2022</a:t>
            </a:r>
          </a:p>
          <a:p>
            <a:pPr marL="0" indent="0">
              <a:buNone/>
            </a:pP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361336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0ABFF7-3293-4EAC-9426-EBDCAA34D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0" y="5080"/>
            <a:ext cx="3464215" cy="4598234"/>
            <a:chOff x="8059620" y="41922"/>
            <a:chExt cx="3997615" cy="681607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B475375-4F9B-4D93-8769-B42BB7F447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18" b="17291"/>
            <a:stretch/>
          </p:blipFill>
          <p:spPr>
            <a:xfrm flipH="1">
              <a:off x="8059620" y="1345934"/>
              <a:ext cx="3997615" cy="551206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074A43D-E1B2-4563-8D84-A962E8ABE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90"/>
            <a:stretch/>
          </p:blipFill>
          <p:spPr>
            <a:xfrm>
              <a:off x="8915400" y="41922"/>
              <a:ext cx="3141835" cy="6816077"/>
            </a:xfrm>
            <a:prstGeom prst="rect">
              <a:avLst/>
            </a:prstGeom>
          </p:spPr>
        </p:pic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CFE00507-8353-EE71-A4DC-F2AC1732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 anchor="ctr">
            <a:normAutofit/>
          </a:bodyPr>
          <a:lstStyle/>
          <a:p>
            <a:r>
              <a:rPr lang="nb-NO" dirty="0">
                <a:solidFill>
                  <a:srgbClr val="FFFFFF"/>
                </a:solidFill>
                <a:cs typeface="Sabon Next LT"/>
              </a:rPr>
              <a:t>Kva er viktig !</a:t>
            </a:r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63B7C2-4A24-727F-8057-2836939D1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0" y="383662"/>
            <a:ext cx="5462367" cy="6663143"/>
          </a:xfrm>
        </p:spPr>
        <p:txBody>
          <a:bodyPr anchor="ctr">
            <a:normAutofit/>
          </a:bodyPr>
          <a:lstStyle/>
          <a:p>
            <a:r>
              <a:rPr lang="nb-NO" sz="1800" dirty="0"/>
              <a:t>At rådsmedlem er likestilt med </a:t>
            </a:r>
            <a:r>
              <a:rPr lang="nb-NO" sz="1800" dirty="0" err="1"/>
              <a:t>folkevalde</a:t>
            </a:r>
            <a:r>
              <a:rPr lang="nb-NO" sz="1800" dirty="0"/>
              <a:t> i heradstyret og andre politiske </a:t>
            </a:r>
            <a:r>
              <a:rPr lang="nb-NO" sz="1800" dirty="0" err="1"/>
              <a:t>utval</a:t>
            </a:r>
            <a:endParaRPr lang="nb-NO" sz="1800" dirty="0"/>
          </a:p>
          <a:p>
            <a:r>
              <a:rPr lang="nb-NO" sz="1800" dirty="0"/>
              <a:t>Godt samarbeid</a:t>
            </a:r>
          </a:p>
          <a:p>
            <a:r>
              <a:rPr lang="nb-NO" sz="1800" dirty="0"/>
              <a:t>Å få sakspapira i god tid</a:t>
            </a:r>
          </a:p>
          <a:p>
            <a:r>
              <a:rPr lang="nb-NO" sz="1800" dirty="0"/>
              <a:t>God møtekultur</a:t>
            </a:r>
          </a:p>
          <a:p>
            <a:r>
              <a:rPr lang="nb-NO" sz="1800" dirty="0" err="1"/>
              <a:t>Medverknad</a:t>
            </a:r>
            <a:endParaRPr lang="nb-NO" sz="1800" dirty="0"/>
          </a:p>
          <a:p>
            <a:r>
              <a:rPr lang="nb-NO" sz="1800" dirty="0" err="1"/>
              <a:t>Byggja</a:t>
            </a:r>
            <a:r>
              <a:rPr lang="nb-NO" sz="1800" dirty="0"/>
              <a:t> kunnskap og kompetanse i rådet</a:t>
            </a:r>
          </a:p>
          <a:p>
            <a:r>
              <a:rPr lang="nb-NO" sz="1800" dirty="0"/>
              <a:t>Rolleforståing</a:t>
            </a:r>
          </a:p>
          <a:p>
            <a:r>
              <a:rPr lang="nb-NO" sz="1800" dirty="0"/>
              <a:t>Vera lydhøre for </a:t>
            </a:r>
            <a:r>
              <a:rPr lang="nb-NO" sz="1800" dirty="0" err="1"/>
              <a:t>innspel</a:t>
            </a:r>
            <a:r>
              <a:rPr lang="nb-NO" sz="1800" dirty="0"/>
              <a:t> </a:t>
            </a:r>
            <a:r>
              <a:rPr lang="nb-NO" sz="1800" dirty="0" err="1"/>
              <a:t>frå</a:t>
            </a:r>
            <a:r>
              <a:rPr lang="nb-NO" sz="1800" dirty="0"/>
              <a:t> </a:t>
            </a:r>
            <a:r>
              <a:rPr lang="nb-NO" sz="1800" dirty="0" err="1"/>
              <a:t>innbyggjarar</a:t>
            </a:r>
            <a:r>
              <a:rPr lang="nb-NO" sz="1800" dirty="0"/>
              <a:t> og </a:t>
            </a:r>
            <a:r>
              <a:rPr lang="nb-NO" sz="1800" dirty="0" err="1"/>
              <a:t>brukarorganisasjonar</a:t>
            </a:r>
            <a:endParaRPr lang="nb-NO" sz="1800" dirty="0"/>
          </a:p>
          <a:p>
            <a:r>
              <a:rPr lang="nb-NO" sz="1800" dirty="0"/>
              <a:t>Få invitasjon til </a:t>
            </a:r>
            <a:r>
              <a:rPr lang="nb-NO" sz="1800" dirty="0" err="1"/>
              <a:t>temadagar</a:t>
            </a:r>
            <a:r>
              <a:rPr lang="nb-NO" sz="1800" dirty="0"/>
              <a:t> i heradstyret og framlegg av budsjettet</a:t>
            </a:r>
          </a:p>
          <a:p>
            <a:r>
              <a:rPr lang="nb-NO" sz="1800" dirty="0"/>
              <a:t>Å kjenna at administrasjon politisk leiing vil oss vel</a:t>
            </a:r>
          </a:p>
          <a:p>
            <a:endParaRPr lang="nb-NO" sz="1800" dirty="0"/>
          </a:p>
          <a:p>
            <a:endParaRPr lang="nb-NO" sz="1800" dirty="0"/>
          </a:p>
          <a:p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902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0ABFF7-3293-4EAC-9426-EBDCAA34D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0" y="5080"/>
            <a:ext cx="3464215" cy="4598234"/>
            <a:chOff x="8059620" y="41922"/>
            <a:chExt cx="3997615" cy="681607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B475375-4F9B-4D93-8769-B42BB7F447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18" b="17291"/>
            <a:stretch/>
          </p:blipFill>
          <p:spPr>
            <a:xfrm flipH="1">
              <a:off x="8059620" y="1345934"/>
              <a:ext cx="3997615" cy="551206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074A43D-E1B2-4563-8D84-A962E8ABE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90"/>
            <a:stretch/>
          </p:blipFill>
          <p:spPr>
            <a:xfrm>
              <a:off x="8915400" y="41922"/>
              <a:ext cx="3141835" cy="6816077"/>
            </a:xfrm>
            <a:prstGeom prst="rect">
              <a:avLst/>
            </a:prstGeom>
          </p:spPr>
        </p:pic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030587B-CE4F-5311-42B7-6AD661A4A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 anchor="ctr">
            <a:normAutofit/>
          </a:bodyPr>
          <a:lstStyle/>
          <a:p>
            <a:r>
              <a:rPr lang="nb-NO" dirty="0">
                <a:solidFill>
                  <a:srgbClr val="FFFFFF"/>
                </a:solidFill>
                <a:cs typeface="Sabon Next LT"/>
              </a:rPr>
              <a:t>Korleis jobba i rådet i Voss </a:t>
            </a:r>
            <a:r>
              <a:rPr lang="nb-NO" dirty="0" err="1">
                <a:solidFill>
                  <a:srgbClr val="FFFFFF"/>
                </a:solidFill>
                <a:cs typeface="Sabon Next LT"/>
              </a:rPr>
              <a:t>herad</a:t>
            </a:r>
            <a:r>
              <a:rPr lang="nb-NO" dirty="0">
                <a:solidFill>
                  <a:srgbClr val="FFFFFF"/>
                </a:solidFill>
                <a:cs typeface="Sabon Next LT"/>
              </a:rPr>
              <a:t> </a:t>
            </a:r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227499-EF04-07A8-FF2B-A15663593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0" y="716366"/>
            <a:ext cx="5408706" cy="5396722"/>
          </a:xfrm>
        </p:spPr>
        <p:txBody>
          <a:bodyPr anchor="ctr">
            <a:normAutofit/>
          </a:bodyPr>
          <a:lstStyle/>
          <a:p>
            <a:r>
              <a:rPr lang="nb-NO" sz="1800" dirty="0" err="1"/>
              <a:t>Årshjul</a:t>
            </a:r>
          </a:p>
          <a:p>
            <a:r>
              <a:rPr lang="nb-NO" sz="1800" dirty="0"/>
              <a:t>Årsmelding</a:t>
            </a:r>
          </a:p>
          <a:p>
            <a:r>
              <a:rPr lang="nb-NO" sz="1800" dirty="0"/>
              <a:t>Formøte med sekretær</a:t>
            </a:r>
          </a:p>
          <a:p>
            <a:r>
              <a:rPr lang="nb-NO" sz="1800" dirty="0"/>
              <a:t>Tema på møta - </a:t>
            </a:r>
            <a:r>
              <a:rPr lang="nb-NO" sz="1800" dirty="0" err="1"/>
              <a:t>invitera</a:t>
            </a:r>
            <a:r>
              <a:rPr lang="nb-NO" sz="1800" dirty="0"/>
              <a:t> </a:t>
            </a:r>
            <a:r>
              <a:rPr lang="nb-NO" sz="1800" dirty="0" err="1"/>
              <a:t>fagpersonar</a:t>
            </a:r>
            <a:r>
              <a:rPr lang="nb-NO" sz="1800" dirty="0"/>
              <a:t> </a:t>
            </a:r>
            <a:r>
              <a:rPr lang="nb-NO" sz="1800" dirty="0" err="1"/>
              <a:t>frå</a:t>
            </a:r>
            <a:r>
              <a:rPr lang="nb-NO" sz="1800" dirty="0"/>
              <a:t> ulike kommunale </a:t>
            </a:r>
            <a:r>
              <a:rPr lang="nb-NO" sz="1800" dirty="0" err="1"/>
              <a:t>avdelingar</a:t>
            </a:r>
            <a:r>
              <a:rPr lang="nb-NO" sz="1800" dirty="0"/>
              <a:t> til dialog</a:t>
            </a:r>
          </a:p>
          <a:p>
            <a:r>
              <a:rPr lang="nb-NO" sz="1800" dirty="0"/>
              <a:t>Jobba kunnskapsbasert – visa til lovverk, </a:t>
            </a:r>
            <a:r>
              <a:rPr lang="nb-NO" sz="1800" dirty="0" err="1"/>
              <a:t>rettleiarar</a:t>
            </a:r>
            <a:r>
              <a:rPr lang="nb-NO" sz="1800" dirty="0"/>
              <a:t>, forsking, statistikk, CRPD, FN sine </a:t>
            </a:r>
            <a:r>
              <a:rPr lang="nb-NO" sz="1800" dirty="0" err="1"/>
              <a:t>berekraftsmåla</a:t>
            </a:r>
            <a:r>
              <a:rPr lang="nb-NO" sz="1800" dirty="0"/>
              <a:t> og fokusområda til </a:t>
            </a:r>
            <a:r>
              <a:rPr lang="nb-NO" sz="1800" dirty="0" err="1"/>
              <a:t>heradet</a:t>
            </a:r>
          </a:p>
          <a:p>
            <a:r>
              <a:rPr lang="nb-NO" sz="1800" dirty="0" err="1"/>
              <a:t>Fremja</a:t>
            </a:r>
            <a:r>
              <a:rPr lang="nb-NO" sz="1800" dirty="0"/>
              <a:t> eigne saker</a:t>
            </a:r>
          </a:p>
          <a:p>
            <a:r>
              <a:rPr lang="nb-NO" sz="1800" dirty="0" err="1"/>
              <a:t>Høyringssvar</a:t>
            </a:r>
            <a:r>
              <a:rPr lang="nb-NO" sz="1800" dirty="0"/>
              <a:t> på planar til </a:t>
            </a:r>
            <a:r>
              <a:rPr lang="nb-NO" sz="1800" dirty="0" err="1"/>
              <a:t>heradet</a:t>
            </a:r>
            <a:r>
              <a:rPr lang="nb-NO" sz="1800" dirty="0"/>
              <a:t> og andre</a:t>
            </a:r>
          </a:p>
          <a:p>
            <a:r>
              <a:rPr lang="nb-NO" sz="1800" dirty="0"/>
              <a:t>Rådet vert invitert til </a:t>
            </a:r>
            <a:r>
              <a:rPr lang="nb-NO" sz="1800" dirty="0" err="1"/>
              <a:t>samskapingsmøter</a:t>
            </a:r>
            <a:r>
              <a:rPr lang="nb-NO" sz="1800" dirty="0"/>
              <a:t>, </a:t>
            </a:r>
            <a:r>
              <a:rPr lang="nb-NO" sz="1800" dirty="0" err="1"/>
              <a:t>moglegheitsstudie</a:t>
            </a:r>
            <a:r>
              <a:rPr lang="nb-NO" sz="1800" dirty="0"/>
              <a:t>, idedugnad </a:t>
            </a:r>
            <a:r>
              <a:rPr lang="nb-NO" sz="1800" dirty="0" err="1"/>
              <a:t>m.m</a:t>
            </a:r>
            <a:endParaRPr lang="nb-NO" sz="1800" dirty="0"/>
          </a:p>
          <a:p>
            <a:r>
              <a:rPr lang="nb-NO" sz="1800" dirty="0"/>
              <a:t>Nytta </a:t>
            </a:r>
            <a:r>
              <a:rPr lang="nb-NO" sz="1800" dirty="0" err="1"/>
              <a:t>møte-og</a:t>
            </a:r>
            <a:r>
              <a:rPr lang="nb-NO" sz="1800" dirty="0"/>
              <a:t> taleretten i </a:t>
            </a:r>
            <a:r>
              <a:rPr lang="nb-NO" sz="1800" dirty="0" err="1"/>
              <a:t>t.d.heradstyret</a:t>
            </a:r>
          </a:p>
        </p:txBody>
      </p:sp>
    </p:spTree>
    <p:extLst>
      <p:ext uri="{BB962C8B-B14F-4D97-AF65-F5344CB8AC3E}">
        <p14:creationId xmlns:p14="http://schemas.microsoft.com/office/powerpoint/2010/main" val="3131923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0ABFF7-3293-4EAC-9426-EBDCAA34D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0" y="5080"/>
            <a:ext cx="3464215" cy="4598234"/>
            <a:chOff x="8059620" y="41922"/>
            <a:chExt cx="3997615" cy="681607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B475375-4F9B-4D93-8769-B42BB7F447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18" b="17291"/>
            <a:stretch/>
          </p:blipFill>
          <p:spPr>
            <a:xfrm flipH="1">
              <a:off x="8059620" y="1345934"/>
              <a:ext cx="3997615" cy="551206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074A43D-E1B2-4563-8D84-A962E8ABE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90"/>
            <a:stretch/>
          </p:blipFill>
          <p:spPr>
            <a:xfrm>
              <a:off x="8915400" y="41922"/>
              <a:ext cx="3141835" cy="6816077"/>
            </a:xfrm>
            <a:prstGeom prst="rect">
              <a:avLst/>
            </a:prstGeom>
          </p:spPr>
        </p:pic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E6BDD31A-556E-D9AD-4DA5-C66B545A6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 anchor="ctr">
            <a:normAutofit/>
          </a:bodyPr>
          <a:lstStyle/>
          <a:p>
            <a:r>
              <a:rPr lang="nb-NO">
                <a:solidFill>
                  <a:srgbClr val="FFFFFF"/>
                </a:solidFill>
                <a:cs typeface="Sabon Next LT"/>
              </a:rPr>
              <a:t>Kva har me oppnådd ?</a:t>
            </a:r>
            <a:endParaRPr lang="nb-NO">
              <a:solidFill>
                <a:srgbClr val="FFFFFF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F2BFEB-8966-5E7F-C9E9-676118444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0" y="716366"/>
            <a:ext cx="5408706" cy="6147989"/>
          </a:xfrm>
        </p:spPr>
        <p:txBody>
          <a:bodyPr anchor="ctr">
            <a:normAutofit/>
          </a:bodyPr>
          <a:lstStyle/>
          <a:p>
            <a:r>
              <a:rPr lang="nb-NO" sz="1800" dirty="0"/>
              <a:t>Fått </a:t>
            </a:r>
            <a:r>
              <a:rPr lang="nb-NO" sz="1800" dirty="0" err="1"/>
              <a:t>møte-og</a:t>
            </a:r>
            <a:r>
              <a:rPr lang="nb-NO" sz="1800" dirty="0"/>
              <a:t> talerett i </a:t>
            </a:r>
            <a:r>
              <a:rPr lang="nb-NO" sz="1800" dirty="0" err="1"/>
              <a:t>besluttande</a:t>
            </a:r>
            <a:r>
              <a:rPr lang="nb-NO" sz="1800" dirty="0"/>
              <a:t> organ gjennom å </a:t>
            </a:r>
            <a:r>
              <a:rPr lang="nb-NO" sz="1800" dirty="0" err="1"/>
              <a:t>fremja</a:t>
            </a:r>
            <a:r>
              <a:rPr lang="nb-NO" sz="1800" dirty="0"/>
              <a:t> eiga sak </a:t>
            </a:r>
            <a:r>
              <a:rPr lang="nb-NO" sz="1800" dirty="0" err="1"/>
              <a:t>saman</a:t>
            </a:r>
            <a:r>
              <a:rPr lang="nb-NO" sz="1800" dirty="0"/>
              <a:t> med Eldrerådet</a:t>
            </a:r>
          </a:p>
          <a:p>
            <a:r>
              <a:rPr lang="nb-NO" sz="1800" dirty="0"/>
              <a:t>Fått til endring av tildelingskriteria for </a:t>
            </a:r>
            <a:r>
              <a:rPr lang="nb-NO" sz="1800" dirty="0" err="1"/>
              <a:t>støttekontakttenesta</a:t>
            </a:r>
            <a:r>
              <a:rPr lang="nb-NO" sz="1800" dirty="0"/>
              <a:t> gjennom å </a:t>
            </a:r>
            <a:r>
              <a:rPr lang="nb-NO" sz="1800" dirty="0" err="1"/>
              <a:t>fremja</a:t>
            </a:r>
            <a:r>
              <a:rPr lang="nb-NO" sz="1800" dirty="0"/>
              <a:t> eiga sak</a:t>
            </a:r>
          </a:p>
          <a:p>
            <a:r>
              <a:rPr lang="nb-NO" sz="1800" dirty="0"/>
              <a:t>Påverknad i ulike saker hjå t.d. </a:t>
            </a:r>
            <a:r>
              <a:rPr lang="nb-NO" sz="1800" dirty="0" err="1"/>
              <a:t>Helse-og</a:t>
            </a:r>
            <a:r>
              <a:rPr lang="nb-NO" sz="1800" dirty="0"/>
              <a:t> omsorg, Teknisk og gjennom dialogmøter</a:t>
            </a:r>
          </a:p>
          <a:p>
            <a:r>
              <a:rPr lang="nb-NO" sz="1800" dirty="0"/>
              <a:t>Ei oppleving av at rådet er </a:t>
            </a:r>
            <a:r>
              <a:rPr lang="nb-NO" sz="1800" dirty="0" err="1"/>
              <a:t>meir</a:t>
            </a:r>
            <a:r>
              <a:rPr lang="nb-NO" sz="1800" dirty="0"/>
              <a:t> </a:t>
            </a:r>
            <a:r>
              <a:rPr lang="nb-NO" sz="1800" dirty="0" err="1"/>
              <a:t>synleg</a:t>
            </a:r>
            <a:r>
              <a:rPr lang="nb-NO" sz="1800" dirty="0"/>
              <a:t>, at </a:t>
            </a:r>
            <a:r>
              <a:rPr lang="nb-NO" sz="1800" dirty="0" err="1"/>
              <a:t>me</a:t>
            </a:r>
            <a:r>
              <a:rPr lang="nb-NO" sz="1800" dirty="0"/>
              <a:t> har opparbeida tillitt og </a:t>
            </a:r>
            <a:r>
              <a:rPr lang="nb-NO" sz="1800" dirty="0" err="1"/>
              <a:t>truverd</a:t>
            </a:r>
            <a:r>
              <a:rPr lang="nb-NO" sz="1800" dirty="0"/>
              <a:t> og i </a:t>
            </a:r>
            <a:r>
              <a:rPr lang="nb-NO" sz="1800" dirty="0" err="1"/>
              <a:t>størregrad</a:t>
            </a:r>
            <a:r>
              <a:rPr lang="nb-NO" sz="1800" dirty="0"/>
              <a:t> kan </a:t>
            </a:r>
            <a:r>
              <a:rPr lang="nb-NO" sz="1800" dirty="0" err="1"/>
              <a:t>verta</a:t>
            </a:r>
            <a:r>
              <a:rPr lang="nb-NO" sz="1800" dirty="0"/>
              <a:t> </a:t>
            </a:r>
            <a:r>
              <a:rPr lang="nb-NO" sz="1800" dirty="0" err="1"/>
              <a:t>høyrde</a:t>
            </a:r>
            <a:r>
              <a:rPr lang="nb-NO" sz="1800" dirty="0"/>
              <a:t> i ulike saker</a:t>
            </a:r>
          </a:p>
          <a:p>
            <a:r>
              <a:rPr lang="nb-NO" sz="1800" dirty="0" err="1"/>
              <a:t>Auka</a:t>
            </a:r>
            <a:r>
              <a:rPr lang="nb-NO" sz="1800" dirty="0"/>
              <a:t> kunnskap og kompetanse i rådet - betre verktøy i rådsarbeidet</a:t>
            </a:r>
          </a:p>
          <a:p>
            <a:r>
              <a:rPr lang="nb-NO" sz="1800" dirty="0"/>
              <a:t>CRPD, </a:t>
            </a:r>
            <a:r>
              <a:rPr lang="nb-NO" sz="1800" dirty="0" err="1"/>
              <a:t>menneskerettigheitar</a:t>
            </a:r>
            <a:r>
              <a:rPr lang="nb-NO" sz="1800" dirty="0"/>
              <a:t> og likestilling på dagsorden. </a:t>
            </a:r>
            <a:r>
              <a:rPr lang="nb-NO" sz="1800" dirty="0" err="1"/>
              <a:t>Ein</a:t>
            </a:r>
            <a:r>
              <a:rPr lang="nb-NO" sz="1800" dirty="0"/>
              <a:t> god veg att å gå, men </a:t>
            </a:r>
            <a:r>
              <a:rPr lang="nb-NO" sz="1800" dirty="0" err="1"/>
              <a:t>me</a:t>
            </a:r>
            <a:r>
              <a:rPr lang="nb-NO" sz="1800" dirty="0"/>
              <a:t> er på veg...</a:t>
            </a:r>
          </a:p>
          <a:p>
            <a:endParaRPr lang="nb-NO" sz="1800" dirty="0"/>
          </a:p>
          <a:p>
            <a:endParaRPr lang="nb-NO" sz="1800" dirty="0"/>
          </a:p>
          <a:p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3001417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4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55" name="Picture 43">
            <a:extLst>
              <a:ext uri="{FF2B5EF4-FFF2-40B4-BE49-F238E27FC236}">
                <a16:creationId xmlns:a16="http://schemas.microsoft.com/office/drawing/2014/main" id="{BC526B7A-4801-4FD1-95C8-03AF22629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  <p:sp useBgFill="1">
        <p:nvSpPr>
          <p:cNvPr id="57" name="Rectangle 45">
            <a:extLst>
              <a:ext uri="{FF2B5EF4-FFF2-40B4-BE49-F238E27FC236}">
                <a16:creationId xmlns:a16="http://schemas.microsoft.com/office/drawing/2014/main" id="{2D924463-4DB7-437D-85B1-7EE5042DE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8" name="Rectangle 47">
            <a:extLst>
              <a:ext uri="{FF2B5EF4-FFF2-40B4-BE49-F238E27FC236}">
                <a16:creationId xmlns:a16="http://schemas.microsoft.com/office/drawing/2014/main" id="{4684E975-303E-47A8-B594-8B8635D99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59" name="Group 49">
            <a:extLst>
              <a:ext uri="{FF2B5EF4-FFF2-40B4-BE49-F238E27FC236}">
                <a16:creationId xmlns:a16="http://schemas.microsoft.com/office/drawing/2014/main" id="{80077833-8B68-4C70-971A-2B043CF0B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"/>
            <a:ext cx="5236971" cy="6858000"/>
            <a:chOff x="20829" y="1"/>
            <a:chExt cx="5236971" cy="6857999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71963C11-A5F2-44E2-971E-CC01E2263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B123F466-27B2-48C0-840E-F3AD889CC9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3">
              <a:alphaModFix am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5619E882-12EA-4946-A93B-09E6EA137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6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0C5CD6C-C668-4B17-BFAF-532384BCB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228" y="685800"/>
            <a:ext cx="10820400" cy="54864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6617D4BB-7602-CA17-07BF-A41A713EE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1219200"/>
            <a:ext cx="4876800" cy="449580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marL="571500" indent="-571500">
              <a:lnSpc>
                <a:spcPct val="90000"/>
              </a:lnSpc>
            </a:pPr>
            <a:r>
              <a:rPr lang="en-US" sz="3100" dirty="0" err="1"/>
              <a:t>Oppsummering</a:t>
            </a:r>
            <a:r>
              <a:rPr lang="en-US" sz="3100" dirty="0"/>
              <a:t>: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Teori &amp; </a:t>
            </a:r>
            <a:r>
              <a:rPr lang="en-US" sz="3100" dirty="0" err="1"/>
              <a:t>praksis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 err="1"/>
              <a:t>Demokratiske</a:t>
            </a:r>
            <a:r>
              <a:rPr lang="en-US" sz="3100" dirty="0"/>
              <a:t> </a:t>
            </a:r>
            <a:r>
              <a:rPr lang="en-US" sz="3100" dirty="0" err="1"/>
              <a:t>prosessar</a:t>
            </a:r>
            <a:r>
              <a:rPr lang="en-US" sz="3100" dirty="0"/>
              <a:t> </a:t>
            </a:r>
            <a:r>
              <a:rPr lang="en-US" sz="3100" dirty="0" err="1"/>
              <a:t>tek</a:t>
            </a:r>
            <a:r>
              <a:rPr lang="en-US" sz="3100" dirty="0"/>
              <a:t> </a:t>
            </a:r>
            <a:r>
              <a:rPr lang="en-US" sz="3100" dirty="0" err="1"/>
              <a:t>tid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 err="1"/>
              <a:t>Budsjett</a:t>
            </a:r>
            <a:r>
              <a:rPr lang="en-US" sz="3100" dirty="0"/>
              <a:t>, </a:t>
            </a:r>
            <a:r>
              <a:rPr lang="en-US" sz="3100" dirty="0" err="1"/>
              <a:t>økonomi</a:t>
            </a:r>
            <a:r>
              <a:rPr lang="en-US" sz="3100" dirty="0"/>
              <a:t> &amp; </a:t>
            </a:r>
            <a:r>
              <a:rPr lang="en-US" sz="3100" dirty="0" err="1"/>
              <a:t>prioriteringar</a:t>
            </a:r>
            <a:br>
              <a:rPr lang="en-US" sz="3100" dirty="0">
                <a:cs typeface="Sabon Next LT"/>
              </a:rPr>
            </a:br>
            <a:br>
              <a:rPr lang="en-US" sz="3100" dirty="0">
                <a:cs typeface="Sabon Next LT"/>
              </a:rPr>
            </a:br>
            <a:br>
              <a:rPr lang="en-US" sz="3100" dirty="0"/>
            </a:br>
            <a:endParaRPr lang="en-US" sz="3100"/>
          </a:p>
        </p:txBody>
      </p:sp>
    </p:spTree>
    <p:extLst>
      <p:ext uri="{BB962C8B-B14F-4D97-AF65-F5344CB8AC3E}">
        <p14:creationId xmlns:p14="http://schemas.microsoft.com/office/powerpoint/2010/main" val="14616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DappledVTI</vt:lpstr>
      <vt:lpstr>Utfordringar og flaskehalsar i  rådsarbeid  </vt:lpstr>
      <vt:lpstr>Bakgrunn / historikk:</vt:lpstr>
      <vt:lpstr>Opplæring:</vt:lpstr>
      <vt:lpstr>Kva er viktig !</vt:lpstr>
      <vt:lpstr>Korleis jobba i rådet i Voss herad </vt:lpstr>
      <vt:lpstr>Kva har me oppnådd ?</vt:lpstr>
      <vt:lpstr>Oppsummering:  Teori &amp; praksis  Demokratiske prosessar tek tid  Budsjett, økonomi &amp; prioriteringar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Aud-Marit Netteland</cp:lastModifiedBy>
  <cp:revision>396</cp:revision>
  <dcterms:created xsi:type="dcterms:W3CDTF">2023-01-26T09:03:19Z</dcterms:created>
  <dcterms:modified xsi:type="dcterms:W3CDTF">2023-01-27T05:12:13Z</dcterms:modified>
</cp:coreProperties>
</file>