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63" r:id="rId7"/>
    <p:sldId id="264" r:id="rId8"/>
    <p:sldId id="265" r:id="rId9"/>
    <p:sldId id="275" r:id="rId10"/>
    <p:sldId id="266" r:id="rId11"/>
    <p:sldId id="267" r:id="rId12"/>
    <p:sldId id="269" r:id="rId13"/>
    <p:sldId id="273" r:id="rId14"/>
    <p:sldId id="261" r:id="rId15"/>
    <p:sldId id="272" r:id="rId16"/>
    <p:sldId id="270" r:id="rId17"/>
    <p:sldId id="271"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88" d="100"/>
          <a:sy n="88" d="100"/>
        </p:scale>
        <p:origin x="69"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e Linnea Brandvik" userId="87bf2ed6-dc78-44e5-a152-75e7d42d2a27" providerId="ADAL" clId="{2FEBE736-D6D5-4CC4-BFF8-B7959448CA0B}"/>
    <pc:docChg chg="custSel delSld modSld">
      <pc:chgData name="Tove Linnea Brandvik" userId="87bf2ed6-dc78-44e5-a152-75e7d42d2a27" providerId="ADAL" clId="{2FEBE736-D6D5-4CC4-BFF8-B7959448CA0B}" dt="2022-01-27T14:06:31.339" v="426" actId="20577"/>
      <pc:docMkLst>
        <pc:docMk/>
      </pc:docMkLst>
      <pc:sldChg chg="modSp mod">
        <pc:chgData name="Tove Linnea Brandvik" userId="87bf2ed6-dc78-44e5-a152-75e7d42d2a27" providerId="ADAL" clId="{2FEBE736-D6D5-4CC4-BFF8-B7959448CA0B}" dt="2022-01-27T14:03:03.222" v="342" actId="20577"/>
        <pc:sldMkLst>
          <pc:docMk/>
          <pc:sldMk cId="3570390569" sldId="261"/>
        </pc:sldMkLst>
        <pc:spChg chg="mod">
          <ac:chgData name="Tove Linnea Brandvik" userId="87bf2ed6-dc78-44e5-a152-75e7d42d2a27" providerId="ADAL" clId="{2FEBE736-D6D5-4CC4-BFF8-B7959448CA0B}" dt="2022-01-27T14:01:19.613" v="307" actId="20577"/>
          <ac:spMkLst>
            <pc:docMk/>
            <pc:sldMk cId="3570390569" sldId="261"/>
            <ac:spMk id="2" creationId="{A1F80BDB-966F-434D-A2DC-511D4E598E7E}"/>
          </ac:spMkLst>
        </pc:spChg>
        <pc:spChg chg="mod">
          <ac:chgData name="Tove Linnea Brandvik" userId="87bf2ed6-dc78-44e5-a152-75e7d42d2a27" providerId="ADAL" clId="{2FEBE736-D6D5-4CC4-BFF8-B7959448CA0B}" dt="2022-01-27T14:03:03.222" v="342" actId="20577"/>
          <ac:spMkLst>
            <pc:docMk/>
            <pc:sldMk cId="3570390569" sldId="261"/>
            <ac:spMk id="3" creationId="{79ADE6FC-6E32-4476-840D-1CB6B7C9C730}"/>
          </ac:spMkLst>
        </pc:spChg>
      </pc:sldChg>
      <pc:sldChg chg="modSp mod">
        <pc:chgData name="Tove Linnea Brandvik" userId="87bf2ed6-dc78-44e5-a152-75e7d42d2a27" providerId="ADAL" clId="{2FEBE736-D6D5-4CC4-BFF8-B7959448CA0B}" dt="2022-01-27T13:56:09.167" v="118" actId="20577"/>
        <pc:sldMkLst>
          <pc:docMk/>
          <pc:sldMk cId="2060902473" sldId="262"/>
        </pc:sldMkLst>
        <pc:spChg chg="mod">
          <ac:chgData name="Tove Linnea Brandvik" userId="87bf2ed6-dc78-44e5-a152-75e7d42d2a27" providerId="ADAL" clId="{2FEBE736-D6D5-4CC4-BFF8-B7959448CA0B}" dt="2022-01-27T13:56:09.167" v="118" actId="20577"/>
          <ac:spMkLst>
            <pc:docMk/>
            <pc:sldMk cId="2060902473" sldId="262"/>
            <ac:spMk id="3" creationId="{B39845BE-14E8-49B2-BFBC-0B38356D8897}"/>
          </ac:spMkLst>
        </pc:spChg>
      </pc:sldChg>
      <pc:sldChg chg="modSp mod">
        <pc:chgData name="Tove Linnea Brandvik" userId="87bf2ed6-dc78-44e5-a152-75e7d42d2a27" providerId="ADAL" clId="{2FEBE736-D6D5-4CC4-BFF8-B7959448CA0B}" dt="2022-01-27T13:58:14.227" v="290" actId="20577"/>
        <pc:sldMkLst>
          <pc:docMk/>
          <pc:sldMk cId="3761849727" sldId="263"/>
        </pc:sldMkLst>
        <pc:spChg chg="mod">
          <ac:chgData name="Tove Linnea Brandvik" userId="87bf2ed6-dc78-44e5-a152-75e7d42d2a27" providerId="ADAL" clId="{2FEBE736-D6D5-4CC4-BFF8-B7959448CA0B}" dt="2022-01-27T13:58:14.227" v="290" actId="20577"/>
          <ac:spMkLst>
            <pc:docMk/>
            <pc:sldMk cId="3761849727" sldId="263"/>
            <ac:spMk id="3" creationId="{E0C64A1E-8B53-4BE4-A221-A98AA8F9AD9C}"/>
          </ac:spMkLst>
        </pc:spChg>
      </pc:sldChg>
      <pc:sldChg chg="del">
        <pc:chgData name="Tove Linnea Brandvik" userId="87bf2ed6-dc78-44e5-a152-75e7d42d2a27" providerId="ADAL" clId="{2FEBE736-D6D5-4CC4-BFF8-B7959448CA0B}" dt="2022-01-27T13:59:52.440" v="291" actId="2696"/>
        <pc:sldMkLst>
          <pc:docMk/>
          <pc:sldMk cId="3552002344" sldId="268"/>
        </pc:sldMkLst>
      </pc:sldChg>
      <pc:sldChg chg="modSp mod">
        <pc:chgData name="Tove Linnea Brandvik" userId="87bf2ed6-dc78-44e5-a152-75e7d42d2a27" providerId="ADAL" clId="{2FEBE736-D6D5-4CC4-BFF8-B7959448CA0B}" dt="2022-01-27T14:06:31.339" v="426" actId="20577"/>
        <pc:sldMkLst>
          <pc:docMk/>
          <pc:sldMk cId="1456521316" sldId="271"/>
        </pc:sldMkLst>
        <pc:spChg chg="mod">
          <ac:chgData name="Tove Linnea Brandvik" userId="87bf2ed6-dc78-44e5-a152-75e7d42d2a27" providerId="ADAL" clId="{2FEBE736-D6D5-4CC4-BFF8-B7959448CA0B}" dt="2022-01-27T14:06:31.339" v="426" actId="20577"/>
          <ac:spMkLst>
            <pc:docMk/>
            <pc:sldMk cId="1456521316" sldId="271"/>
            <ac:spMk id="3" creationId="{70B52975-BFD5-48E9-81E5-384080A19AB7}"/>
          </ac:spMkLst>
        </pc:spChg>
      </pc:sldChg>
      <pc:sldChg chg="del">
        <pc:chgData name="Tove Linnea Brandvik" userId="87bf2ed6-dc78-44e5-a152-75e7d42d2a27" providerId="ADAL" clId="{2FEBE736-D6D5-4CC4-BFF8-B7959448CA0B}" dt="2022-01-27T14:05:41.855" v="376" actId="2696"/>
        <pc:sldMkLst>
          <pc:docMk/>
          <pc:sldMk cId="4203906073"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5E4C8A-646F-408F-942C-6671962FC83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4B38405-7E45-445E-8121-6D6C12A9F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2CDAB0D-5929-4E84-BB5C-315686769E09}"/>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5" name="Plassholder for bunntekst 4">
            <a:extLst>
              <a:ext uri="{FF2B5EF4-FFF2-40B4-BE49-F238E27FC236}">
                <a16:creationId xmlns:a16="http://schemas.microsoft.com/office/drawing/2014/main" id="{1B1447FC-CCCC-4359-A845-13203B89C3C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0612DB7-2466-4F6D-9FC5-A66498E1C8BA}"/>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127089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2EEAAE-229C-4463-AD37-600D187ADB7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2629CFD-B1BF-4FB4-877B-55C898ADB06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2036700-34EB-49E6-B6C3-958977217656}"/>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5" name="Plassholder for bunntekst 4">
            <a:extLst>
              <a:ext uri="{FF2B5EF4-FFF2-40B4-BE49-F238E27FC236}">
                <a16:creationId xmlns:a16="http://schemas.microsoft.com/office/drawing/2014/main" id="{2F199B5C-1E5E-470F-8D54-B7F83E29D4C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E56BDB-FAB5-4AB7-889A-9B82E96C03BD}"/>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102683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866C606-A04C-48EE-BB9E-7EECCEAFB7C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790D98C-BB6B-4D05-821F-41851FE0838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F154C4-E8C9-47B2-B2F3-DF1411FFDEDA}"/>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5" name="Plassholder for bunntekst 4">
            <a:extLst>
              <a:ext uri="{FF2B5EF4-FFF2-40B4-BE49-F238E27FC236}">
                <a16:creationId xmlns:a16="http://schemas.microsoft.com/office/drawing/2014/main" id="{347F732F-0AC3-44A5-998F-DCB3418B76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6CFD84B-C46A-40EC-8377-065973AE0BC7}"/>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12393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15D5EE-24AD-4E71-9A4B-4584E0863C2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D42412A-4A9A-48B1-96FE-E9A97C58CD0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82C4FF2-7E35-43CB-BD3B-C0CF60B1D9F5}"/>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5" name="Plassholder for bunntekst 4">
            <a:extLst>
              <a:ext uri="{FF2B5EF4-FFF2-40B4-BE49-F238E27FC236}">
                <a16:creationId xmlns:a16="http://schemas.microsoft.com/office/drawing/2014/main" id="{8E51EECE-803B-43E6-BF53-638C3AAD2C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BC2169-2628-4B36-8C37-873115B3E701}"/>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156174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00C80A-B64F-445A-B7FE-C65CC201565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C8EEE38-2592-4824-9C9D-0364E7221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4276270-24A8-4C5D-BBE5-FF07C75AB2B3}"/>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5" name="Plassholder for bunntekst 4">
            <a:extLst>
              <a:ext uri="{FF2B5EF4-FFF2-40B4-BE49-F238E27FC236}">
                <a16:creationId xmlns:a16="http://schemas.microsoft.com/office/drawing/2014/main" id="{C6EF81A8-177F-4749-A464-B32B23B7C23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F390858-4DBC-4A2F-BA39-B49D8D2A9584}"/>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134110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B6E317-282B-481B-80D9-8593139A9F9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1C9E505-24EF-4218-B3B1-42F39C98037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4AFF4B1-0093-49E3-A0FE-28F85BF2C52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6B064D8-5358-4EC1-91DF-DFD5A1A275E8}"/>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6" name="Plassholder for bunntekst 5">
            <a:extLst>
              <a:ext uri="{FF2B5EF4-FFF2-40B4-BE49-F238E27FC236}">
                <a16:creationId xmlns:a16="http://schemas.microsoft.com/office/drawing/2014/main" id="{755C6929-F55E-48EB-B2FE-C88D3574AFB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C93B70C-4126-4F7A-8B07-3A9BF019991D}"/>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24992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3F60BA-E990-419F-8BA9-9944BE9B715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F250560-9217-4891-8845-1B661A604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E0308C9-4458-40B3-9AD9-E1C0AF5E0C2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AF3E827-4615-4B4E-AF69-7FC60B032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D36C726-B588-412A-AA8B-EBEC52398A6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862438B-D7F5-44DA-89F7-8CA9DF3EA9F8}"/>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8" name="Plassholder for bunntekst 7">
            <a:extLst>
              <a:ext uri="{FF2B5EF4-FFF2-40B4-BE49-F238E27FC236}">
                <a16:creationId xmlns:a16="http://schemas.microsoft.com/office/drawing/2014/main" id="{AE337EC7-23BF-4448-A29F-2F252C8B389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C6BBAE-E28E-4D2D-950D-7BF777085C68}"/>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150912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20A0B6-4136-4386-8C29-E7A18CDDC5E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F0130B7-F1B7-4A0D-8146-08B90BA275A9}"/>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4" name="Plassholder for bunntekst 3">
            <a:extLst>
              <a:ext uri="{FF2B5EF4-FFF2-40B4-BE49-F238E27FC236}">
                <a16:creationId xmlns:a16="http://schemas.microsoft.com/office/drawing/2014/main" id="{7080F9D6-E6B4-46F6-9633-8374A3EB3FB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DF335F5-0FFA-460C-A507-0DE19F0C5734}"/>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215664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C6436D2-C623-485E-BB07-95C63DA3BD1A}"/>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3" name="Plassholder for bunntekst 2">
            <a:extLst>
              <a:ext uri="{FF2B5EF4-FFF2-40B4-BE49-F238E27FC236}">
                <a16:creationId xmlns:a16="http://schemas.microsoft.com/office/drawing/2014/main" id="{E46D716C-FB06-40D1-AA68-B9635ABB246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EF35B34-B687-4061-BDCD-5FC450A254EB}"/>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252347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D603AA-66A7-4554-9CE6-132069028DD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A16F92E-4CE3-42B2-BA7F-2E3AB6BE5D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C110D07-C606-42DB-BD51-7A8A28202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ACBCD5F-44FB-46B0-9EE6-0FE021224804}"/>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6" name="Plassholder for bunntekst 5">
            <a:extLst>
              <a:ext uri="{FF2B5EF4-FFF2-40B4-BE49-F238E27FC236}">
                <a16:creationId xmlns:a16="http://schemas.microsoft.com/office/drawing/2014/main" id="{1CBA2EC9-2FBF-44B4-9911-144B727BF87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A3206-FC40-47D7-81EC-17E0820D9572}"/>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291780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B7E9C6-5C7C-41E5-9053-85516A85660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1ABF6F4-2D30-45BD-A263-4BC793189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5D32A2E-CA0B-4989-A0EF-119C4DF4E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E94010F-90DA-4DED-84E4-C1EE10B840CD}"/>
              </a:ext>
            </a:extLst>
          </p:cNvPr>
          <p:cNvSpPr>
            <a:spLocks noGrp="1"/>
          </p:cNvSpPr>
          <p:nvPr>
            <p:ph type="dt" sz="half" idx="10"/>
          </p:nvPr>
        </p:nvSpPr>
        <p:spPr/>
        <p:txBody>
          <a:bodyPr/>
          <a:lstStyle/>
          <a:p>
            <a:fld id="{0A63B77C-F89F-4DCD-ACC0-BF6E54D556A2}" type="datetimeFigureOut">
              <a:rPr lang="nb-NO" smtClean="0"/>
              <a:t>27.01.2022</a:t>
            </a:fld>
            <a:endParaRPr lang="nb-NO"/>
          </a:p>
        </p:txBody>
      </p:sp>
      <p:sp>
        <p:nvSpPr>
          <p:cNvPr id="6" name="Plassholder for bunntekst 5">
            <a:extLst>
              <a:ext uri="{FF2B5EF4-FFF2-40B4-BE49-F238E27FC236}">
                <a16:creationId xmlns:a16="http://schemas.microsoft.com/office/drawing/2014/main" id="{AF66B85B-CE40-4334-83F4-8C107A10BE6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687CA2C-F842-4F2D-8BFA-F092FFAD0B9D}"/>
              </a:ext>
            </a:extLst>
          </p:cNvPr>
          <p:cNvSpPr>
            <a:spLocks noGrp="1"/>
          </p:cNvSpPr>
          <p:nvPr>
            <p:ph type="sldNum" sz="quarter" idx="12"/>
          </p:nvPr>
        </p:nvSpPr>
        <p:spPr/>
        <p:txBody>
          <a:bodyPr/>
          <a:lstStyle/>
          <a:p>
            <a:fld id="{54A4228E-88E1-4B25-B8CE-D1783A156F7A}" type="slidenum">
              <a:rPr lang="nb-NO" smtClean="0"/>
              <a:t>‹#›</a:t>
            </a:fld>
            <a:endParaRPr lang="nb-NO"/>
          </a:p>
        </p:txBody>
      </p:sp>
    </p:spTree>
    <p:extLst>
      <p:ext uri="{BB962C8B-B14F-4D97-AF65-F5344CB8AC3E}">
        <p14:creationId xmlns:p14="http://schemas.microsoft.com/office/powerpoint/2010/main" val="420260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E693B6D-0704-4835-8464-C6F9C117C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A92CAFB-0179-411C-A017-974B4A3BF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89CB21-0C42-442F-928F-9A5D7E61A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3B77C-F89F-4DCD-ACC0-BF6E54D556A2}" type="datetimeFigureOut">
              <a:rPr lang="nb-NO" smtClean="0"/>
              <a:t>27.01.2022</a:t>
            </a:fld>
            <a:endParaRPr lang="nb-NO"/>
          </a:p>
        </p:txBody>
      </p:sp>
      <p:sp>
        <p:nvSpPr>
          <p:cNvPr id="5" name="Plassholder for bunntekst 4">
            <a:extLst>
              <a:ext uri="{FF2B5EF4-FFF2-40B4-BE49-F238E27FC236}">
                <a16:creationId xmlns:a16="http://schemas.microsoft.com/office/drawing/2014/main" id="{6B9FED0C-6D1D-4573-8D74-D1DEACF8A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A93A515-BAA6-440B-A152-8F256BF7D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4228E-88E1-4B25-B8CE-D1783A156F7A}" type="slidenum">
              <a:rPr lang="nb-NO" smtClean="0"/>
              <a:t>‹#›</a:t>
            </a:fld>
            <a:endParaRPr lang="nb-NO"/>
          </a:p>
        </p:txBody>
      </p:sp>
    </p:spTree>
    <p:extLst>
      <p:ext uri="{BB962C8B-B14F-4D97-AF65-F5344CB8AC3E}">
        <p14:creationId xmlns:p14="http://schemas.microsoft.com/office/powerpoint/2010/main" val="236262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778EC6E-B783-44A8-9FF7-FEF1EE6DC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30098" y="-1"/>
            <a:ext cx="7361901" cy="6857999"/>
          </a:xfrm>
          <a:custGeom>
            <a:avLst/>
            <a:gdLst>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415178 w 8733721"/>
              <a:gd name="connsiteY23" fmla="*/ 1818229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57285 w 8733721"/>
              <a:gd name="connsiteY50" fmla="*/ 4526395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236175 w 8733721"/>
              <a:gd name="connsiteY4" fmla="*/ 2 h 6857999"/>
              <a:gd name="connsiteX5" fmla="*/ 8231178 w 8733721"/>
              <a:gd name="connsiteY5" fmla="*/ 14562 h 6857999"/>
              <a:gd name="connsiteX6" fmla="*/ 8234773 w 8733721"/>
              <a:gd name="connsiteY6" fmla="*/ 59077 h 6857999"/>
              <a:gd name="connsiteX7" fmla="*/ 8227623 w 8733721"/>
              <a:gd name="connsiteY7" fmla="*/ 107668 h 6857999"/>
              <a:gd name="connsiteX8" fmla="*/ 8246150 w 8733721"/>
              <a:gd name="connsiteY8" fmla="*/ 246136 h 6857999"/>
              <a:gd name="connsiteX9" fmla="*/ 8224308 w 8733721"/>
              <a:gd name="connsiteY9" fmla="*/ 372908 h 6857999"/>
              <a:gd name="connsiteX10" fmla="*/ 8221687 w 8733721"/>
              <a:gd name="connsiteY10" fmla="*/ 450607 h 6857999"/>
              <a:gd name="connsiteX11" fmla="*/ 8232987 w 8733721"/>
              <a:gd name="connsiteY11" fmla="*/ 812800 h 6857999"/>
              <a:gd name="connsiteX12" fmla="*/ 8241364 w 8733721"/>
              <a:gd name="connsiteY12" fmla="*/ 912727 h 6857999"/>
              <a:gd name="connsiteX13" fmla="*/ 8240165 w 8733721"/>
              <a:gd name="connsiteY13" fmla="*/ 989950 h 6857999"/>
              <a:gd name="connsiteX14" fmla="*/ 8243561 w 8733721"/>
              <a:gd name="connsiteY14" fmla="*/ 1141745 h 6857999"/>
              <a:gd name="connsiteX15" fmla="*/ 8256144 w 8733721"/>
              <a:gd name="connsiteY15" fmla="*/ 1265454 h 6857999"/>
              <a:gd name="connsiteX16" fmla="*/ 8281494 w 8733721"/>
              <a:gd name="connsiteY16" fmla="*/ 1385480 h 6857999"/>
              <a:gd name="connsiteX17" fmla="*/ 8297877 w 8733721"/>
              <a:gd name="connsiteY17" fmla="*/ 1458060 h 6857999"/>
              <a:gd name="connsiteX18" fmla="*/ 8315502 w 8733721"/>
              <a:gd name="connsiteY18" fmla="*/ 1513175 h 6857999"/>
              <a:gd name="connsiteX19" fmla="*/ 8342335 w 8733721"/>
              <a:gd name="connsiteY19" fmla="*/ 1570809 h 6857999"/>
              <a:gd name="connsiteX20" fmla="*/ 8324762 w 8733721"/>
              <a:gd name="connsiteY20" fmla="*/ 1632434 h 6857999"/>
              <a:gd name="connsiteX21" fmla="*/ 8319231 w 8733721"/>
              <a:gd name="connsiteY21" fmla="*/ 1742490 h 6857999"/>
              <a:gd name="connsiteX22" fmla="*/ 8343694 w 8733721"/>
              <a:gd name="connsiteY22" fmla="*/ 1812272 h 6857999"/>
              <a:gd name="connsiteX23" fmla="*/ 8379488 w 8733721"/>
              <a:gd name="connsiteY23" fmla="*/ 1856766 h 6857999"/>
              <a:gd name="connsiteX24" fmla="*/ 8385055 w 8733721"/>
              <a:gd name="connsiteY24" fmla="*/ 1923433 h 6857999"/>
              <a:gd name="connsiteX25" fmla="*/ 8386906 w 8733721"/>
              <a:gd name="connsiteY25" fmla="*/ 1972204 h 6857999"/>
              <a:gd name="connsiteX26" fmla="*/ 8386681 w 8733721"/>
              <a:gd name="connsiteY26" fmla="*/ 2066205 h 6857999"/>
              <a:gd name="connsiteX27" fmla="*/ 8380052 w 8733721"/>
              <a:gd name="connsiteY27" fmla="*/ 2227417 h 6857999"/>
              <a:gd name="connsiteX28" fmla="*/ 8374483 w 8733721"/>
              <a:gd name="connsiteY28" fmla="*/ 2510933 h 6857999"/>
              <a:gd name="connsiteX29" fmla="*/ 8375191 w 8733721"/>
              <a:gd name="connsiteY29" fmla="*/ 2741866 h 6857999"/>
              <a:gd name="connsiteX30" fmla="*/ 8384389 w 8733721"/>
              <a:gd name="connsiteY30" fmla="*/ 2864935 h 6857999"/>
              <a:gd name="connsiteX31" fmla="*/ 8391822 w 8733721"/>
              <a:gd name="connsiteY31" fmla="*/ 2950807 h 6857999"/>
              <a:gd name="connsiteX32" fmla="*/ 8378111 w 8733721"/>
              <a:gd name="connsiteY32" fmla="*/ 2978246 h 6857999"/>
              <a:gd name="connsiteX33" fmla="*/ 8375025 w 8733721"/>
              <a:gd name="connsiteY33" fmla="*/ 2995916 h 6857999"/>
              <a:gd name="connsiteX34" fmla="*/ 8366764 w 8733721"/>
              <a:gd name="connsiteY34" fmla="*/ 2998648 h 6857999"/>
              <a:gd name="connsiteX35" fmla="*/ 8356827 w 8733721"/>
              <a:gd name="connsiteY35" fmla="*/ 3023630 h 6857999"/>
              <a:gd name="connsiteX36" fmla="*/ 8348883 w 8733721"/>
              <a:gd name="connsiteY36" fmla="*/ 3096975 h 6857999"/>
              <a:gd name="connsiteX37" fmla="*/ 8331320 w 8733721"/>
              <a:gd name="connsiteY37" fmla="*/ 3216657 h 6857999"/>
              <a:gd name="connsiteX38" fmla="*/ 8334250 w 8733721"/>
              <a:gd name="connsiteY38" fmla="*/ 3310980 h 6857999"/>
              <a:gd name="connsiteX39" fmla="*/ 8323018 w 8733721"/>
              <a:gd name="connsiteY39" fmla="*/ 3344725 h 6857999"/>
              <a:gd name="connsiteX40" fmla="*/ 8312317 w 8733721"/>
              <a:gd name="connsiteY40" fmla="*/ 3393250 h 6857999"/>
              <a:gd name="connsiteX41" fmla="*/ 8299110 w 8733721"/>
              <a:gd name="connsiteY41" fmla="*/ 3514536 h 6857999"/>
              <a:gd name="connsiteX42" fmla="*/ 8279421 w 8733721"/>
              <a:gd name="connsiteY42" fmla="*/ 3686149 h 6857999"/>
              <a:gd name="connsiteX43" fmla="*/ 8273021 w 8733721"/>
              <a:gd name="connsiteY43" fmla="*/ 3692208 h 6857999"/>
              <a:gd name="connsiteX44" fmla="*/ 8260968 w 8733721"/>
              <a:gd name="connsiteY44" fmla="*/ 3776022 h 6857999"/>
              <a:gd name="connsiteX45" fmla="*/ 8209415 w 8733721"/>
              <a:gd name="connsiteY45" fmla="*/ 4060536 h 6857999"/>
              <a:gd name="connsiteX46" fmla="*/ 8203359 w 8733721"/>
              <a:gd name="connsiteY46" fmla="*/ 4222149 h 6857999"/>
              <a:gd name="connsiteX47" fmla="*/ 8197502 w 8733721"/>
              <a:gd name="connsiteY47" fmla="*/ 4364683 h 6857999"/>
              <a:gd name="connsiteX48" fmla="*/ 8189960 w 8733721"/>
              <a:gd name="connsiteY48" fmla="*/ 4462471 h 6857999"/>
              <a:gd name="connsiteX49" fmla="*/ 8157285 w 8733721"/>
              <a:gd name="connsiteY49" fmla="*/ 4526395 h 6857999"/>
              <a:gd name="connsiteX50" fmla="*/ 8127583 w 8733721"/>
              <a:gd name="connsiteY50" fmla="*/ 4649885 h 6857999"/>
              <a:gd name="connsiteX51" fmla="*/ 8086875 w 8733721"/>
              <a:gd name="connsiteY51" fmla="*/ 4799019 h 6857999"/>
              <a:gd name="connsiteX52" fmla="*/ 8071779 w 8733721"/>
              <a:gd name="connsiteY52" fmla="*/ 4849614 h 6857999"/>
              <a:gd name="connsiteX53" fmla="*/ 8046521 w 8733721"/>
              <a:gd name="connsiteY53" fmla="*/ 4919971 h 6857999"/>
              <a:gd name="connsiteX54" fmla="*/ 7999171 w 8733721"/>
              <a:gd name="connsiteY54" fmla="*/ 5010766 h 6857999"/>
              <a:gd name="connsiteX55" fmla="*/ 7974494 w 8733721"/>
              <a:gd name="connsiteY55" fmla="*/ 5088190 h 6857999"/>
              <a:gd name="connsiteX56" fmla="*/ 7960017 w 8733721"/>
              <a:gd name="connsiteY56" fmla="*/ 5143922 h 6857999"/>
              <a:gd name="connsiteX57" fmla="*/ 7940570 w 8733721"/>
              <a:gd name="connsiteY57" fmla="*/ 5284346 h 6857999"/>
              <a:gd name="connsiteX58" fmla="*/ 7923844 w 8733721"/>
              <a:gd name="connsiteY58" fmla="*/ 5390948 h 6857999"/>
              <a:gd name="connsiteX59" fmla="*/ 7905061 w 8733721"/>
              <a:gd name="connsiteY59" fmla="*/ 5470854 h 6857999"/>
              <a:gd name="connsiteX60" fmla="*/ 7900574 w 8733721"/>
              <a:gd name="connsiteY60" fmla="*/ 5529643 h 6857999"/>
              <a:gd name="connsiteX61" fmla="*/ 7889879 w 8733721"/>
              <a:gd name="connsiteY61" fmla="*/ 5597292 h 6857999"/>
              <a:gd name="connsiteX62" fmla="*/ 7881533 w 8733721"/>
              <a:gd name="connsiteY62" fmla="*/ 5608899 h 6857999"/>
              <a:gd name="connsiteX63" fmla="*/ 7866845 w 8733721"/>
              <a:gd name="connsiteY63" fmla="*/ 5684911 h 6857999"/>
              <a:gd name="connsiteX64" fmla="*/ 7866707 w 8733721"/>
              <a:gd name="connsiteY64" fmla="*/ 5755776 h 6857999"/>
              <a:gd name="connsiteX65" fmla="*/ 7858630 w 8733721"/>
              <a:gd name="connsiteY65" fmla="*/ 5889599 h 6857999"/>
              <a:gd name="connsiteX66" fmla="*/ 7862852 w 8733721"/>
              <a:gd name="connsiteY66" fmla="*/ 5989744 h 6857999"/>
              <a:gd name="connsiteX67" fmla="*/ 7834617 w 8733721"/>
              <a:gd name="connsiteY67" fmla="*/ 6084926 h 6857999"/>
              <a:gd name="connsiteX68" fmla="*/ 7830440 w 8733721"/>
              <a:gd name="connsiteY68" fmla="*/ 6346549 h 6857999"/>
              <a:gd name="connsiteX69" fmla="*/ 7828988 w 8733721"/>
              <a:gd name="connsiteY69" fmla="*/ 6527527 h 6857999"/>
              <a:gd name="connsiteX70" fmla="*/ 7833220 w 8733721"/>
              <a:gd name="connsiteY70" fmla="*/ 6627129 h 6857999"/>
              <a:gd name="connsiteX71" fmla="*/ 7833451 w 8733721"/>
              <a:gd name="connsiteY71" fmla="*/ 6694819 h 6857999"/>
              <a:gd name="connsiteX72" fmla="*/ 7859394 w 8733721"/>
              <a:gd name="connsiteY72" fmla="*/ 6765445 h 6857999"/>
              <a:gd name="connsiteX73" fmla="*/ 7866873 w 8733721"/>
              <a:gd name="connsiteY73" fmla="*/ 6844697 h 6857999"/>
              <a:gd name="connsiteX74" fmla="*/ 7868076 w 8733721"/>
              <a:gd name="connsiteY74" fmla="*/ 6857999 h 6857999"/>
              <a:gd name="connsiteX75" fmla="*/ 2920621 w 8733721"/>
              <a:gd name="connsiteY75" fmla="*/ 6857999 h 6857999"/>
              <a:gd name="connsiteX76" fmla="*/ 961321 w 8733721"/>
              <a:gd name="connsiteY76" fmla="*/ 6857999 h 6857999"/>
              <a:gd name="connsiteX77" fmla="*/ 0 w 8733721"/>
              <a:gd name="connsiteY77" fmla="*/ 6857999 h 6857999"/>
              <a:gd name="connsiteX78" fmla="*/ 0 w 8733721"/>
              <a:gd name="connsiteY78" fmla="*/ 0 h 6857999"/>
              <a:gd name="connsiteX0" fmla="*/ 0 w 8394178"/>
              <a:gd name="connsiteY0" fmla="*/ 0 h 6857999"/>
              <a:gd name="connsiteX1" fmla="*/ 961321 w 8394178"/>
              <a:gd name="connsiteY1" fmla="*/ 0 h 6857999"/>
              <a:gd name="connsiteX2" fmla="*/ 2920621 w 8394178"/>
              <a:gd name="connsiteY2" fmla="*/ 0 h 6857999"/>
              <a:gd name="connsiteX3" fmla="*/ 8236175 w 8394178"/>
              <a:gd name="connsiteY3" fmla="*/ 2 h 6857999"/>
              <a:gd name="connsiteX4" fmla="*/ 8231178 w 8394178"/>
              <a:gd name="connsiteY4" fmla="*/ 14562 h 6857999"/>
              <a:gd name="connsiteX5" fmla="*/ 8234773 w 8394178"/>
              <a:gd name="connsiteY5" fmla="*/ 59077 h 6857999"/>
              <a:gd name="connsiteX6" fmla="*/ 8227623 w 8394178"/>
              <a:gd name="connsiteY6" fmla="*/ 107668 h 6857999"/>
              <a:gd name="connsiteX7" fmla="*/ 8246150 w 8394178"/>
              <a:gd name="connsiteY7" fmla="*/ 246136 h 6857999"/>
              <a:gd name="connsiteX8" fmla="*/ 8224308 w 8394178"/>
              <a:gd name="connsiteY8" fmla="*/ 372908 h 6857999"/>
              <a:gd name="connsiteX9" fmla="*/ 8221687 w 8394178"/>
              <a:gd name="connsiteY9" fmla="*/ 450607 h 6857999"/>
              <a:gd name="connsiteX10" fmla="*/ 8232987 w 8394178"/>
              <a:gd name="connsiteY10" fmla="*/ 812800 h 6857999"/>
              <a:gd name="connsiteX11" fmla="*/ 8241364 w 8394178"/>
              <a:gd name="connsiteY11" fmla="*/ 912727 h 6857999"/>
              <a:gd name="connsiteX12" fmla="*/ 8240165 w 8394178"/>
              <a:gd name="connsiteY12" fmla="*/ 989950 h 6857999"/>
              <a:gd name="connsiteX13" fmla="*/ 8243561 w 8394178"/>
              <a:gd name="connsiteY13" fmla="*/ 1141745 h 6857999"/>
              <a:gd name="connsiteX14" fmla="*/ 8256144 w 8394178"/>
              <a:gd name="connsiteY14" fmla="*/ 1265454 h 6857999"/>
              <a:gd name="connsiteX15" fmla="*/ 8281494 w 8394178"/>
              <a:gd name="connsiteY15" fmla="*/ 1385480 h 6857999"/>
              <a:gd name="connsiteX16" fmla="*/ 8297877 w 8394178"/>
              <a:gd name="connsiteY16" fmla="*/ 1458060 h 6857999"/>
              <a:gd name="connsiteX17" fmla="*/ 8315502 w 8394178"/>
              <a:gd name="connsiteY17" fmla="*/ 1513175 h 6857999"/>
              <a:gd name="connsiteX18" fmla="*/ 8342335 w 8394178"/>
              <a:gd name="connsiteY18" fmla="*/ 1570809 h 6857999"/>
              <a:gd name="connsiteX19" fmla="*/ 8324762 w 8394178"/>
              <a:gd name="connsiteY19" fmla="*/ 1632434 h 6857999"/>
              <a:gd name="connsiteX20" fmla="*/ 8319231 w 8394178"/>
              <a:gd name="connsiteY20" fmla="*/ 1742490 h 6857999"/>
              <a:gd name="connsiteX21" fmla="*/ 8343694 w 8394178"/>
              <a:gd name="connsiteY21" fmla="*/ 1812272 h 6857999"/>
              <a:gd name="connsiteX22" fmla="*/ 8379488 w 8394178"/>
              <a:gd name="connsiteY22" fmla="*/ 1856766 h 6857999"/>
              <a:gd name="connsiteX23" fmla="*/ 8385055 w 8394178"/>
              <a:gd name="connsiteY23" fmla="*/ 1923433 h 6857999"/>
              <a:gd name="connsiteX24" fmla="*/ 8386906 w 8394178"/>
              <a:gd name="connsiteY24" fmla="*/ 1972204 h 6857999"/>
              <a:gd name="connsiteX25" fmla="*/ 8386681 w 8394178"/>
              <a:gd name="connsiteY25" fmla="*/ 2066205 h 6857999"/>
              <a:gd name="connsiteX26" fmla="*/ 8380052 w 8394178"/>
              <a:gd name="connsiteY26" fmla="*/ 2227417 h 6857999"/>
              <a:gd name="connsiteX27" fmla="*/ 8374483 w 8394178"/>
              <a:gd name="connsiteY27" fmla="*/ 2510933 h 6857999"/>
              <a:gd name="connsiteX28" fmla="*/ 8375191 w 8394178"/>
              <a:gd name="connsiteY28" fmla="*/ 2741866 h 6857999"/>
              <a:gd name="connsiteX29" fmla="*/ 8384389 w 8394178"/>
              <a:gd name="connsiteY29" fmla="*/ 2864935 h 6857999"/>
              <a:gd name="connsiteX30" fmla="*/ 8391822 w 8394178"/>
              <a:gd name="connsiteY30" fmla="*/ 2950807 h 6857999"/>
              <a:gd name="connsiteX31" fmla="*/ 8378111 w 8394178"/>
              <a:gd name="connsiteY31" fmla="*/ 2978246 h 6857999"/>
              <a:gd name="connsiteX32" fmla="*/ 8375025 w 8394178"/>
              <a:gd name="connsiteY32" fmla="*/ 2995916 h 6857999"/>
              <a:gd name="connsiteX33" fmla="*/ 8366764 w 8394178"/>
              <a:gd name="connsiteY33" fmla="*/ 2998648 h 6857999"/>
              <a:gd name="connsiteX34" fmla="*/ 8356827 w 8394178"/>
              <a:gd name="connsiteY34" fmla="*/ 3023630 h 6857999"/>
              <a:gd name="connsiteX35" fmla="*/ 8348883 w 8394178"/>
              <a:gd name="connsiteY35" fmla="*/ 3096975 h 6857999"/>
              <a:gd name="connsiteX36" fmla="*/ 8331320 w 8394178"/>
              <a:gd name="connsiteY36" fmla="*/ 3216657 h 6857999"/>
              <a:gd name="connsiteX37" fmla="*/ 8334250 w 8394178"/>
              <a:gd name="connsiteY37" fmla="*/ 3310980 h 6857999"/>
              <a:gd name="connsiteX38" fmla="*/ 8323018 w 8394178"/>
              <a:gd name="connsiteY38" fmla="*/ 3344725 h 6857999"/>
              <a:gd name="connsiteX39" fmla="*/ 8312317 w 8394178"/>
              <a:gd name="connsiteY39" fmla="*/ 3393250 h 6857999"/>
              <a:gd name="connsiteX40" fmla="*/ 8299110 w 8394178"/>
              <a:gd name="connsiteY40" fmla="*/ 3514536 h 6857999"/>
              <a:gd name="connsiteX41" fmla="*/ 8279421 w 8394178"/>
              <a:gd name="connsiteY41" fmla="*/ 3686149 h 6857999"/>
              <a:gd name="connsiteX42" fmla="*/ 8273021 w 8394178"/>
              <a:gd name="connsiteY42" fmla="*/ 3692208 h 6857999"/>
              <a:gd name="connsiteX43" fmla="*/ 8260968 w 8394178"/>
              <a:gd name="connsiteY43" fmla="*/ 3776022 h 6857999"/>
              <a:gd name="connsiteX44" fmla="*/ 8209415 w 8394178"/>
              <a:gd name="connsiteY44" fmla="*/ 4060536 h 6857999"/>
              <a:gd name="connsiteX45" fmla="*/ 8203359 w 8394178"/>
              <a:gd name="connsiteY45" fmla="*/ 4222149 h 6857999"/>
              <a:gd name="connsiteX46" fmla="*/ 8197502 w 8394178"/>
              <a:gd name="connsiteY46" fmla="*/ 4364683 h 6857999"/>
              <a:gd name="connsiteX47" fmla="*/ 8189960 w 8394178"/>
              <a:gd name="connsiteY47" fmla="*/ 4462471 h 6857999"/>
              <a:gd name="connsiteX48" fmla="*/ 8157285 w 8394178"/>
              <a:gd name="connsiteY48" fmla="*/ 4526395 h 6857999"/>
              <a:gd name="connsiteX49" fmla="*/ 8127583 w 8394178"/>
              <a:gd name="connsiteY49" fmla="*/ 4649885 h 6857999"/>
              <a:gd name="connsiteX50" fmla="*/ 8086875 w 8394178"/>
              <a:gd name="connsiteY50" fmla="*/ 4799019 h 6857999"/>
              <a:gd name="connsiteX51" fmla="*/ 8071779 w 8394178"/>
              <a:gd name="connsiteY51" fmla="*/ 4849614 h 6857999"/>
              <a:gd name="connsiteX52" fmla="*/ 8046521 w 8394178"/>
              <a:gd name="connsiteY52" fmla="*/ 4919971 h 6857999"/>
              <a:gd name="connsiteX53" fmla="*/ 7999171 w 8394178"/>
              <a:gd name="connsiteY53" fmla="*/ 5010766 h 6857999"/>
              <a:gd name="connsiteX54" fmla="*/ 7974494 w 8394178"/>
              <a:gd name="connsiteY54" fmla="*/ 5088190 h 6857999"/>
              <a:gd name="connsiteX55" fmla="*/ 7960017 w 8394178"/>
              <a:gd name="connsiteY55" fmla="*/ 5143922 h 6857999"/>
              <a:gd name="connsiteX56" fmla="*/ 7940570 w 8394178"/>
              <a:gd name="connsiteY56" fmla="*/ 5284346 h 6857999"/>
              <a:gd name="connsiteX57" fmla="*/ 7923844 w 8394178"/>
              <a:gd name="connsiteY57" fmla="*/ 5390948 h 6857999"/>
              <a:gd name="connsiteX58" fmla="*/ 7905061 w 8394178"/>
              <a:gd name="connsiteY58" fmla="*/ 5470854 h 6857999"/>
              <a:gd name="connsiteX59" fmla="*/ 7900574 w 8394178"/>
              <a:gd name="connsiteY59" fmla="*/ 5529643 h 6857999"/>
              <a:gd name="connsiteX60" fmla="*/ 7889879 w 8394178"/>
              <a:gd name="connsiteY60" fmla="*/ 5597292 h 6857999"/>
              <a:gd name="connsiteX61" fmla="*/ 7881533 w 8394178"/>
              <a:gd name="connsiteY61" fmla="*/ 5608899 h 6857999"/>
              <a:gd name="connsiteX62" fmla="*/ 7866845 w 8394178"/>
              <a:gd name="connsiteY62" fmla="*/ 5684911 h 6857999"/>
              <a:gd name="connsiteX63" fmla="*/ 7866707 w 8394178"/>
              <a:gd name="connsiteY63" fmla="*/ 5755776 h 6857999"/>
              <a:gd name="connsiteX64" fmla="*/ 7858630 w 8394178"/>
              <a:gd name="connsiteY64" fmla="*/ 5889599 h 6857999"/>
              <a:gd name="connsiteX65" fmla="*/ 7862852 w 8394178"/>
              <a:gd name="connsiteY65" fmla="*/ 5989744 h 6857999"/>
              <a:gd name="connsiteX66" fmla="*/ 7834617 w 8394178"/>
              <a:gd name="connsiteY66" fmla="*/ 6084926 h 6857999"/>
              <a:gd name="connsiteX67" fmla="*/ 7830440 w 8394178"/>
              <a:gd name="connsiteY67" fmla="*/ 6346549 h 6857999"/>
              <a:gd name="connsiteX68" fmla="*/ 7828988 w 8394178"/>
              <a:gd name="connsiteY68" fmla="*/ 6527527 h 6857999"/>
              <a:gd name="connsiteX69" fmla="*/ 7833220 w 8394178"/>
              <a:gd name="connsiteY69" fmla="*/ 6627129 h 6857999"/>
              <a:gd name="connsiteX70" fmla="*/ 7833451 w 8394178"/>
              <a:gd name="connsiteY70" fmla="*/ 6694819 h 6857999"/>
              <a:gd name="connsiteX71" fmla="*/ 7859394 w 8394178"/>
              <a:gd name="connsiteY71" fmla="*/ 6765445 h 6857999"/>
              <a:gd name="connsiteX72" fmla="*/ 7866873 w 8394178"/>
              <a:gd name="connsiteY72" fmla="*/ 6844697 h 6857999"/>
              <a:gd name="connsiteX73" fmla="*/ 7868076 w 8394178"/>
              <a:gd name="connsiteY73" fmla="*/ 6857999 h 6857999"/>
              <a:gd name="connsiteX74" fmla="*/ 2920621 w 8394178"/>
              <a:gd name="connsiteY74" fmla="*/ 6857999 h 6857999"/>
              <a:gd name="connsiteX75" fmla="*/ 961321 w 8394178"/>
              <a:gd name="connsiteY75" fmla="*/ 6857999 h 6857999"/>
              <a:gd name="connsiteX76" fmla="*/ 0 w 8394178"/>
              <a:gd name="connsiteY76" fmla="*/ 6857999 h 6857999"/>
              <a:gd name="connsiteX77" fmla="*/ 0 w 8394178"/>
              <a:gd name="connsiteY77" fmla="*/ 0 h 6857999"/>
              <a:gd name="connsiteX0" fmla="*/ 0 w 8394178"/>
              <a:gd name="connsiteY0" fmla="*/ 0 h 6857999"/>
              <a:gd name="connsiteX1" fmla="*/ 961321 w 8394178"/>
              <a:gd name="connsiteY1" fmla="*/ 0 h 6857999"/>
              <a:gd name="connsiteX2" fmla="*/ 8236175 w 8394178"/>
              <a:gd name="connsiteY2" fmla="*/ 2 h 6857999"/>
              <a:gd name="connsiteX3" fmla="*/ 8231178 w 8394178"/>
              <a:gd name="connsiteY3" fmla="*/ 14562 h 6857999"/>
              <a:gd name="connsiteX4" fmla="*/ 8234773 w 8394178"/>
              <a:gd name="connsiteY4" fmla="*/ 59077 h 6857999"/>
              <a:gd name="connsiteX5" fmla="*/ 8227623 w 8394178"/>
              <a:gd name="connsiteY5" fmla="*/ 107668 h 6857999"/>
              <a:gd name="connsiteX6" fmla="*/ 8246150 w 8394178"/>
              <a:gd name="connsiteY6" fmla="*/ 246136 h 6857999"/>
              <a:gd name="connsiteX7" fmla="*/ 8224308 w 8394178"/>
              <a:gd name="connsiteY7" fmla="*/ 372908 h 6857999"/>
              <a:gd name="connsiteX8" fmla="*/ 8221687 w 8394178"/>
              <a:gd name="connsiteY8" fmla="*/ 450607 h 6857999"/>
              <a:gd name="connsiteX9" fmla="*/ 8232987 w 8394178"/>
              <a:gd name="connsiteY9" fmla="*/ 812800 h 6857999"/>
              <a:gd name="connsiteX10" fmla="*/ 8241364 w 8394178"/>
              <a:gd name="connsiteY10" fmla="*/ 912727 h 6857999"/>
              <a:gd name="connsiteX11" fmla="*/ 8240165 w 8394178"/>
              <a:gd name="connsiteY11" fmla="*/ 989950 h 6857999"/>
              <a:gd name="connsiteX12" fmla="*/ 8243561 w 8394178"/>
              <a:gd name="connsiteY12" fmla="*/ 1141745 h 6857999"/>
              <a:gd name="connsiteX13" fmla="*/ 8256144 w 8394178"/>
              <a:gd name="connsiteY13" fmla="*/ 1265454 h 6857999"/>
              <a:gd name="connsiteX14" fmla="*/ 8281494 w 8394178"/>
              <a:gd name="connsiteY14" fmla="*/ 1385480 h 6857999"/>
              <a:gd name="connsiteX15" fmla="*/ 8297877 w 8394178"/>
              <a:gd name="connsiteY15" fmla="*/ 1458060 h 6857999"/>
              <a:gd name="connsiteX16" fmla="*/ 8315502 w 8394178"/>
              <a:gd name="connsiteY16" fmla="*/ 1513175 h 6857999"/>
              <a:gd name="connsiteX17" fmla="*/ 8342335 w 8394178"/>
              <a:gd name="connsiteY17" fmla="*/ 1570809 h 6857999"/>
              <a:gd name="connsiteX18" fmla="*/ 8324762 w 8394178"/>
              <a:gd name="connsiteY18" fmla="*/ 1632434 h 6857999"/>
              <a:gd name="connsiteX19" fmla="*/ 8319231 w 8394178"/>
              <a:gd name="connsiteY19" fmla="*/ 1742490 h 6857999"/>
              <a:gd name="connsiteX20" fmla="*/ 8343694 w 8394178"/>
              <a:gd name="connsiteY20" fmla="*/ 1812272 h 6857999"/>
              <a:gd name="connsiteX21" fmla="*/ 8379488 w 8394178"/>
              <a:gd name="connsiteY21" fmla="*/ 1856766 h 6857999"/>
              <a:gd name="connsiteX22" fmla="*/ 8385055 w 8394178"/>
              <a:gd name="connsiteY22" fmla="*/ 1923433 h 6857999"/>
              <a:gd name="connsiteX23" fmla="*/ 8386906 w 8394178"/>
              <a:gd name="connsiteY23" fmla="*/ 1972204 h 6857999"/>
              <a:gd name="connsiteX24" fmla="*/ 8386681 w 8394178"/>
              <a:gd name="connsiteY24" fmla="*/ 2066205 h 6857999"/>
              <a:gd name="connsiteX25" fmla="*/ 8380052 w 8394178"/>
              <a:gd name="connsiteY25" fmla="*/ 2227417 h 6857999"/>
              <a:gd name="connsiteX26" fmla="*/ 8374483 w 8394178"/>
              <a:gd name="connsiteY26" fmla="*/ 2510933 h 6857999"/>
              <a:gd name="connsiteX27" fmla="*/ 8375191 w 8394178"/>
              <a:gd name="connsiteY27" fmla="*/ 2741866 h 6857999"/>
              <a:gd name="connsiteX28" fmla="*/ 8384389 w 8394178"/>
              <a:gd name="connsiteY28" fmla="*/ 2864935 h 6857999"/>
              <a:gd name="connsiteX29" fmla="*/ 8391822 w 8394178"/>
              <a:gd name="connsiteY29" fmla="*/ 2950807 h 6857999"/>
              <a:gd name="connsiteX30" fmla="*/ 8378111 w 8394178"/>
              <a:gd name="connsiteY30" fmla="*/ 2978246 h 6857999"/>
              <a:gd name="connsiteX31" fmla="*/ 8375025 w 8394178"/>
              <a:gd name="connsiteY31" fmla="*/ 2995916 h 6857999"/>
              <a:gd name="connsiteX32" fmla="*/ 8366764 w 8394178"/>
              <a:gd name="connsiteY32" fmla="*/ 2998648 h 6857999"/>
              <a:gd name="connsiteX33" fmla="*/ 8356827 w 8394178"/>
              <a:gd name="connsiteY33" fmla="*/ 3023630 h 6857999"/>
              <a:gd name="connsiteX34" fmla="*/ 8348883 w 8394178"/>
              <a:gd name="connsiteY34" fmla="*/ 3096975 h 6857999"/>
              <a:gd name="connsiteX35" fmla="*/ 8331320 w 8394178"/>
              <a:gd name="connsiteY35" fmla="*/ 3216657 h 6857999"/>
              <a:gd name="connsiteX36" fmla="*/ 8334250 w 8394178"/>
              <a:gd name="connsiteY36" fmla="*/ 3310980 h 6857999"/>
              <a:gd name="connsiteX37" fmla="*/ 8323018 w 8394178"/>
              <a:gd name="connsiteY37" fmla="*/ 3344725 h 6857999"/>
              <a:gd name="connsiteX38" fmla="*/ 8312317 w 8394178"/>
              <a:gd name="connsiteY38" fmla="*/ 3393250 h 6857999"/>
              <a:gd name="connsiteX39" fmla="*/ 8299110 w 8394178"/>
              <a:gd name="connsiteY39" fmla="*/ 3514536 h 6857999"/>
              <a:gd name="connsiteX40" fmla="*/ 8279421 w 8394178"/>
              <a:gd name="connsiteY40" fmla="*/ 3686149 h 6857999"/>
              <a:gd name="connsiteX41" fmla="*/ 8273021 w 8394178"/>
              <a:gd name="connsiteY41" fmla="*/ 3692208 h 6857999"/>
              <a:gd name="connsiteX42" fmla="*/ 8260968 w 8394178"/>
              <a:gd name="connsiteY42" fmla="*/ 3776022 h 6857999"/>
              <a:gd name="connsiteX43" fmla="*/ 8209415 w 8394178"/>
              <a:gd name="connsiteY43" fmla="*/ 4060536 h 6857999"/>
              <a:gd name="connsiteX44" fmla="*/ 8203359 w 8394178"/>
              <a:gd name="connsiteY44" fmla="*/ 4222149 h 6857999"/>
              <a:gd name="connsiteX45" fmla="*/ 8197502 w 8394178"/>
              <a:gd name="connsiteY45" fmla="*/ 4364683 h 6857999"/>
              <a:gd name="connsiteX46" fmla="*/ 8189960 w 8394178"/>
              <a:gd name="connsiteY46" fmla="*/ 4462471 h 6857999"/>
              <a:gd name="connsiteX47" fmla="*/ 8157285 w 8394178"/>
              <a:gd name="connsiteY47" fmla="*/ 4526395 h 6857999"/>
              <a:gd name="connsiteX48" fmla="*/ 8127583 w 8394178"/>
              <a:gd name="connsiteY48" fmla="*/ 4649885 h 6857999"/>
              <a:gd name="connsiteX49" fmla="*/ 8086875 w 8394178"/>
              <a:gd name="connsiteY49" fmla="*/ 4799019 h 6857999"/>
              <a:gd name="connsiteX50" fmla="*/ 8071779 w 8394178"/>
              <a:gd name="connsiteY50" fmla="*/ 4849614 h 6857999"/>
              <a:gd name="connsiteX51" fmla="*/ 8046521 w 8394178"/>
              <a:gd name="connsiteY51" fmla="*/ 4919971 h 6857999"/>
              <a:gd name="connsiteX52" fmla="*/ 7999171 w 8394178"/>
              <a:gd name="connsiteY52" fmla="*/ 5010766 h 6857999"/>
              <a:gd name="connsiteX53" fmla="*/ 7974494 w 8394178"/>
              <a:gd name="connsiteY53" fmla="*/ 5088190 h 6857999"/>
              <a:gd name="connsiteX54" fmla="*/ 7960017 w 8394178"/>
              <a:gd name="connsiteY54" fmla="*/ 5143922 h 6857999"/>
              <a:gd name="connsiteX55" fmla="*/ 7940570 w 8394178"/>
              <a:gd name="connsiteY55" fmla="*/ 5284346 h 6857999"/>
              <a:gd name="connsiteX56" fmla="*/ 7923844 w 8394178"/>
              <a:gd name="connsiteY56" fmla="*/ 5390948 h 6857999"/>
              <a:gd name="connsiteX57" fmla="*/ 7905061 w 8394178"/>
              <a:gd name="connsiteY57" fmla="*/ 5470854 h 6857999"/>
              <a:gd name="connsiteX58" fmla="*/ 7900574 w 8394178"/>
              <a:gd name="connsiteY58" fmla="*/ 5529643 h 6857999"/>
              <a:gd name="connsiteX59" fmla="*/ 7889879 w 8394178"/>
              <a:gd name="connsiteY59" fmla="*/ 5597292 h 6857999"/>
              <a:gd name="connsiteX60" fmla="*/ 7881533 w 8394178"/>
              <a:gd name="connsiteY60" fmla="*/ 5608899 h 6857999"/>
              <a:gd name="connsiteX61" fmla="*/ 7866845 w 8394178"/>
              <a:gd name="connsiteY61" fmla="*/ 5684911 h 6857999"/>
              <a:gd name="connsiteX62" fmla="*/ 7866707 w 8394178"/>
              <a:gd name="connsiteY62" fmla="*/ 5755776 h 6857999"/>
              <a:gd name="connsiteX63" fmla="*/ 7858630 w 8394178"/>
              <a:gd name="connsiteY63" fmla="*/ 5889599 h 6857999"/>
              <a:gd name="connsiteX64" fmla="*/ 7862852 w 8394178"/>
              <a:gd name="connsiteY64" fmla="*/ 5989744 h 6857999"/>
              <a:gd name="connsiteX65" fmla="*/ 7834617 w 8394178"/>
              <a:gd name="connsiteY65" fmla="*/ 6084926 h 6857999"/>
              <a:gd name="connsiteX66" fmla="*/ 7830440 w 8394178"/>
              <a:gd name="connsiteY66" fmla="*/ 6346549 h 6857999"/>
              <a:gd name="connsiteX67" fmla="*/ 7828988 w 8394178"/>
              <a:gd name="connsiteY67" fmla="*/ 6527527 h 6857999"/>
              <a:gd name="connsiteX68" fmla="*/ 7833220 w 8394178"/>
              <a:gd name="connsiteY68" fmla="*/ 6627129 h 6857999"/>
              <a:gd name="connsiteX69" fmla="*/ 7833451 w 8394178"/>
              <a:gd name="connsiteY69" fmla="*/ 6694819 h 6857999"/>
              <a:gd name="connsiteX70" fmla="*/ 7859394 w 8394178"/>
              <a:gd name="connsiteY70" fmla="*/ 6765445 h 6857999"/>
              <a:gd name="connsiteX71" fmla="*/ 7866873 w 8394178"/>
              <a:gd name="connsiteY71" fmla="*/ 6844697 h 6857999"/>
              <a:gd name="connsiteX72" fmla="*/ 7868076 w 8394178"/>
              <a:gd name="connsiteY72" fmla="*/ 6857999 h 6857999"/>
              <a:gd name="connsiteX73" fmla="*/ 2920621 w 8394178"/>
              <a:gd name="connsiteY73" fmla="*/ 6857999 h 6857999"/>
              <a:gd name="connsiteX74" fmla="*/ 961321 w 8394178"/>
              <a:gd name="connsiteY74" fmla="*/ 6857999 h 6857999"/>
              <a:gd name="connsiteX75" fmla="*/ 0 w 8394178"/>
              <a:gd name="connsiteY75" fmla="*/ 6857999 h 6857999"/>
              <a:gd name="connsiteX76" fmla="*/ 0 w 8394178"/>
              <a:gd name="connsiteY76"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961321 w 8394178"/>
              <a:gd name="connsiteY73" fmla="*/ 6857999 h 6857999"/>
              <a:gd name="connsiteX74" fmla="*/ 0 w 8394178"/>
              <a:gd name="connsiteY74" fmla="*/ 6857999 h 6857999"/>
              <a:gd name="connsiteX75" fmla="*/ 0 w 8394178"/>
              <a:gd name="connsiteY75"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0 w 8394178"/>
              <a:gd name="connsiteY73" fmla="*/ 6857999 h 6857999"/>
              <a:gd name="connsiteX74" fmla="*/ 0 w 8394178"/>
              <a:gd name="connsiteY74"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0 w 8394178"/>
              <a:gd name="connsiteY72" fmla="*/ 6857999 h 6857999"/>
              <a:gd name="connsiteX73" fmla="*/ 0 w 8394178"/>
              <a:gd name="connsiteY73"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394178" h="6857999">
                <a:moveTo>
                  <a:pt x="0" y="0"/>
                </a:moveTo>
                <a:lnTo>
                  <a:pt x="8236175" y="2"/>
                </a:lnTo>
                <a:lnTo>
                  <a:pt x="8231178" y="14562"/>
                </a:lnTo>
                <a:lnTo>
                  <a:pt x="8234773" y="59077"/>
                </a:lnTo>
                <a:cubicBezTo>
                  <a:pt x="8235275" y="76949"/>
                  <a:pt x="8227121" y="89796"/>
                  <a:pt x="8227623" y="107668"/>
                </a:cubicBezTo>
                <a:cubicBezTo>
                  <a:pt x="8211139" y="138162"/>
                  <a:pt x="8246703" y="201929"/>
                  <a:pt x="8246150" y="246136"/>
                </a:cubicBezTo>
                <a:cubicBezTo>
                  <a:pt x="8245598" y="290343"/>
                  <a:pt x="8257389" y="364179"/>
                  <a:pt x="8224308" y="372908"/>
                </a:cubicBezTo>
                <a:cubicBezTo>
                  <a:pt x="8218864" y="431308"/>
                  <a:pt x="8228745" y="357606"/>
                  <a:pt x="8221687" y="450607"/>
                </a:cubicBezTo>
                <a:cubicBezTo>
                  <a:pt x="8253150" y="551950"/>
                  <a:pt x="8221677" y="787036"/>
                  <a:pt x="8232987" y="812800"/>
                </a:cubicBezTo>
                <a:cubicBezTo>
                  <a:pt x="8263719" y="860799"/>
                  <a:pt x="8226505" y="854953"/>
                  <a:pt x="8241364" y="912727"/>
                </a:cubicBezTo>
                <a:cubicBezTo>
                  <a:pt x="8249854" y="945986"/>
                  <a:pt x="8239798" y="951781"/>
                  <a:pt x="8240165" y="989950"/>
                </a:cubicBezTo>
                <a:cubicBezTo>
                  <a:pt x="8240531" y="1028120"/>
                  <a:pt x="8240898" y="1095828"/>
                  <a:pt x="8243561" y="1141745"/>
                </a:cubicBezTo>
                <a:cubicBezTo>
                  <a:pt x="8246223" y="1187662"/>
                  <a:pt x="8256010" y="1234783"/>
                  <a:pt x="8256144" y="1265454"/>
                </a:cubicBezTo>
                <a:cubicBezTo>
                  <a:pt x="8246450" y="1304052"/>
                  <a:pt x="8278372" y="1370755"/>
                  <a:pt x="8281494" y="1385480"/>
                </a:cubicBezTo>
                <a:cubicBezTo>
                  <a:pt x="8294281" y="1422714"/>
                  <a:pt x="8303397" y="1428103"/>
                  <a:pt x="8297877" y="1458060"/>
                </a:cubicBezTo>
                <a:cubicBezTo>
                  <a:pt x="8297983" y="1468057"/>
                  <a:pt x="8315397" y="1503177"/>
                  <a:pt x="8315502" y="1513175"/>
                </a:cubicBezTo>
                <a:lnTo>
                  <a:pt x="8342335" y="1570809"/>
                </a:lnTo>
                <a:cubicBezTo>
                  <a:pt x="8365894" y="1617136"/>
                  <a:pt x="8315600" y="1595486"/>
                  <a:pt x="8324762" y="1632434"/>
                </a:cubicBezTo>
                <a:cubicBezTo>
                  <a:pt x="8345804" y="1713683"/>
                  <a:pt x="8308403" y="1715203"/>
                  <a:pt x="8319231" y="1742490"/>
                </a:cubicBezTo>
                <a:cubicBezTo>
                  <a:pt x="8327385" y="1767736"/>
                  <a:pt x="8335540" y="1787026"/>
                  <a:pt x="8343694" y="1812272"/>
                </a:cubicBezTo>
                <a:cubicBezTo>
                  <a:pt x="8345710" y="1818102"/>
                  <a:pt x="8382841" y="1845254"/>
                  <a:pt x="8379488" y="1856766"/>
                </a:cubicBezTo>
                <a:lnTo>
                  <a:pt x="8385055" y="1923433"/>
                </a:lnTo>
                <a:lnTo>
                  <a:pt x="8386906" y="1972204"/>
                </a:lnTo>
                <a:cubicBezTo>
                  <a:pt x="8389102" y="1979569"/>
                  <a:pt x="8382464" y="2060117"/>
                  <a:pt x="8386681" y="2066205"/>
                </a:cubicBezTo>
                <a:cubicBezTo>
                  <a:pt x="8400709" y="2153571"/>
                  <a:pt x="8366045" y="2189849"/>
                  <a:pt x="8380052" y="2227417"/>
                </a:cubicBezTo>
                <a:cubicBezTo>
                  <a:pt x="8372543" y="2317591"/>
                  <a:pt x="8379811" y="2407644"/>
                  <a:pt x="8374483" y="2510933"/>
                </a:cubicBezTo>
                <a:cubicBezTo>
                  <a:pt x="8396772" y="2597916"/>
                  <a:pt x="8370232" y="2649734"/>
                  <a:pt x="8375191" y="2741866"/>
                </a:cubicBezTo>
                <a:cubicBezTo>
                  <a:pt x="8394024" y="2779815"/>
                  <a:pt x="8395428" y="2817058"/>
                  <a:pt x="8384389" y="2864935"/>
                </a:cubicBezTo>
                <a:cubicBezTo>
                  <a:pt x="8416004" y="2860552"/>
                  <a:pt x="8357917" y="2937673"/>
                  <a:pt x="8391822" y="2950807"/>
                </a:cubicBezTo>
                <a:lnTo>
                  <a:pt x="8378111" y="2978246"/>
                </a:lnTo>
                <a:lnTo>
                  <a:pt x="8375025" y="2995916"/>
                </a:lnTo>
                <a:lnTo>
                  <a:pt x="8366764" y="2998648"/>
                </a:lnTo>
                <a:lnTo>
                  <a:pt x="8356827" y="3023630"/>
                </a:lnTo>
                <a:cubicBezTo>
                  <a:pt x="8354245" y="3033333"/>
                  <a:pt x="8348477" y="3084375"/>
                  <a:pt x="8348883" y="3096975"/>
                </a:cubicBezTo>
                <a:cubicBezTo>
                  <a:pt x="8363039" y="3142205"/>
                  <a:pt x="8312062" y="3160433"/>
                  <a:pt x="8331320" y="3216657"/>
                </a:cubicBezTo>
                <a:cubicBezTo>
                  <a:pt x="8335649" y="3237178"/>
                  <a:pt x="8345170" y="3299737"/>
                  <a:pt x="8334250" y="3310980"/>
                </a:cubicBezTo>
                <a:cubicBezTo>
                  <a:pt x="8331414" y="3323902"/>
                  <a:pt x="8334413" y="3339340"/>
                  <a:pt x="8323018" y="3344725"/>
                </a:cubicBezTo>
                <a:cubicBezTo>
                  <a:pt x="8309183" y="3353908"/>
                  <a:pt x="8327822" y="3400659"/>
                  <a:pt x="8312317" y="3393250"/>
                </a:cubicBezTo>
                <a:cubicBezTo>
                  <a:pt x="8325036" y="3426421"/>
                  <a:pt x="8307258" y="3487753"/>
                  <a:pt x="8299110" y="3514536"/>
                </a:cubicBezTo>
                <a:cubicBezTo>
                  <a:pt x="8293627" y="3563353"/>
                  <a:pt x="8281866" y="3650327"/>
                  <a:pt x="8279421" y="3686149"/>
                </a:cubicBezTo>
                <a:cubicBezTo>
                  <a:pt x="8277133" y="3687657"/>
                  <a:pt x="8276096" y="3677229"/>
                  <a:pt x="8273021" y="3692208"/>
                </a:cubicBezTo>
                <a:cubicBezTo>
                  <a:pt x="8269945" y="3707187"/>
                  <a:pt x="8252471" y="3757479"/>
                  <a:pt x="8260968" y="3776022"/>
                </a:cubicBezTo>
                <a:cubicBezTo>
                  <a:pt x="8231046" y="3875691"/>
                  <a:pt x="8223343" y="4023237"/>
                  <a:pt x="8209415" y="4060536"/>
                </a:cubicBezTo>
                <a:cubicBezTo>
                  <a:pt x="8204523" y="4150698"/>
                  <a:pt x="8212636" y="4164564"/>
                  <a:pt x="8203359" y="4222149"/>
                </a:cubicBezTo>
                <a:cubicBezTo>
                  <a:pt x="8198769" y="4287917"/>
                  <a:pt x="8194167" y="4339232"/>
                  <a:pt x="8197502" y="4364683"/>
                </a:cubicBezTo>
                <a:lnTo>
                  <a:pt x="8189960" y="4462471"/>
                </a:lnTo>
                <a:cubicBezTo>
                  <a:pt x="8192241" y="4503329"/>
                  <a:pt x="8157418" y="4500454"/>
                  <a:pt x="8157285" y="4526395"/>
                </a:cubicBezTo>
                <a:cubicBezTo>
                  <a:pt x="8151441" y="4623008"/>
                  <a:pt x="8136733" y="4632050"/>
                  <a:pt x="8127583" y="4649885"/>
                </a:cubicBezTo>
                <a:cubicBezTo>
                  <a:pt x="8109657" y="4687979"/>
                  <a:pt x="8101631" y="4758928"/>
                  <a:pt x="8086875" y="4799019"/>
                </a:cubicBezTo>
                <a:cubicBezTo>
                  <a:pt x="8070221" y="4834076"/>
                  <a:pt x="8077158" y="4811645"/>
                  <a:pt x="8071779" y="4849614"/>
                </a:cubicBezTo>
                <a:cubicBezTo>
                  <a:pt x="8057300" y="4853334"/>
                  <a:pt x="8029516" y="4883089"/>
                  <a:pt x="8046521" y="4919971"/>
                </a:cubicBezTo>
                <a:lnTo>
                  <a:pt x="7999171" y="5010766"/>
                </a:lnTo>
                <a:cubicBezTo>
                  <a:pt x="7980458" y="4983259"/>
                  <a:pt x="7994018" y="5107656"/>
                  <a:pt x="7974494" y="5088190"/>
                </a:cubicBezTo>
                <a:cubicBezTo>
                  <a:pt x="7961479" y="5102008"/>
                  <a:pt x="7970341" y="5118851"/>
                  <a:pt x="7960017" y="5143922"/>
                </a:cubicBezTo>
                <a:cubicBezTo>
                  <a:pt x="7951381" y="5192745"/>
                  <a:pt x="7947519" y="5226225"/>
                  <a:pt x="7940570" y="5284346"/>
                </a:cubicBezTo>
                <a:cubicBezTo>
                  <a:pt x="7938188" y="5338386"/>
                  <a:pt x="7933705" y="5337325"/>
                  <a:pt x="7923844" y="5390948"/>
                </a:cubicBezTo>
                <a:cubicBezTo>
                  <a:pt x="7922596" y="5429655"/>
                  <a:pt x="7906054" y="5449508"/>
                  <a:pt x="7905061" y="5470854"/>
                </a:cubicBezTo>
                <a:cubicBezTo>
                  <a:pt x="7925924" y="5526328"/>
                  <a:pt x="7883497" y="5496377"/>
                  <a:pt x="7900574" y="5529643"/>
                </a:cubicBezTo>
                <a:cubicBezTo>
                  <a:pt x="7894813" y="5550879"/>
                  <a:pt x="7899366" y="5587444"/>
                  <a:pt x="7889879" y="5597292"/>
                </a:cubicBezTo>
                <a:lnTo>
                  <a:pt x="7881533" y="5608899"/>
                </a:lnTo>
                <a:cubicBezTo>
                  <a:pt x="7877694" y="5623501"/>
                  <a:pt x="7869316" y="5660431"/>
                  <a:pt x="7866845" y="5684911"/>
                </a:cubicBezTo>
                <a:cubicBezTo>
                  <a:pt x="7856004" y="5692608"/>
                  <a:pt x="7861304" y="5734344"/>
                  <a:pt x="7866707" y="5755776"/>
                </a:cubicBezTo>
                <a:cubicBezTo>
                  <a:pt x="7867905" y="5792777"/>
                  <a:pt x="7841786" y="5848613"/>
                  <a:pt x="7858630" y="5889599"/>
                </a:cubicBezTo>
                <a:cubicBezTo>
                  <a:pt x="7861076" y="5932097"/>
                  <a:pt x="7859359" y="5940901"/>
                  <a:pt x="7862852" y="5989744"/>
                </a:cubicBezTo>
                <a:cubicBezTo>
                  <a:pt x="7870213" y="6020787"/>
                  <a:pt x="7836478" y="6024963"/>
                  <a:pt x="7834617" y="6084926"/>
                </a:cubicBezTo>
                <a:cubicBezTo>
                  <a:pt x="7828898" y="6134231"/>
                  <a:pt x="7850648" y="6240432"/>
                  <a:pt x="7830440" y="6346549"/>
                </a:cubicBezTo>
                <a:cubicBezTo>
                  <a:pt x="7840187" y="6409741"/>
                  <a:pt x="7834403" y="6468689"/>
                  <a:pt x="7828988" y="6527527"/>
                </a:cubicBezTo>
                <a:cubicBezTo>
                  <a:pt x="7812745" y="6585667"/>
                  <a:pt x="7840670" y="6579284"/>
                  <a:pt x="7833220" y="6627129"/>
                </a:cubicBezTo>
                <a:cubicBezTo>
                  <a:pt x="7836598" y="6635153"/>
                  <a:pt x="7838259" y="6697665"/>
                  <a:pt x="7833451" y="6694819"/>
                </a:cubicBezTo>
                <a:cubicBezTo>
                  <a:pt x="7835476" y="6716947"/>
                  <a:pt x="7854551" y="6732844"/>
                  <a:pt x="7859394" y="6765445"/>
                </a:cubicBezTo>
                <a:cubicBezTo>
                  <a:pt x="7860760" y="6776325"/>
                  <a:pt x="7863817" y="6810511"/>
                  <a:pt x="7866873" y="6844697"/>
                </a:cubicBezTo>
                <a:lnTo>
                  <a:pt x="7868076" y="6857999"/>
                </a:lnTo>
                <a:lnTo>
                  <a:pt x="0" y="6857999"/>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36382516-1359-4B3D-8C28-17C141F38EB9}"/>
              </a:ext>
            </a:extLst>
          </p:cNvPr>
          <p:cNvSpPr>
            <a:spLocks noGrp="1"/>
          </p:cNvSpPr>
          <p:nvPr>
            <p:ph type="ctrTitle"/>
          </p:nvPr>
        </p:nvSpPr>
        <p:spPr>
          <a:xfrm>
            <a:off x="5763491" y="1045174"/>
            <a:ext cx="6142181" cy="2795160"/>
          </a:xfrm>
        </p:spPr>
        <p:txBody>
          <a:bodyPr>
            <a:normAutofit/>
          </a:bodyPr>
          <a:lstStyle/>
          <a:p>
            <a:r>
              <a:rPr lang="nb-NO" sz="4100" dirty="0"/>
              <a:t>«</a:t>
            </a:r>
            <a:r>
              <a:rPr lang="nb-NO" sz="4100" b="1" dirty="0"/>
              <a:t>Selvstyrt er velstyrt</a:t>
            </a:r>
            <a:r>
              <a:rPr lang="nb-NO" sz="4100" dirty="0"/>
              <a:t>»</a:t>
            </a:r>
            <a:br>
              <a:rPr lang="nb-NO" sz="4100" dirty="0"/>
            </a:br>
            <a:r>
              <a:rPr lang="nb-NO" sz="2000" dirty="0"/>
              <a:t>en presentasjon av (u)enighet i BPA-utvalget</a:t>
            </a:r>
            <a:endParaRPr lang="nb-NO" sz="4100" dirty="0"/>
          </a:p>
        </p:txBody>
      </p:sp>
      <p:sp>
        <p:nvSpPr>
          <p:cNvPr id="3" name="Undertittel 2">
            <a:extLst>
              <a:ext uri="{FF2B5EF4-FFF2-40B4-BE49-F238E27FC236}">
                <a16:creationId xmlns:a16="http://schemas.microsoft.com/office/drawing/2014/main" id="{71736A56-0464-4373-933D-0A06C3C6FC75}"/>
              </a:ext>
            </a:extLst>
          </p:cNvPr>
          <p:cNvSpPr>
            <a:spLocks noGrp="1"/>
          </p:cNvSpPr>
          <p:nvPr>
            <p:ph type="subTitle" idx="1"/>
          </p:nvPr>
        </p:nvSpPr>
        <p:spPr>
          <a:xfrm>
            <a:off x="6537480" y="5024078"/>
            <a:ext cx="4454121" cy="1136843"/>
          </a:xfrm>
        </p:spPr>
        <p:txBody>
          <a:bodyPr>
            <a:normAutofit/>
          </a:bodyPr>
          <a:lstStyle/>
          <a:p>
            <a:r>
              <a:rPr lang="nb-NO" sz="1800" dirty="0"/>
              <a:t>Tove Linnea Brandvik</a:t>
            </a:r>
          </a:p>
          <a:p>
            <a:r>
              <a:rPr lang="nb-NO" sz="1200" dirty="0"/>
              <a:t>Forbundsleder i Norges Handikapforbund (NHF)</a:t>
            </a:r>
          </a:p>
        </p:txBody>
      </p:sp>
      <p:pic>
        <p:nvPicPr>
          <p:cNvPr id="4" name="Bilde 3">
            <a:extLst>
              <a:ext uri="{FF2B5EF4-FFF2-40B4-BE49-F238E27FC236}">
                <a16:creationId xmlns:a16="http://schemas.microsoft.com/office/drawing/2014/main" id="{6FB2E0D5-3128-43C5-BE31-C0AA785987DD}"/>
              </a:ext>
            </a:extLst>
          </p:cNvPr>
          <p:cNvPicPr>
            <a:picLocks noChangeAspect="1"/>
          </p:cNvPicPr>
          <p:nvPr/>
        </p:nvPicPr>
        <p:blipFill rotWithShape="1">
          <a:blip r:embed="rId2"/>
          <a:srcRect r="2047"/>
          <a:stretch/>
        </p:blipFill>
        <p:spPr>
          <a:xfrm rot="21600000">
            <a:off x="818067" y="1045174"/>
            <a:ext cx="3346078" cy="482827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0507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olf ball on grass">
            <a:extLst>
              <a:ext uri="{FF2B5EF4-FFF2-40B4-BE49-F238E27FC236}">
                <a16:creationId xmlns:a16="http://schemas.microsoft.com/office/drawing/2014/main" id="{043E04C6-E7B2-4B9A-B21D-056F3622CFA8}"/>
              </a:ext>
            </a:extLst>
          </p:cNvPr>
          <p:cNvPicPr>
            <a:picLocks noChangeAspect="1"/>
          </p:cNvPicPr>
          <p:nvPr/>
        </p:nvPicPr>
        <p:blipFill rotWithShape="1">
          <a:blip r:embed="rId2"/>
          <a:srcRect t="15730"/>
          <a:stretch/>
        </p:blipFill>
        <p:spPr>
          <a:xfrm>
            <a:off x="-1" y="10"/>
            <a:ext cx="12192000" cy="6857990"/>
          </a:xfrm>
          <a:prstGeom prst="rect">
            <a:avLst/>
          </a:prstGeom>
        </p:spPr>
      </p:pic>
      <p:sp>
        <p:nvSpPr>
          <p:cNvPr id="3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9E0EB14D-EE6F-4BCB-9664-3DA9D825D15A}"/>
              </a:ext>
            </a:extLst>
          </p:cNvPr>
          <p:cNvSpPr>
            <a:spLocks noGrp="1"/>
          </p:cNvSpPr>
          <p:nvPr>
            <p:ph type="title"/>
          </p:nvPr>
        </p:nvSpPr>
        <p:spPr>
          <a:xfrm>
            <a:off x="709448" y="1913950"/>
            <a:ext cx="4204137" cy="1342754"/>
          </a:xfrm>
        </p:spPr>
        <p:txBody>
          <a:bodyPr>
            <a:normAutofit/>
          </a:bodyPr>
          <a:lstStyle/>
          <a:p>
            <a:pPr algn="ctr"/>
            <a:r>
              <a:rPr lang="nb-NO" sz="3100" b="1"/>
              <a:t>Hva må til for at BPA skal bli et likestillingsverktøy?</a:t>
            </a:r>
          </a:p>
        </p:txBody>
      </p:sp>
      <p:cxnSp>
        <p:nvCxnSpPr>
          <p:cNvPr id="36" name="Straight Connector 3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36383F27-7693-4DFE-80AA-EB43106F9461}"/>
              </a:ext>
            </a:extLst>
          </p:cNvPr>
          <p:cNvSpPr>
            <a:spLocks noGrp="1"/>
          </p:cNvSpPr>
          <p:nvPr>
            <p:ph idx="1"/>
          </p:nvPr>
        </p:nvSpPr>
        <p:spPr>
          <a:xfrm>
            <a:off x="525516" y="3417573"/>
            <a:ext cx="4593021" cy="2619839"/>
          </a:xfrm>
        </p:spPr>
        <p:txBody>
          <a:bodyPr anchor="ctr">
            <a:normAutofit lnSpcReduction="10000"/>
          </a:bodyPr>
          <a:lstStyle/>
          <a:p>
            <a:r>
              <a:rPr lang="nb-NO" sz="1800" dirty="0"/>
              <a:t>Assistansebehovet må dekkes fullt ut.</a:t>
            </a:r>
          </a:p>
          <a:p>
            <a:r>
              <a:rPr lang="nb-NO" sz="1800" dirty="0"/>
              <a:t>Det må gis en lovmessig rett til å forvalte egen BPA ordning (Hvem, Hva, Hvor og Når)</a:t>
            </a:r>
          </a:p>
          <a:p>
            <a:r>
              <a:rPr lang="nb-NO" sz="1800" dirty="0"/>
              <a:t>BPA skal være uten egenandeler</a:t>
            </a:r>
          </a:p>
          <a:p>
            <a:r>
              <a:rPr lang="nb-NO" sz="1800" dirty="0"/>
              <a:t>BPA skal ikke diskriminere noen </a:t>
            </a:r>
            <a:r>
              <a:rPr lang="nb-NO" sz="1800" dirty="0" err="1"/>
              <a:t>pga</a:t>
            </a:r>
            <a:r>
              <a:rPr lang="nb-NO" sz="1800" dirty="0"/>
              <a:t> alder</a:t>
            </a:r>
          </a:p>
          <a:p>
            <a:r>
              <a:rPr lang="nb-NO" sz="1800" dirty="0"/>
              <a:t>Omfatte både de som kan lede selv og de som har </a:t>
            </a:r>
            <a:r>
              <a:rPr lang="nb-NO" sz="1800" dirty="0" err="1"/>
              <a:t>medleder</a:t>
            </a:r>
            <a:r>
              <a:rPr lang="nb-NO" sz="1800" dirty="0"/>
              <a:t>.</a:t>
            </a:r>
          </a:p>
          <a:p>
            <a:r>
              <a:rPr lang="nb-NO" sz="1800" dirty="0"/>
              <a:t>+</a:t>
            </a:r>
          </a:p>
        </p:txBody>
      </p:sp>
    </p:spTree>
    <p:extLst>
      <p:ext uri="{BB962C8B-B14F-4D97-AF65-F5344CB8AC3E}">
        <p14:creationId xmlns:p14="http://schemas.microsoft.com/office/powerpoint/2010/main" val="258927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41393E-C764-4C6F-8886-35CFF2E48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90890DC-37FF-4B49-BD4C-FE4232F69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52708" cy="6858000"/>
          </a:xfrm>
          <a:custGeom>
            <a:avLst/>
            <a:gdLst>
              <a:gd name="connsiteX0" fmla="*/ 0 w 5552708"/>
              <a:gd name="connsiteY0" fmla="*/ 0 h 6858000"/>
              <a:gd name="connsiteX1" fmla="*/ 5443651 w 5552708"/>
              <a:gd name="connsiteY1" fmla="*/ 0 h 6858000"/>
              <a:gd name="connsiteX2" fmla="*/ 5443781 w 5552708"/>
              <a:gd name="connsiteY2" fmla="*/ 512 h 6858000"/>
              <a:gd name="connsiteX3" fmla="*/ 5444033 w 5552708"/>
              <a:gd name="connsiteY3" fmla="*/ 20501 h 6858000"/>
              <a:gd name="connsiteX4" fmla="*/ 5439390 w 5552708"/>
              <a:gd name="connsiteY4" fmla="*/ 44768 h 6858000"/>
              <a:gd name="connsiteX5" fmla="*/ 5443913 w 5552708"/>
              <a:gd name="connsiteY5" fmla="*/ 104988 h 6858000"/>
              <a:gd name="connsiteX6" fmla="*/ 5458241 w 5552708"/>
              <a:gd name="connsiteY6" fmla="*/ 204162 h 6858000"/>
              <a:gd name="connsiteX7" fmla="*/ 5459763 w 5552708"/>
              <a:gd name="connsiteY7" fmla="*/ 225360 h 6858000"/>
              <a:gd name="connsiteX8" fmla="*/ 5454996 w 5552708"/>
              <a:gd name="connsiteY8" fmla="*/ 243902 h 6858000"/>
              <a:gd name="connsiteX9" fmla="*/ 5448597 w 5552708"/>
              <a:gd name="connsiteY9" fmla="*/ 248483 h 6858000"/>
              <a:gd name="connsiteX10" fmla="*/ 5448458 w 5552708"/>
              <a:gd name="connsiteY10" fmla="*/ 260196 h 6858000"/>
              <a:gd name="connsiteX11" fmla="*/ 5447150 w 5552708"/>
              <a:gd name="connsiteY11" fmla="*/ 263377 h 6858000"/>
              <a:gd name="connsiteX12" fmla="*/ 5459187 w 5552708"/>
              <a:gd name="connsiteY12" fmla="*/ 318691 h 6858000"/>
              <a:gd name="connsiteX13" fmla="*/ 5455708 w 5552708"/>
              <a:gd name="connsiteY13" fmla="*/ 365759 h 6858000"/>
              <a:gd name="connsiteX14" fmla="*/ 5473651 w 5552708"/>
              <a:gd name="connsiteY14" fmla="*/ 492182 h 6858000"/>
              <a:gd name="connsiteX15" fmla="*/ 5481453 w 5552708"/>
              <a:gd name="connsiteY15" fmla="*/ 689666 h 6858000"/>
              <a:gd name="connsiteX16" fmla="*/ 5488233 w 5552708"/>
              <a:gd name="connsiteY16" fmla="*/ 816332 h 6858000"/>
              <a:gd name="connsiteX17" fmla="*/ 5529718 w 5552708"/>
              <a:gd name="connsiteY17" fmla="*/ 891550 h 6858000"/>
              <a:gd name="connsiteX18" fmla="*/ 5536104 w 5552708"/>
              <a:gd name="connsiteY18" fmla="*/ 903318 h 6858000"/>
              <a:gd name="connsiteX19" fmla="*/ 5535257 w 5552708"/>
              <a:gd name="connsiteY19" fmla="*/ 905308 h 6858000"/>
              <a:gd name="connsiteX20" fmla="*/ 5537840 w 5552708"/>
              <a:gd name="connsiteY20" fmla="*/ 920621 h 6858000"/>
              <a:gd name="connsiteX21" fmla="*/ 5541663 w 5552708"/>
              <a:gd name="connsiteY21" fmla="*/ 922876 h 6858000"/>
              <a:gd name="connsiteX22" fmla="*/ 5544456 w 5552708"/>
              <a:gd name="connsiteY22" fmla="*/ 933037 h 6858000"/>
              <a:gd name="connsiteX23" fmla="*/ 5552708 w 5552708"/>
              <a:gd name="connsiteY23" fmla="*/ 952132 h 6858000"/>
              <a:gd name="connsiteX24" fmla="*/ 5551675 w 5552708"/>
              <a:gd name="connsiteY24" fmla="*/ 956570 h 6858000"/>
              <a:gd name="connsiteX25" fmla="*/ 5531341 w 5552708"/>
              <a:gd name="connsiteY25" fmla="*/ 1064863 h 6858000"/>
              <a:gd name="connsiteX26" fmla="*/ 5539998 w 5552708"/>
              <a:gd name="connsiteY26" fmla="*/ 1096340 h 6858000"/>
              <a:gd name="connsiteX27" fmla="*/ 5541075 w 5552708"/>
              <a:gd name="connsiteY27" fmla="*/ 1102915 h 6858000"/>
              <a:gd name="connsiteX28" fmla="*/ 5540822 w 5552708"/>
              <a:gd name="connsiteY28" fmla="*/ 1103143 h 6858000"/>
              <a:gd name="connsiteX29" fmla="*/ 5541413 w 5552708"/>
              <a:gd name="connsiteY29" fmla="*/ 1110274 h 6858000"/>
              <a:gd name="connsiteX30" fmla="*/ 5543038 w 5552708"/>
              <a:gd name="connsiteY30" fmla="*/ 1114901 h 6858000"/>
              <a:gd name="connsiteX31" fmla="*/ 5545128 w 5552708"/>
              <a:gd name="connsiteY31" fmla="*/ 1127652 h 6858000"/>
              <a:gd name="connsiteX32" fmla="*/ 5544028 w 5552708"/>
              <a:gd name="connsiteY32" fmla="*/ 1132698 h 6858000"/>
              <a:gd name="connsiteX33" fmla="*/ 5514811 w 5552708"/>
              <a:gd name="connsiteY33" fmla="*/ 1177140 h 6858000"/>
              <a:gd name="connsiteX34" fmla="*/ 5496402 w 5552708"/>
              <a:gd name="connsiteY34" fmla="*/ 1265293 h 6858000"/>
              <a:gd name="connsiteX35" fmla="*/ 5481620 w 5552708"/>
              <a:gd name="connsiteY35" fmla="*/ 1353039 h 6858000"/>
              <a:gd name="connsiteX36" fmla="*/ 5477938 w 5552708"/>
              <a:gd name="connsiteY36" fmla="*/ 1385038 h 6858000"/>
              <a:gd name="connsiteX37" fmla="*/ 5464009 w 5552708"/>
              <a:gd name="connsiteY37" fmla="*/ 1441067 h 6858000"/>
              <a:gd name="connsiteX38" fmla="*/ 5453063 w 5552708"/>
              <a:gd name="connsiteY38" fmla="*/ 1466104 h 6858000"/>
              <a:gd name="connsiteX39" fmla="*/ 5453368 w 5552708"/>
              <a:gd name="connsiteY39" fmla="*/ 1467310 h 6858000"/>
              <a:gd name="connsiteX40" fmla="*/ 5449849 w 5552708"/>
              <a:gd name="connsiteY40" fmla="*/ 1469198 h 6858000"/>
              <a:gd name="connsiteX41" fmla="*/ 5447717 w 5552708"/>
              <a:gd name="connsiteY41" fmla="*/ 1473816 h 6858000"/>
              <a:gd name="connsiteX42" fmla="*/ 5446906 w 5552708"/>
              <a:gd name="connsiteY42" fmla="*/ 1487106 h 6858000"/>
              <a:gd name="connsiteX43" fmla="*/ 5447429 w 5552708"/>
              <a:gd name="connsiteY43" fmla="*/ 1492218 h 6858000"/>
              <a:gd name="connsiteX44" fmla="*/ 5446434 w 5552708"/>
              <a:gd name="connsiteY44" fmla="*/ 1499455 h 6858000"/>
              <a:gd name="connsiteX45" fmla="*/ 5446146 w 5552708"/>
              <a:gd name="connsiteY45" fmla="*/ 1499600 h 6858000"/>
              <a:gd name="connsiteX46" fmla="*/ 5445728 w 5552708"/>
              <a:gd name="connsiteY46" fmla="*/ 1506449 h 6858000"/>
              <a:gd name="connsiteX47" fmla="*/ 5447013 w 5552708"/>
              <a:gd name="connsiteY47" fmla="*/ 1540420 h 6858000"/>
              <a:gd name="connsiteX48" fmla="*/ 5416036 w 5552708"/>
              <a:gd name="connsiteY48" fmla="*/ 1580834 h 6858000"/>
              <a:gd name="connsiteX49" fmla="*/ 5409252 w 5552708"/>
              <a:gd name="connsiteY49" fmla="*/ 1598373 h 6858000"/>
              <a:gd name="connsiteX50" fmla="*/ 5404223 w 5552708"/>
              <a:gd name="connsiteY50" fmla="*/ 1607549 h 6858000"/>
              <a:gd name="connsiteX51" fmla="*/ 5403003 w 5552708"/>
              <a:gd name="connsiteY51" fmla="*/ 1607994 h 6858000"/>
              <a:gd name="connsiteX52" fmla="*/ 5404366 w 5552708"/>
              <a:gd name="connsiteY52" fmla="*/ 1640580 h 6858000"/>
              <a:gd name="connsiteX53" fmla="*/ 5402429 w 5552708"/>
              <a:gd name="connsiteY53" fmla="*/ 1644617 h 6858000"/>
              <a:gd name="connsiteX54" fmla="*/ 5406027 w 5552708"/>
              <a:gd name="connsiteY54" fmla="*/ 1666228 h 6858000"/>
              <a:gd name="connsiteX55" fmla="*/ 5409538 w 5552708"/>
              <a:gd name="connsiteY55" fmla="*/ 1680703 h 6858000"/>
              <a:gd name="connsiteX56" fmla="*/ 5405582 w 5552708"/>
              <a:gd name="connsiteY56" fmla="*/ 1870222 h 6858000"/>
              <a:gd name="connsiteX57" fmla="*/ 5418948 w 5552708"/>
              <a:gd name="connsiteY57" fmla="*/ 1979530 h 6858000"/>
              <a:gd name="connsiteX58" fmla="*/ 5405060 w 5552708"/>
              <a:gd name="connsiteY58" fmla="*/ 2051964 h 6858000"/>
              <a:gd name="connsiteX59" fmla="*/ 5378701 w 5552708"/>
              <a:gd name="connsiteY59" fmla="*/ 2073120 h 6858000"/>
              <a:gd name="connsiteX60" fmla="*/ 5366006 w 5552708"/>
              <a:gd name="connsiteY60" fmla="*/ 2256053 h 6858000"/>
              <a:gd name="connsiteX61" fmla="*/ 5352501 w 5552708"/>
              <a:gd name="connsiteY61" fmla="*/ 2301374 h 6858000"/>
              <a:gd name="connsiteX62" fmla="*/ 5361572 w 5552708"/>
              <a:gd name="connsiteY62" fmla="*/ 2344135 h 6858000"/>
              <a:gd name="connsiteX63" fmla="*/ 5351776 w 5552708"/>
              <a:gd name="connsiteY63" fmla="*/ 2360013 h 6858000"/>
              <a:gd name="connsiteX64" fmla="*/ 5349856 w 5552708"/>
              <a:gd name="connsiteY64" fmla="*/ 2362723 h 6858000"/>
              <a:gd name="connsiteX65" fmla="*/ 5347182 w 5552708"/>
              <a:gd name="connsiteY65" fmla="*/ 2374239 h 6858000"/>
              <a:gd name="connsiteX66" fmla="*/ 5340172 w 5552708"/>
              <a:gd name="connsiteY66" fmla="*/ 2376629 h 6858000"/>
              <a:gd name="connsiteX67" fmla="*/ 5331662 w 5552708"/>
              <a:gd name="connsiteY67" fmla="*/ 2393351 h 6858000"/>
              <a:gd name="connsiteX68" fmla="*/ 5328482 w 5552708"/>
              <a:gd name="connsiteY68" fmla="*/ 2414790 h 6858000"/>
              <a:gd name="connsiteX69" fmla="*/ 5316501 w 5552708"/>
              <a:gd name="connsiteY69" fmla="*/ 2490864 h 6858000"/>
              <a:gd name="connsiteX70" fmla="*/ 5318378 w 5552708"/>
              <a:gd name="connsiteY70" fmla="*/ 2503797 h 6858000"/>
              <a:gd name="connsiteX71" fmla="*/ 5307008 w 5552708"/>
              <a:gd name="connsiteY71" fmla="*/ 2543608 h 6858000"/>
              <a:gd name="connsiteX72" fmla="*/ 5300817 w 5552708"/>
              <a:gd name="connsiteY72" fmla="*/ 2579627 h 6858000"/>
              <a:gd name="connsiteX73" fmla="*/ 5300491 w 5552708"/>
              <a:gd name="connsiteY73" fmla="*/ 2603469 h 6858000"/>
              <a:gd name="connsiteX74" fmla="*/ 5297327 w 5552708"/>
              <a:gd name="connsiteY74" fmla="*/ 2609298 h 6858000"/>
              <a:gd name="connsiteX75" fmla="*/ 5292648 w 5552708"/>
              <a:gd name="connsiteY75" fmla="*/ 2632709 h 6858000"/>
              <a:gd name="connsiteX76" fmla="*/ 5294499 w 5552708"/>
              <a:gd name="connsiteY76" fmla="*/ 2645215 h 6858000"/>
              <a:gd name="connsiteX77" fmla="*/ 5284921 w 5552708"/>
              <a:gd name="connsiteY77" fmla="*/ 2655995 h 6858000"/>
              <a:gd name="connsiteX78" fmla="*/ 5278681 w 5552708"/>
              <a:gd name="connsiteY78" fmla="*/ 2658097 h 6858000"/>
              <a:gd name="connsiteX79" fmla="*/ 5279052 w 5552708"/>
              <a:gd name="connsiteY79" fmla="*/ 2675265 h 6858000"/>
              <a:gd name="connsiteX80" fmla="*/ 5271485 w 5552708"/>
              <a:gd name="connsiteY80" fmla="*/ 2688260 h 6858000"/>
              <a:gd name="connsiteX81" fmla="*/ 5273609 w 5552708"/>
              <a:gd name="connsiteY81" fmla="*/ 2700785 h 6858000"/>
              <a:gd name="connsiteX82" fmla="*/ 5272098 w 5552708"/>
              <a:gd name="connsiteY82" fmla="*/ 2705655 h 6858000"/>
              <a:gd name="connsiteX83" fmla="*/ 5267605 w 5552708"/>
              <a:gd name="connsiteY83" fmla="*/ 2717660 h 6858000"/>
              <a:gd name="connsiteX84" fmla="*/ 5258449 w 5552708"/>
              <a:gd name="connsiteY84" fmla="*/ 2738177 h 6858000"/>
              <a:gd name="connsiteX85" fmla="*/ 5256679 w 5552708"/>
              <a:gd name="connsiteY85" fmla="*/ 2744727 h 6858000"/>
              <a:gd name="connsiteX86" fmla="*/ 5245116 w 5552708"/>
              <a:gd name="connsiteY86" fmla="*/ 2757932 h 6858000"/>
              <a:gd name="connsiteX87" fmla="*/ 5233122 w 5552708"/>
              <a:gd name="connsiteY87" fmla="*/ 2784915 h 6858000"/>
              <a:gd name="connsiteX88" fmla="*/ 5197792 w 5552708"/>
              <a:gd name="connsiteY88" fmla="*/ 2830475 h 6858000"/>
              <a:gd name="connsiteX89" fmla="*/ 5180199 w 5552708"/>
              <a:gd name="connsiteY89" fmla="*/ 2857691 h 6858000"/>
              <a:gd name="connsiteX90" fmla="*/ 5164940 w 5552708"/>
              <a:gd name="connsiteY90" fmla="*/ 2875644 h 6858000"/>
              <a:gd name="connsiteX91" fmla="*/ 5139323 w 5552708"/>
              <a:gd name="connsiteY91" fmla="*/ 2931296 h 6858000"/>
              <a:gd name="connsiteX92" fmla="*/ 5102390 w 5552708"/>
              <a:gd name="connsiteY92" fmla="*/ 3027705 h 6858000"/>
              <a:gd name="connsiteX93" fmla="*/ 5093321 w 5552708"/>
              <a:gd name="connsiteY93" fmla="*/ 3047244 h 6858000"/>
              <a:gd name="connsiteX94" fmla="*/ 5080729 w 5552708"/>
              <a:gd name="connsiteY94" fmla="*/ 3060118 h 6858000"/>
              <a:gd name="connsiteX95" fmla="*/ 5073626 w 5552708"/>
              <a:gd name="connsiteY95" fmla="*/ 3059690 h 6858000"/>
              <a:gd name="connsiteX96" fmla="*/ 5067867 w 5552708"/>
              <a:gd name="connsiteY96" fmla="*/ 3069806 h 6858000"/>
              <a:gd name="connsiteX97" fmla="*/ 5065335 w 5552708"/>
              <a:gd name="connsiteY97" fmla="*/ 3071678 h 6858000"/>
              <a:gd name="connsiteX98" fmla="*/ 5051806 w 5552708"/>
              <a:gd name="connsiteY98" fmla="*/ 3083233 h 6858000"/>
              <a:gd name="connsiteX99" fmla="*/ 5047824 w 5552708"/>
              <a:gd name="connsiteY99" fmla="*/ 3128247 h 6858000"/>
              <a:gd name="connsiteX100" fmla="*/ 5022444 w 5552708"/>
              <a:gd name="connsiteY100" fmla="*/ 3166893 h 6858000"/>
              <a:gd name="connsiteX101" fmla="*/ 4961916 w 5552708"/>
              <a:gd name="connsiteY101" fmla="*/ 3312149 h 6858000"/>
              <a:gd name="connsiteX102" fmla="*/ 4928070 w 5552708"/>
              <a:gd name="connsiteY102" fmla="*/ 3349450 h 6858000"/>
              <a:gd name="connsiteX103" fmla="*/ 4858652 w 5552708"/>
              <a:gd name="connsiteY103" fmla="*/ 3443841 h 6858000"/>
              <a:gd name="connsiteX104" fmla="*/ 4821392 w 5552708"/>
              <a:gd name="connsiteY104" fmla="*/ 3661714 h 6858000"/>
              <a:gd name="connsiteX105" fmla="*/ 4825147 w 5552708"/>
              <a:gd name="connsiteY105" fmla="*/ 3676668 h 6858000"/>
              <a:gd name="connsiteX106" fmla="*/ 4824341 w 5552708"/>
              <a:gd name="connsiteY106" fmla="*/ 3691352 h 6858000"/>
              <a:gd name="connsiteX107" fmla="*/ 4822735 w 5552708"/>
              <a:gd name="connsiteY107" fmla="*/ 3692500 h 6858000"/>
              <a:gd name="connsiteX108" fmla="*/ 4817318 w 5552708"/>
              <a:gd name="connsiteY108" fmla="*/ 3707640 h 6858000"/>
              <a:gd name="connsiteX109" fmla="*/ 4819146 w 5552708"/>
              <a:gd name="connsiteY109" fmla="*/ 3712253 h 6858000"/>
              <a:gd name="connsiteX110" fmla="*/ 4816373 w 5552708"/>
              <a:gd name="connsiteY110" fmla="*/ 3723048 h 6858000"/>
              <a:gd name="connsiteX111" fmla="*/ 4813460 w 5552708"/>
              <a:gd name="connsiteY111" fmla="*/ 3745409 h 6858000"/>
              <a:gd name="connsiteX112" fmla="*/ 4810527 w 5552708"/>
              <a:gd name="connsiteY112" fmla="*/ 3748566 h 6858000"/>
              <a:gd name="connsiteX113" fmla="*/ 4742720 w 5552708"/>
              <a:gd name="connsiteY113" fmla="*/ 3828954 h 6858000"/>
              <a:gd name="connsiteX114" fmla="*/ 4731784 w 5552708"/>
              <a:gd name="connsiteY114" fmla="*/ 3868871 h 6858000"/>
              <a:gd name="connsiteX115" fmla="*/ 4731481 w 5552708"/>
              <a:gd name="connsiteY115" fmla="*/ 3868898 h 6858000"/>
              <a:gd name="connsiteX116" fmla="*/ 4728490 w 5552708"/>
              <a:gd name="connsiteY116" fmla="*/ 3875525 h 6858000"/>
              <a:gd name="connsiteX117" fmla="*/ 4727500 w 5552708"/>
              <a:gd name="connsiteY117" fmla="*/ 3880683 h 6858000"/>
              <a:gd name="connsiteX118" fmla="*/ 4719663 w 5552708"/>
              <a:gd name="connsiteY118" fmla="*/ 3896892 h 6858000"/>
              <a:gd name="connsiteX119" fmla="*/ 4715899 w 5552708"/>
              <a:gd name="connsiteY119" fmla="*/ 3897345 h 6858000"/>
              <a:gd name="connsiteX120" fmla="*/ 4715832 w 5552708"/>
              <a:gd name="connsiteY120" fmla="*/ 3898632 h 6858000"/>
              <a:gd name="connsiteX121" fmla="*/ 4618476 w 5552708"/>
              <a:gd name="connsiteY121" fmla="*/ 4076334 h 6858000"/>
              <a:gd name="connsiteX122" fmla="*/ 4576303 w 5552708"/>
              <a:gd name="connsiteY122" fmla="*/ 4154580 h 6858000"/>
              <a:gd name="connsiteX123" fmla="*/ 4536795 w 5552708"/>
              <a:gd name="connsiteY123" fmla="*/ 4186216 h 6858000"/>
              <a:gd name="connsiteX124" fmla="*/ 4534335 w 5552708"/>
              <a:gd name="connsiteY124" fmla="*/ 4190678 h 6858000"/>
              <a:gd name="connsiteX125" fmla="*/ 4532585 w 5552708"/>
              <a:gd name="connsiteY125" fmla="*/ 4203860 h 6858000"/>
              <a:gd name="connsiteX126" fmla="*/ 4532745 w 5552708"/>
              <a:gd name="connsiteY126" fmla="*/ 4208983 h 6858000"/>
              <a:gd name="connsiteX127" fmla="*/ 4531239 w 5552708"/>
              <a:gd name="connsiteY127" fmla="*/ 4216126 h 6858000"/>
              <a:gd name="connsiteX128" fmla="*/ 4530941 w 5552708"/>
              <a:gd name="connsiteY128" fmla="*/ 4216251 h 6858000"/>
              <a:gd name="connsiteX129" fmla="*/ 4530039 w 5552708"/>
              <a:gd name="connsiteY129" fmla="*/ 4223045 h 6858000"/>
              <a:gd name="connsiteX130" fmla="*/ 4528920 w 5552708"/>
              <a:gd name="connsiteY130" fmla="*/ 4256957 h 6858000"/>
              <a:gd name="connsiteX131" fmla="*/ 4495092 w 5552708"/>
              <a:gd name="connsiteY131" fmla="*/ 4295227 h 6858000"/>
              <a:gd name="connsiteX132" fmla="*/ 4487069 w 5552708"/>
              <a:gd name="connsiteY132" fmla="*/ 4312260 h 6858000"/>
              <a:gd name="connsiteX133" fmla="*/ 4481391 w 5552708"/>
              <a:gd name="connsiteY133" fmla="*/ 4321074 h 6858000"/>
              <a:gd name="connsiteX134" fmla="*/ 4480140 w 5552708"/>
              <a:gd name="connsiteY134" fmla="*/ 4321443 h 6858000"/>
              <a:gd name="connsiteX135" fmla="*/ 4479199 w 5552708"/>
              <a:gd name="connsiteY135" fmla="*/ 4353976 h 6858000"/>
              <a:gd name="connsiteX136" fmla="*/ 4476976 w 5552708"/>
              <a:gd name="connsiteY136" fmla="*/ 4357874 h 6858000"/>
              <a:gd name="connsiteX137" fmla="*/ 4479044 w 5552708"/>
              <a:gd name="connsiteY137" fmla="*/ 4379621 h 6858000"/>
              <a:gd name="connsiteX138" fmla="*/ 4478683 w 5552708"/>
              <a:gd name="connsiteY138" fmla="*/ 4390568 h 6858000"/>
              <a:gd name="connsiteX139" fmla="*/ 4481532 w 5552708"/>
              <a:gd name="connsiteY139" fmla="*/ 4394254 h 6858000"/>
              <a:gd name="connsiteX140" fmla="*/ 4479499 w 5552708"/>
              <a:gd name="connsiteY140" fmla="*/ 4410114 h 6858000"/>
              <a:gd name="connsiteX141" fmla="*/ 4478153 w 5552708"/>
              <a:gd name="connsiteY141" fmla="*/ 4411710 h 6858000"/>
              <a:gd name="connsiteX142" fmla="*/ 4480616 w 5552708"/>
              <a:gd name="connsiteY142" fmla="*/ 4425622 h 6858000"/>
              <a:gd name="connsiteX143" fmla="*/ 4487688 w 5552708"/>
              <a:gd name="connsiteY143" fmla="*/ 4438292 h 6858000"/>
              <a:gd name="connsiteX144" fmla="*/ 4454727 w 5552708"/>
              <a:gd name="connsiteY144" fmla="*/ 4569970 h 6858000"/>
              <a:gd name="connsiteX145" fmla="*/ 4469804 w 5552708"/>
              <a:gd name="connsiteY145" fmla="*/ 4692415 h 6858000"/>
              <a:gd name="connsiteX146" fmla="*/ 4450795 w 5552708"/>
              <a:gd name="connsiteY146" fmla="*/ 4763659 h 6858000"/>
              <a:gd name="connsiteX147" fmla="*/ 4422945 w 5552708"/>
              <a:gd name="connsiteY147" fmla="*/ 4783049 h 6858000"/>
              <a:gd name="connsiteX148" fmla="*/ 4397314 w 5552708"/>
              <a:gd name="connsiteY148" fmla="*/ 4964397 h 6858000"/>
              <a:gd name="connsiteX149" fmla="*/ 4380606 w 5552708"/>
              <a:gd name="connsiteY149" fmla="*/ 5008665 h 6858000"/>
              <a:gd name="connsiteX150" fmla="*/ 4386649 w 5552708"/>
              <a:gd name="connsiteY150" fmla="*/ 5051823 h 6858000"/>
              <a:gd name="connsiteX151" fmla="*/ 4375733 w 5552708"/>
              <a:gd name="connsiteY151" fmla="*/ 5067011 h 6858000"/>
              <a:gd name="connsiteX152" fmla="*/ 4373624 w 5552708"/>
              <a:gd name="connsiteY152" fmla="*/ 5069584 h 6858000"/>
              <a:gd name="connsiteX153" fmla="*/ 4370134 w 5552708"/>
              <a:gd name="connsiteY153" fmla="*/ 5080883 h 6858000"/>
              <a:gd name="connsiteX154" fmla="*/ 4362957 w 5552708"/>
              <a:gd name="connsiteY154" fmla="*/ 5082819 h 6858000"/>
              <a:gd name="connsiteX155" fmla="*/ 4333195 w 5552708"/>
              <a:gd name="connsiteY155" fmla="*/ 5221840 h 6858000"/>
              <a:gd name="connsiteX156" fmla="*/ 4320037 w 5552708"/>
              <a:gd name="connsiteY156" fmla="*/ 5281999 h 6858000"/>
              <a:gd name="connsiteX157" fmla="*/ 4308816 w 5552708"/>
              <a:gd name="connsiteY157" fmla="*/ 5303704 h 6858000"/>
              <a:gd name="connsiteX158" fmla="*/ 4272244 w 5552708"/>
              <a:gd name="connsiteY158" fmla="*/ 5388756 h 6858000"/>
              <a:gd name="connsiteX159" fmla="*/ 4246915 w 5552708"/>
              <a:gd name="connsiteY159" fmla="*/ 5462809 h 6858000"/>
              <a:gd name="connsiteX160" fmla="*/ 4255030 w 5552708"/>
              <a:gd name="connsiteY160" fmla="*/ 5521632 h 6858000"/>
              <a:gd name="connsiteX161" fmla="*/ 4249277 w 5552708"/>
              <a:gd name="connsiteY161" fmla="*/ 5525636 h 6858000"/>
              <a:gd name="connsiteX162" fmla="*/ 4241924 w 5552708"/>
              <a:gd name="connsiteY162" fmla="*/ 5563850 h 6858000"/>
              <a:gd name="connsiteX163" fmla="*/ 4248240 w 5552708"/>
              <a:gd name="connsiteY163" fmla="*/ 5703386 h 6858000"/>
              <a:gd name="connsiteX164" fmla="*/ 4232982 w 5552708"/>
              <a:gd name="connsiteY164" fmla="*/ 5777907 h 6858000"/>
              <a:gd name="connsiteX165" fmla="*/ 4222394 w 5552708"/>
              <a:gd name="connsiteY165" fmla="*/ 5803443 h 6858000"/>
              <a:gd name="connsiteX166" fmla="*/ 4204974 w 5552708"/>
              <a:gd name="connsiteY166" fmla="*/ 5846279 h 6858000"/>
              <a:gd name="connsiteX167" fmla="*/ 4179217 w 5552708"/>
              <a:gd name="connsiteY167" fmla="*/ 5876046 h 6858000"/>
              <a:gd name="connsiteX168" fmla="*/ 4169698 w 5552708"/>
              <a:gd name="connsiteY168" fmla="*/ 5912761 h 6858000"/>
              <a:gd name="connsiteX169" fmla="*/ 4183963 w 5552708"/>
              <a:gd name="connsiteY169" fmla="*/ 5924201 h 6858000"/>
              <a:gd name="connsiteX170" fmla="*/ 4143073 w 5552708"/>
              <a:gd name="connsiteY170" fmla="*/ 6020347 h 6858000"/>
              <a:gd name="connsiteX171" fmla="*/ 4132699 w 5552708"/>
              <a:gd name="connsiteY171" fmla="*/ 6054447 h 6858000"/>
              <a:gd name="connsiteX172" fmla="*/ 4099744 w 5552708"/>
              <a:gd name="connsiteY172" fmla="*/ 6146773 h 6858000"/>
              <a:gd name="connsiteX173" fmla="*/ 4063216 w 5552708"/>
              <a:gd name="connsiteY173" fmla="*/ 6238624 h 6858000"/>
              <a:gd name="connsiteX174" fmla="*/ 4021696 w 5552708"/>
              <a:gd name="connsiteY174" fmla="*/ 6289517 h 6858000"/>
              <a:gd name="connsiteX175" fmla="*/ 3993817 w 5552708"/>
              <a:gd name="connsiteY175" fmla="*/ 6365399 h 6858000"/>
              <a:gd name="connsiteX176" fmla="*/ 3986236 w 5552708"/>
              <a:gd name="connsiteY176" fmla="*/ 6377584 h 6858000"/>
              <a:gd name="connsiteX177" fmla="*/ 3911599 w 5552708"/>
              <a:gd name="connsiteY177" fmla="*/ 6509659 h 6858000"/>
              <a:gd name="connsiteX178" fmla="*/ 3858869 w 5552708"/>
              <a:gd name="connsiteY178" fmla="*/ 6582751 h 6858000"/>
              <a:gd name="connsiteX179" fmla="*/ 3770950 w 5552708"/>
              <a:gd name="connsiteY179" fmla="*/ 6757987 h 6858000"/>
              <a:gd name="connsiteX180" fmla="*/ 3749766 w 5552708"/>
              <a:gd name="connsiteY180" fmla="*/ 6858000 h 6858000"/>
              <a:gd name="connsiteX181" fmla="*/ 12348 w 5552708"/>
              <a:gd name="connsiteY181" fmla="*/ 6858000 h 6858000"/>
              <a:gd name="connsiteX182" fmla="*/ 0 w 5552708"/>
              <a:gd name="connsiteY182" fmla="*/ 67256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552708" h="6858000">
                <a:moveTo>
                  <a:pt x="0" y="0"/>
                </a:moveTo>
                <a:lnTo>
                  <a:pt x="5443651" y="0"/>
                </a:lnTo>
                <a:lnTo>
                  <a:pt x="5443781" y="512"/>
                </a:lnTo>
                <a:cubicBezTo>
                  <a:pt x="5446206" y="7309"/>
                  <a:pt x="5449083" y="15278"/>
                  <a:pt x="5444033" y="20501"/>
                </a:cubicBezTo>
                <a:cubicBezTo>
                  <a:pt x="5435420" y="27795"/>
                  <a:pt x="5439966" y="35996"/>
                  <a:pt x="5439390" y="44768"/>
                </a:cubicBezTo>
                <a:cubicBezTo>
                  <a:pt x="5431962" y="55410"/>
                  <a:pt x="5437588" y="94208"/>
                  <a:pt x="5443913" y="104988"/>
                </a:cubicBezTo>
                <a:cubicBezTo>
                  <a:pt x="5467308" y="131885"/>
                  <a:pt x="5440518" y="182050"/>
                  <a:pt x="5458241" y="204162"/>
                </a:cubicBezTo>
                <a:cubicBezTo>
                  <a:pt x="5460281" y="211583"/>
                  <a:pt x="5460566" y="218611"/>
                  <a:pt x="5459763" y="225360"/>
                </a:cubicBezTo>
                <a:lnTo>
                  <a:pt x="5454996" y="243902"/>
                </a:lnTo>
                <a:lnTo>
                  <a:pt x="5448597" y="248483"/>
                </a:lnTo>
                <a:lnTo>
                  <a:pt x="5448458" y="260196"/>
                </a:lnTo>
                <a:lnTo>
                  <a:pt x="5447150" y="263377"/>
                </a:lnTo>
                <a:cubicBezTo>
                  <a:pt x="5448938" y="273127"/>
                  <a:pt x="5457762" y="301628"/>
                  <a:pt x="5459187" y="318691"/>
                </a:cubicBezTo>
                <a:cubicBezTo>
                  <a:pt x="5456617" y="351374"/>
                  <a:pt x="5481393" y="329570"/>
                  <a:pt x="5455708" y="365759"/>
                </a:cubicBezTo>
                <a:cubicBezTo>
                  <a:pt x="5472236" y="419311"/>
                  <a:pt x="5443611" y="447897"/>
                  <a:pt x="5473651" y="492182"/>
                </a:cubicBezTo>
                <a:cubicBezTo>
                  <a:pt x="5483259" y="556102"/>
                  <a:pt x="5473858" y="624576"/>
                  <a:pt x="5481453" y="689666"/>
                </a:cubicBezTo>
                <a:cubicBezTo>
                  <a:pt x="5481825" y="737836"/>
                  <a:pt x="5505966" y="768312"/>
                  <a:pt x="5488233" y="816332"/>
                </a:cubicBezTo>
                <a:cubicBezTo>
                  <a:pt x="5492515" y="818482"/>
                  <a:pt x="5526923" y="887911"/>
                  <a:pt x="5529718" y="891550"/>
                </a:cubicBezTo>
                <a:lnTo>
                  <a:pt x="5536104" y="903318"/>
                </a:lnTo>
                <a:lnTo>
                  <a:pt x="5535257" y="905308"/>
                </a:lnTo>
                <a:cubicBezTo>
                  <a:pt x="5534066" y="913418"/>
                  <a:pt x="5535399" y="917837"/>
                  <a:pt x="5537840" y="920621"/>
                </a:cubicBezTo>
                <a:lnTo>
                  <a:pt x="5541663" y="922876"/>
                </a:lnTo>
                <a:lnTo>
                  <a:pt x="5544456" y="933037"/>
                </a:lnTo>
                <a:lnTo>
                  <a:pt x="5552708" y="952132"/>
                </a:lnTo>
                <a:lnTo>
                  <a:pt x="5551675" y="956570"/>
                </a:lnTo>
                <a:lnTo>
                  <a:pt x="5531341" y="1064863"/>
                </a:lnTo>
                <a:cubicBezTo>
                  <a:pt x="5534620" y="1074818"/>
                  <a:pt x="5537566" y="1085372"/>
                  <a:pt x="5539998" y="1096340"/>
                </a:cubicBezTo>
                <a:lnTo>
                  <a:pt x="5541075" y="1102915"/>
                </a:lnTo>
                <a:lnTo>
                  <a:pt x="5540822" y="1103143"/>
                </a:lnTo>
                <a:cubicBezTo>
                  <a:pt x="5540471" y="1104784"/>
                  <a:pt x="5540605" y="1107024"/>
                  <a:pt x="5541413" y="1110274"/>
                </a:cubicBezTo>
                <a:lnTo>
                  <a:pt x="5543038" y="1114901"/>
                </a:lnTo>
                <a:cubicBezTo>
                  <a:pt x="5543735" y="1119151"/>
                  <a:pt x="5544432" y="1123402"/>
                  <a:pt x="5545128" y="1127652"/>
                </a:cubicBezTo>
                <a:lnTo>
                  <a:pt x="5544028" y="1132698"/>
                </a:lnTo>
                <a:cubicBezTo>
                  <a:pt x="5534609" y="1151029"/>
                  <a:pt x="5496304" y="1149042"/>
                  <a:pt x="5514811" y="1177140"/>
                </a:cubicBezTo>
                <a:cubicBezTo>
                  <a:pt x="5509719" y="1211798"/>
                  <a:pt x="5486957" y="1231445"/>
                  <a:pt x="5496402" y="1265293"/>
                </a:cubicBezTo>
                <a:cubicBezTo>
                  <a:pt x="5491550" y="1297727"/>
                  <a:pt x="5479431" y="1324727"/>
                  <a:pt x="5481620" y="1353039"/>
                </a:cubicBezTo>
                <a:cubicBezTo>
                  <a:pt x="5473631" y="1363324"/>
                  <a:pt x="5469597" y="1373497"/>
                  <a:pt x="5477938" y="1385038"/>
                </a:cubicBezTo>
                <a:cubicBezTo>
                  <a:pt x="5470625" y="1414924"/>
                  <a:pt x="5455771" y="1420367"/>
                  <a:pt x="5464009" y="1441067"/>
                </a:cubicBezTo>
                <a:cubicBezTo>
                  <a:pt x="5439287" y="1455035"/>
                  <a:pt x="5447714" y="1457216"/>
                  <a:pt x="5453063" y="1466104"/>
                </a:cubicBezTo>
                <a:cubicBezTo>
                  <a:pt x="5453164" y="1466506"/>
                  <a:pt x="5453267" y="1466908"/>
                  <a:pt x="5453368" y="1467310"/>
                </a:cubicBezTo>
                <a:lnTo>
                  <a:pt x="5449849" y="1469198"/>
                </a:lnTo>
                <a:lnTo>
                  <a:pt x="5447717" y="1473816"/>
                </a:lnTo>
                <a:lnTo>
                  <a:pt x="5446906" y="1487106"/>
                </a:lnTo>
                <a:cubicBezTo>
                  <a:pt x="5447081" y="1488810"/>
                  <a:pt x="5447254" y="1490514"/>
                  <a:pt x="5447429" y="1492218"/>
                </a:cubicBezTo>
                <a:cubicBezTo>
                  <a:pt x="5447480" y="1495695"/>
                  <a:pt x="5447119" y="1497953"/>
                  <a:pt x="5446434" y="1499455"/>
                </a:cubicBezTo>
                <a:lnTo>
                  <a:pt x="5446146" y="1499600"/>
                </a:lnTo>
                <a:lnTo>
                  <a:pt x="5445728" y="1506449"/>
                </a:lnTo>
                <a:cubicBezTo>
                  <a:pt x="5445627" y="1518090"/>
                  <a:pt x="5446096" y="1529498"/>
                  <a:pt x="5447013" y="1540420"/>
                </a:cubicBezTo>
                <a:cubicBezTo>
                  <a:pt x="5431084" y="1547368"/>
                  <a:pt x="5443219" y="1588924"/>
                  <a:pt x="5416036" y="1580834"/>
                </a:cubicBezTo>
                <a:cubicBezTo>
                  <a:pt x="5416447" y="1595454"/>
                  <a:pt x="5426812" y="1605684"/>
                  <a:pt x="5409252" y="1598373"/>
                </a:cubicBezTo>
                <a:cubicBezTo>
                  <a:pt x="5408864" y="1603115"/>
                  <a:pt x="5406927" y="1605804"/>
                  <a:pt x="5404223" y="1607549"/>
                </a:cubicBezTo>
                <a:lnTo>
                  <a:pt x="5403003" y="1607994"/>
                </a:lnTo>
                <a:lnTo>
                  <a:pt x="5404366" y="1640580"/>
                </a:lnTo>
                <a:lnTo>
                  <a:pt x="5402429" y="1644617"/>
                </a:lnTo>
                <a:cubicBezTo>
                  <a:pt x="5403628" y="1651821"/>
                  <a:pt x="5404828" y="1659024"/>
                  <a:pt x="5406027" y="1666228"/>
                </a:cubicBezTo>
                <a:lnTo>
                  <a:pt x="5409538" y="1680703"/>
                </a:lnTo>
                <a:lnTo>
                  <a:pt x="5405582" y="1870222"/>
                </a:lnTo>
                <a:cubicBezTo>
                  <a:pt x="5407505" y="1917082"/>
                  <a:pt x="5419912" y="1922890"/>
                  <a:pt x="5418948" y="1979530"/>
                </a:cubicBezTo>
                <a:cubicBezTo>
                  <a:pt x="5381653" y="1974789"/>
                  <a:pt x="5447295" y="2092994"/>
                  <a:pt x="5405060" y="2051964"/>
                </a:cubicBezTo>
                <a:cubicBezTo>
                  <a:pt x="5406099" y="2068965"/>
                  <a:pt x="5389286" y="2084064"/>
                  <a:pt x="5378701" y="2073120"/>
                </a:cubicBezTo>
                <a:cubicBezTo>
                  <a:pt x="5397285" y="2126878"/>
                  <a:pt x="5362129" y="2197651"/>
                  <a:pt x="5366006" y="2256053"/>
                </a:cubicBezTo>
                <a:cubicBezTo>
                  <a:pt x="5334011" y="2283221"/>
                  <a:pt x="5362023" y="2269954"/>
                  <a:pt x="5352501" y="2301374"/>
                </a:cubicBezTo>
                <a:cubicBezTo>
                  <a:pt x="5379308" y="2296096"/>
                  <a:pt x="5332887" y="2338416"/>
                  <a:pt x="5361572" y="2344135"/>
                </a:cubicBezTo>
                <a:cubicBezTo>
                  <a:pt x="5358931" y="2349671"/>
                  <a:pt x="5355467" y="2354856"/>
                  <a:pt x="5351776" y="2360013"/>
                </a:cubicBezTo>
                <a:lnTo>
                  <a:pt x="5349856" y="2362723"/>
                </a:lnTo>
                <a:lnTo>
                  <a:pt x="5347182" y="2374239"/>
                </a:lnTo>
                <a:lnTo>
                  <a:pt x="5340172" y="2376629"/>
                </a:lnTo>
                <a:lnTo>
                  <a:pt x="5331662" y="2393351"/>
                </a:lnTo>
                <a:cubicBezTo>
                  <a:pt x="5329441" y="2399746"/>
                  <a:pt x="5328181" y="2406782"/>
                  <a:pt x="5328482" y="2414790"/>
                </a:cubicBezTo>
                <a:cubicBezTo>
                  <a:pt x="5337359" y="2435605"/>
                  <a:pt x="5319289" y="2463646"/>
                  <a:pt x="5316501" y="2490864"/>
                </a:cubicBezTo>
                <a:cubicBezTo>
                  <a:pt x="5317127" y="2495175"/>
                  <a:pt x="5317754" y="2499486"/>
                  <a:pt x="5318378" y="2503797"/>
                </a:cubicBezTo>
                <a:lnTo>
                  <a:pt x="5307008" y="2543608"/>
                </a:lnTo>
                <a:cubicBezTo>
                  <a:pt x="5304307" y="2555015"/>
                  <a:pt x="5302094" y="2566933"/>
                  <a:pt x="5300817" y="2579627"/>
                </a:cubicBezTo>
                <a:lnTo>
                  <a:pt x="5300491" y="2603469"/>
                </a:lnTo>
                <a:lnTo>
                  <a:pt x="5297327" y="2609298"/>
                </a:lnTo>
                <a:cubicBezTo>
                  <a:pt x="5296149" y="2620041"/>
                  <a:pt x="5302481" y="2635343"/>
                  <a:pt x="5292648" y="2632709"/>
                </a:cubicBezTo>
                <a:lnTo>
                  <a:pt x="5294499" y="2645215"/>
                </a:lnTo>
                <a:lnTo>
                  <a:pt x="5284921" y="2655995"/>
                </a:lnTo>
                <a:cubicBezTo>
                  <a:pt x="5282893" y="2657043"/>
                  <a:pt x="5280790" y="2657749"/>
                  <a:pt x="5278681" y="2658097"/>
                </a:cubicBezTo>
                <a:lnTo>
                  <a:pt x="5279052" y="2675265"/>
                </a:lnTo>
                <a:lnTo>
                  <a:pt x="5271485" y="2688260"/>
                </a:lnTo>
                <a:cubicBezTo>
                  <a:pt x="5272192" y="2692435"/>
                  <a:pt x="5272901" y="2696610"/>
                  <a:pt x="5273609" y="2700785"/>
                </a:cubicBezTo>
                <a:lnTo>
                  <a:pt x="5272098" y="2705655"/>
                </a:lnTo>
                <a:lnTo>
                  <a:pt x="5267605" y="2717660"/>
                </a:lnTo>
                <a:cubicBezTo>
                  <a:pt x="5264770" y="2723740"/>
                  <a:pt x="5261426" y="2730522"/>
                  <a:pt x="5258449" y="2738177"/>
                </a:cubicBezTo>
                <a:lnTo>
                  <a:pt x="5256679" y="2744727"/>
                </a:lnTo>
                <a:lnTo>
                  <a:pt x="5245116" y="2757932"/>
                </a:lnTo>
                <a:cubicBezTo>
                  <a:pt x="5236430" y="2767502"/>
                  <a:pt x="5230416" y="2775146"/>
                  <a:pt x="5233122" y="2784915"/>
                </a:cubicBezTo>
                <a:cubicBezTo>
                  <a:pt x="5221620" y="2799359"/>
                  <a:pt x="5193828" y="2806744"/>
                  <a:pt x="5197792" y="2830475"/>
                </a:cubicBezTo>
                <a:cubicBezTo>
                  <a:pt x="5186798" y="2821932"/>
                  <a:pt x="5192955" y="2855565"/>
                  <a:pt x="5180199" y="2857691"/>
                </a:cubicBezTo>
                <a:cubicBezTo>
                  <a:pt x="5170100" y="2858096"/>
                  <a:pt x="5169614" y="2868393"/>
                  <a:pt x="5164940" y="2875644"/>
                </a:cubicBezTo>
                <a:cubicBezTo>
                  <a:pt x="5154127" y="2879787"/>
                  <a:pt x="5139696" y="2917521"/>
                  <a:pt x="5139323" y="2931296"/>
                </a:cubicBezTo>
                <a:cubicBezTo>
                  <a:pt x="5144210" y="2970932"/>
                  <a:pt x="5099528" y="2996158"/>
                  <a:pt x="5102390" y="3027705"/>
                </a:cubicBezTo>
                <a:cubicBezTo>
                  <a:pt x="5100365" y="3035586"/>
                  <a:pt x="5097192" y="3041915"/>
                  <a:pt x="5093321" y="3047244"/>
                </a:cubicBezTo>
                <a:lnTo>
                  <a:pt x="5080729" y="3060118"/>
                </a:lnTo>
                <a:lnTo>
                  <a:pt x="5073626" y="3059690"/>
                </a:lnTo>
                <a:lnTo>
                  <a:pt x="5067867" y="3069806"/>
                </a:lnTo>
                <a:lnTo>
                  <a:pt x="5065335" y="3071678"/>
                </a:lnTo>
                <a:cubicBezTo>
                  <a:pt x="5060475" y="3075234"/>
                  <a:pt x="5055815" y="3078901"/>
                  <a:pt x="5051806" y="3083233"/>
                </a:cubicBezTo>
                <a:cubicBezTo>
                  <a:pt x="5076417" y="3100024"/>
                  <a:pt x="5021773" y="3122856"/>
                  <a:pt x="5047824" y="3128247"/>
                </a:cubicBezTo>
                <a:cubicBezTo>
                  <a:pt x="5030083" y="3154978"/>
                  <a:pt x="5059535" y="3153095"/>
                  <a:pt x="5022444" y="3166893"/>
                </a:cubicBezTo>
                <a:cubicBezTo>
                  <a:pt x="5009215" y="3225035"/>
                  <a:pt x="4960350" y="3252747"/>
                  <a:pt x="4961916" y="3312149"/>
                </a:cubicBezTo>
                <a:cubicBezTo>
                  <a:pt x="4955371" y="3297387"/>
                  <a:pt x="4932004" y="3332561"/>
                  <a:pt x="4928070" y="3349450"/>
                </a:cubicBezTo>
                <a:cubicBezTo>
                  <a:pt x="4901199" y="3293116"/>
                  <a:pt x="4891428" y="3463059"/>
                  <a:pt x="4858652" y="3443841"/>
                </a:cubicBezTo>
                <a:cubicBezTo>
                  <a:pt x="4840872" y="3495884"/>
                  <a:pt x="4832958" y="3617975"/>
                  <a:pt x="4821392" y="3661714"/>
                </a:cubicBezTo>
                <a:cubicBezTo>
                  <a:pt x="4823621" y="3666551"/>
                  <a:pt x="4824768" y="3671561"/>
                  <a:pt x="4825147" y="3676668"/>
                </a:cubicBezTo>
                <a:lnTo>
                  <a:pt x="4824341" y="3691352"/>
                </a:lnTo>
                <a:lnTo>
                  <a:pt x="4822735" y="3692500"/>
                </a:lnTo>
                <a:cubicBezTo>
                  <a:pt x="4817912" y="3698748"/>
                  <a:pt x="4816795" y="3703524"/>
                  <a:pt x="4817318" y="3707640"/>
                </a:cubicBezTo>
                <a:lnTo>
                  <a:pt x="4819146" y="3712253"/>
                </a:lnTo>
                <a:lnTo>
                  <a:pt x="4816373" y="3723048"/>
                </a:lnTo>
                <a:lnTo>
                  <a:pt x="4813460" y="3745409"/>
                </a:lnTo>
                <a:lnTo>
                  <a:pt x="4810527" y="3748566"/>
                </a:lnTo>
                <a:cubicBezTo>
                  <a:pt x="4798737" y="3762490"/>
                  <a:pt x="4755451" y="3809983"/>
                  <a:pt x="4742720" y="3828954"/>
                </a:cubicBezTo>
                <a:lnTo>
                  <a:pt x="4731784" y="3868871"/>
                </a:lnTo>
                <a:lnTo>
                  <a:pt x="4731481" y="3868898"/>
                </a:lnTo>
                <a:cubicBezTo>
                  <a:pt x="4730422" y="3870084"/>
                  <a:pt x="4729442" y="3872132"/>
                  <a:pt x="4728490" y="3875525"/>
                </a:cubicBezTo>
                <a:lnTo>
                  <a:pt x="4727500" y="3880683"/>
                </a:lnTo>
                <a:lnTo>
                  <a:pt x="4719663" y="3896892"/>
                </a:lnTo>
                <a:lnTo>
                  <a:pt x="4715899" y="3897345"/>
                </a:lnTo>
                <a:cubicBezTo>
                  <a:pt x="4715876" y="3897775"/>
                  <a:pt x="4715854" y="3898203"/>
                  <a:pt x="4715832" y="3898632"/>
                </a:cubicBezTo>
                <a:lnTo>
                  <a:pt x="4618476" y="4076334"/>
                </a:lnTo>
                <a:cubicBezTo>
                  <a:pt x="4617399" y="4112851"/>
                  <a:pt x="4590920" y="4122978"/>
                  <a:pt x="4576303" y="4154580"/>
                </a:cubicBezTo>
                <a:cubicBezTo>
                  <a:pt x="4585172" y="4189077"/>
                  <a:pt x="4550681" y="4172136"/>
                  <a:pt x="4536795" y="4186216"/>
                </a:cubicBezTo>
                <a:lnTo>
                  <a:pt x="4534335" y="4190678"/>
                </a:lnTo>
                <a:lnTo>
                  <a:pt x="4532585" y="4203860"/>
                </a:lnTo>
                <a:cubicBezTo>
                  <a:pt x="4532638" y="4205567"/>
                  <a:pt x="4532692" y="4207276"/>
                  <a:pt x="4532745" y="4208983"/>
                </a:cubicBezTo>
                <a:cubicBezTo>
                  <a:pt x="4532551" y="4212450"/>
                  <a:pt x="4532031" y="4214675"/>
                  <a:pt x="4531239" y="4216126"/>
                </a:cubicBezTo>
                <a:lnTo>
                  <a:pt x="4530941" y="4216251"/>
                </a:lnTo>
                <a:lnTo>
                  <a:pt x="4530039" y="4223045"/>
                </a:lnTo>
                <a:cubicBezTo>
                  <a:pt x="4529114" y="4234633"/>
                  <a:pt x="4528779" y="4246020"/>
                  <a:pt x="4528920" y="4256957"/>
                </a:cubicBezTo>
                <a:cubicBezTo>
                  <a:pt x="4512505" y="4262858"/>
                  <a:pt x="4521695" y="4305010"/>
                  <a:pt x="4495092" y="4295227"/>
                </a:cubicBezTo>
                <a:cubicBezTo>
                  <a:pt x="4494469" y="4309813"/>
                  <a:pt x="4504108" y="4320656"/>
                  <a:pt x="4487069" y="4312260"/>
                </a:cubicBezTo>
                <a:cubicBezTo>
                  <a:pt x="4486347" y="4316957"/>
                  <a:pt x="4484219" y="4319510"/>
                  <a:pt x="4481391" y="4321074"/>
                </a:cubicBezTo>
                <a:lnTo>
                  <a:pt x="4480140" y="4321443"/>
                </a:lnTo>
                <a:lnTo>
                  <a:pt x="4479199" y="4353976"/>
                </a:lnTo>
                <a:lnTo>
                  <a:pt x="4476976" y="4357874"/>
                </a:lnTo>
                <a:cubicBezTo>
                  <a:pt x="4477666" y="4365122"/>
                  <a:pt x="4478355" y="4372372"/>
                  <a:pt x="4479044" y="4379621"/>
                </a:cubicBezTo>
                <a:lnTo>
                  <a:pt x="4478683" y="4390568"/>
                </a:lnTo>
                <a:lnTo>
                  <a:pt x="4481532" y="4394254"/>
                </a:lnTo>
                <a:cubicBezTo>
                  <a:pt x="4482969" y="4397909"/>
                  <a:pt x="4482918" y="4402720"/>
                  <a:pt x="4479499" y="4410114"/>
                </a:cubicBezTo>
                <a:lnTo>
                  <a:pt x="4478153" y="4411710"/>
                </a:lnTo>
                <a:lnTo>
                  <a:pt x="4480616" y="4425622"/>
                </a:lnTo>
                <a:cubicBezTo>
                  <a:pt x="4482131" y="4430247"/>
                  <a:pt x="4484387" y="4434528"/>
                  <a:pt x="4487688" y="4438292"/>
                </a:cubicBezTo>
                <a:cubicBezTo>
                  <a:pt x="4457664" y="4477897"/>
                  <a:pt x="4468221" y="4523123"/>
                  <a:pt x="4454727" y="4569970"/>
                </a:cubicBezTo>
                <a:cubicBezTo>
                  <a:pt x="4417898" y="4583966"/>
                  <a:pt x="4440689" y="4674230"/>
                  <a:pt x="4469804" y="4692415"/>
                </a:cubicBezTo>
                <a:cubicBezTo>
                  <a:pt x="4432851" y="4685322"/>
                  <a:pt x="4490117" y="4807198"/>
                  <a:pt x="4450795" y="4763659"/>
                </a:cubicBezTo>
                <a:cubicBezTo>
                  <a:pt x="4450628" y="4780652"/>
                  <a:pt x="4432755" y="4794620"/>
                  <a:pt x="4422945" y="4783049"/>
                </a:cubicBezTo>
                <a:cubicBezTo>
                  <a:pt x="4437721" y="4837759"/>
                  <a:pt x="4397569" y="4905997"/>
                  <a:pt x="4397314" y="4964397"/>
                </a:cubicBezTo>
                <a:cubicBezTo>
                  <a:pt x="4363407" y="4989414"/>
                  <a:pt x="4392349" y="4977986"/>
                  <a:pt x="4380606" y="5008665"/>
                </a:cubicBezTo>
                <a:cubicBezTo>
                  <a:pt x="4407778" y="5005114"/>
                  <a:pt x="4358378" y="5044304"/>
                  <a:pt x="4386649" y="5051823"/>
                </a:cubicBezTo>
                <a:cubicBezTo>
                  <a:pt x="4383620" y="5057169"/>
                  <a:pt x="4379789" y="5062109"/>
                  <a:pt x="4375733" y="5067011"/>
                </a:cubicBezTo>
                <a:lnTo>
                  <a:pt x="4373624" y="5069584"/>
                </a:lnTo>
                <a:lnTo>
                  <a:pt x="4370134" y="5080883"/>
                </a:lnTo>
                <a:lnTo>
                  <a:pt x="4362957" y="5082819"/>
                </a:lnTo>
                <a:lnTo>
                  <a:pt x="4333195" y="5221840"/>
                </a:lnTo>
                <a:cubicBezTo>
                  <a:pt x="4335888" y="5234770"/>
                  <a:pt x="4329894" y="5274591"/>
                  <a:pt x="4320037" y="5281999"/>
                </a:cubicBezTo>
                <a:cubicBezTo>
                  <a:pt x="4316990" y="5290274"/>
                  <a:pt x="4318795" y="5300010"/>
                  <a:pt x="4308816" y="5303704"/>
                </a:cubicBezTo>
                <a:cubicBezTo>
                  <a:pt x="4300851" y="5321498"/>
                  <a:pt x="4282560" y="5362240"/>
                  <a:pt x="4272244" y="5388756"/>
                </a:cubicBezTo>
                <a:cubicBezTo>
                  <a:pt x="4281980" y="5405143"/>
                  <a:pt x="4255067" y="5425092"/>
                  <a:pt x="4246915" y="5462809"/>
                </a:cubicBezTo>
                <a:cubicBezTo>
                  <a:pt x="4258299" y="5480842"/>
                  <a:pt x="4241233" y="5488203"/>
                  <a:pt x="4255030" y="5521632"/>
                </a:cubicBezTo>
                <a:cubicBezTo>
                  <a:pt x="4253005" y="5522647"/>
                  <a:pt x="4251068" y="5523996"/>
                  <a:pt x="4249277" y="5525636"/>
                </a:cubicBezTo>
                <a:cubicBezTo>
                  <a:pt x="4238872" y="5535166"/>
                  <a:pt x="4235581" y="5552275"/>
                  <a:pt x="4241924" y="5563850"/>
                </a:cubicBezTo>
                <a:cubicBezTo>
                  <a:pt x="4259047" y="5616453"/>
                  <a:pt x="4250256" y="5660812"/>
                  <a:pt x="4248240" y="5703386"/>
                </a:cubicBezTo>
                <a:cubicBezTo>
                  <a:pt x="4243085" y="5751111"/>
                  <a:pt x="4218929" y="5715189"/>
                  <a:pt x="4232982" y="5777907"/>
                </a:cubicBezTo>
                <a:cubicBezTo>
                  <a:pt x="4221558" y="5782651"/>
                  <a:pt x="4219728" y="5790057"/>
                  <a:pt x="4222394" y="5803443"/>
                </a:cubicBezTo>
                <a:cubicBezTo>
                  <a:pt x="4219121" y="5826511"/>
                  <a:pt x="4193576" y="5820653"/>
                  <a:pt x="4204974" y="5846279"/>
                </a:cubicBezTo>
                <a:cubicBezTo>
                  <a:pt x="4191825" y="5839931"/>
                  <a:pt x="4191753" y="5888934"/>
                  <a:pt x="4179217" y="5876046"/>
                </a:cubicBezTo>
                <a:cubicBezTo>
                  <a:pt x="4163863" y="5888983"/>
                  <a:pt x="4183376" y="5899672"/>
                  <a:pt x="4169698" y="5912761"/>
                </a:cubicBezTo>
                <a:cubicBezTo>
                  <a:pt x="4164113" y="5929085"/>
                  <a:pt x="4186281" y="5905514"/>
                  <a:pt x="4183963" y="5924201"/>
                </a:cubicBezTo>
                <a:lnTo>
                  <a:pt x="4143073" y="6020347"/>
                </a:lnTo>
                <a:cubicBezTo>
                  <a:pt x="4148635" y="6035084"/>
                  <a:pt x="4142583" y="6045204"/>
                  <a:pt x="4132699" y="6054447"/>
                </a:cubicBezTo>
                <a:cubicBezTo>
                  <a:pt x="4128762" y="6085993"/>
                  <a:pt x="4111337" y="6112491"/>
                  <a:pt x="4099744" y="6146773"/>
                </a:cubicBezTo>
                <a:cubicBezTo>
                  <a:pt x="4101611" y="6186210"/>
                  <a:pt x="4075513" y="6201974"/>
                  <a:pt x="4063216" y="6238624"/>
                </a:cubicBezTo>
                <a:cubicBezTo>
                  <a:pt x="4076714" y="6279119"/>
                  <a:pt x="4027194" y="6257865"/>
                  <a:pt x="4021696" y="6289517"/>
                </a:cubicBezTo>
                <a:cubicBezTo>
                  <a:pt x="4030060" y="6343907"/>
                  <a:pt x="4004638" y="6285373"/>
                  <a:pt x="3993817" y="6365399"/>
                </a:cubicBezTo>
                <a:cubicBezTo>
                  <a:pt x="3996125" y="6370415"/>
                  <a:pt x="3990553" y="6379380"/>
                  <a:pt x="3986236" y="6377584"/>
                </a:cubicBezTo>
                <a:cubicBezTo>
                  <a:pt x="3984044" y="6395147"/>
                  <a:pt x="3911719" y="6484083"/>
                  <a:pt x="3911599" y="6509659"/>
                </a:cubicBezTo>
                <a:cubicBezTo>
                  <a:pt x="3888028" y="6555694"/>
                  <a:pt x="3870378" y="6548451"/>
                  <a:pt x="3858869" y="6582751"/>
                </a:cubicBezTo>
                <a:cubicBezTo>
                  <a:pt x="3834576" y="6620569"/>
                  <a:pt x="3820634" y="6692927"/>
                  <a:pt x="3770950" y="6757987"/>
                </a:cubicBezTo>
                <a:lnTo>
                  <a:pt x="3749766" y="6858000"/>
                </a:lnTo>
                <a:lnTo>
                  <a:pt x="12348" y="6858000"/>
                </a:lnTo>
                <a:lnTo>
                  <a:pt x="0" y="67256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A1F80BDB-966F-434D-A2DC-511D4E598E7E}"/>
              </a:ext>
            </a:extLst>
          </p:cNvPr>
          <p:cNvSpPr>
            <a:spLocks noGrp="1"/>
          </p:cNvSpPr>
          <p:nvPr>
            <p:ph type="title"/>
          </p:nvPr>
        </p:nvSpPr>
        <p:spPr>
          <a:xfrm>
            <a:off x="544856" y="939498"/>
            <a:ext cx="3820630" cy="3005643"/>
          </a:xfrm>
        </p:spPr>
        <p:txBody>
          <a:bodyPr anchor="t">
            <a:normAutofit/>
          </a:bodyPr>
          <a:lstStyle/>
          <a:p>
            <a:r>
              <a:rPr lang="nb-NO" dirty="0">
                <a:solidFill>
                  <a:schemeClr val="tx1">
                    <a:lumMod val="85000"/>
                    <a:lumOff val="15000"/>
                  </a:schemeClr>
                </a:solidFill>
              </a:rPr>
              <a:t>5 viktige prinsipper som må vurderes:</a:t>
            </a:r>
          </a:p>
        </p:txBody>
      </p:sp>
      <p:sp>
        <p:nvSpPr>
          <p:cNvPr id="3" name="Plassholder for innhold 2">
            <a:extLst>
              <a:ext uri="{FF2B5EF4-FFF2-40B4-BE49-F238E27FC236}">
                <a16:creationId xmlns:a16="http://schemas.microsoft.com/office/drawing/2014/main" id="{79ADE6FC-6E32-4476-840D-1CB6B7C9C730}"/>
              </a:ext>
            </a:extLst>
          </p:cNvPr>
          <p:cNvSpPr>
            <a:spLocks noGrp="1"/>
          </p:cNvSpPr>
          <p:nvPr>
            <p:ph idx="1"/>
          </p:nvPr>
        </p:nvSpPr>
        <p:spPr>
          <a:xfrm>
            <a:off x="6096000" y="896469"/>
            <a:ext cx="4957667" cy="5319430"/>
          </a:xfrm>
        </p:spPr>
        <p:txBody>
          <a:bodyPr>
            <a:normAutofit/>
          </a:bodyPr>
          <a:lstStyle/>
          <a:p>
            <a:pPr marL="514350" indent="-514350">
              <a:buFont typeface="+mj-lt"/>
              <a:buAutoNum type="arabicPeriod"/>
            </a:pPr>
            <a:r>
              <a:rPr lang="nb-NO" sz="2000" dirty="0">
                <a:solidFill>
                  <a:schemeClr val="tx1">
                    <a:lumMod val="85000"/>
                    <a:lumOff val="15000"/>
                  </a:schemeClr>
                </a:solidFill>
              </a:rPr>
              <a:t>Skal BPA organiseres som en statlig eller en kommunal ordning?</a:t>
            </a:r>
          </a:p>
          <a:p>
            <a:pPr marL="514350" indent="-514350">
              <a:buFont typeface="+mj-lt"/>
              <a:buAutoNum type="arabicPeriod"/>
            </a:pPr>
            <a:r>
              <a:rPr lang="nb-NO" sz="2000" dirty="0">
                <a:solidFill>
                  <a:schemeClr val="tx1">
                    <a:lumMod val="85000"/>
                    <a:lumOff val="15000"/>
                  </a:schemeClr>
                </a:solidFill>
              </a:rPr>
              <a:t>Skal retten til BPA kunne lovreguleres ulikt for de som styrer ordningen selv, og de som trenger andre til å styre ordningen for seg?</a:t>
            </a:r>
          </a:p>
          <a:p>
            <a:pPr marL="514350" indent="-514350">
              <a:buFont typeface="+mj-lt"/>
              <a:buAutoNum type="arabicPeriod"/>
            </a:pPr>
            <a:r>
              <a:rPr lang="nb-NO" sz="2000" dirty="0">
                <a:solidFill>
                  <a:schemeClr val="tx1">
                    <a:lumMod val="85000"/>
                    <a:lumOff val="15000"/>
                  </a:schemeClr>
                </a:solidFill>
              </a:rPr>
              <a:t>Hvordan skal «helsetjenester» utført av helseprofesjoner løses i fremtiden?</a:t>
            </a:r>
          </a:p>
          <a:p>
            <a:pPr marL="514350" indent="-514350">
              <a:buFont typeface="+mj-lt"/>
              <a:buAutoNum type="arabicPeriod"/>
            </a:pPr>
            <a:r>
              <a:rPr lang="nb-NO" sz="2000" dirty="0">
                <a:solidFill>
                  <a:schemeClr val="tx1">
                    <a:lumMod val="85000"/>
                    <a:lumOff val="15000"/>
                  </a:schemeClr>
                </a:solidFill>
              </a:rPr>
              <a:t>Skal retten til BPA være avhengig av søkerens alder?</a:t>
            </a:r>
          </a:p>
          <a:p>
            <a:pPr marL="514350" indent="-514350">
              <a:buFont typeface="+mj-lt"/>
              <a:buAutoNum type="arabicPeriod"/>
            </a:pPr>
            <a:r>
              <a:rPr lang="nb-NO" sz="2000" dirty="0">
                <a:solidFill>
                  <a:schemeClr val="tx1">
                    <a:lumMod val="85000"/>
                    <a:lumOff val="15000"/>
                  </a:schemeClr>
                </a:solidFill>
              </a:rPr>
              <a:t>Skal retten til BPA være avhengig av hvor stort behov du har for personlig assistanse?</a:t>
            </a:r>
          </a:p>
        </p:txBody>
      </p:sp>
    </p:spTree>
    <p:extLst>
      <p:ext uri="{BB962C8B-B14F-4D97-AF65-F5344CB8AC3E}">
        <p14:creationId xmlns:p14="http://schemas.microsoft.com/office/powerpoint/2010/main" val="357039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5214DC5B-F2E0-413B-8B7F-92402B8BEB92}"/>
              </a:ext>
            </a:extLst>
          </p:cNvPr>
          <p:cNvSpPr>
            <a:spLocks noGrp="1"/>
          </p:cNvSpPr>
          <p:nvPr>
            <p:ph type="title"/>
          </p:nvPr>
        </p:nvSpPr>
        <p:spPr>
          <a:xfrm>
            <a:off x="1137036" y="548640"/>
            <a:ext cx="9916632" cy="1188720"/>
          </a:xfrm>
        </p:spPr>
        <p:txBody>
          <a:bodyPr>
            <a:normAutofit/>
          </a:bodyPr>
          <a:lstStyle/>
          <a:p>
            <a:r>
              <a:rPr lang="nb-NO" b="1" dirty="0">
                <a:solidFill>
                  <a:schemeClr val="tx1">
                    <a:lumMod val="85000"/>
                    <a:lumOff val="15000"/>
                  </a:schemeClr>
                </a:solidFill>
              </a:rPr>
              <a:t>prinsippfast eller pragmatisk?</a:t>
            </a:r>
          </a:p>
        </p:txBody>
      </p:sp>
      <p:sp>
        <p:nvSpPr>
          <p:cNvPr id="3" name="Plassholder for innhold 2">
            <a:extLst>
              <a:ext uri="{FF2B5EF4-FFF2-40B4-BE49-F238E27FC236}">
                <a16:creationId xmlns:a16="http://schemas.microsoft.com/office/drawing/2014/main" id="{9093A21C-B9A0-4BC6-A15D-9F2F3EC9A39A}"/>
              </a:ext>
            </a:extLst>
          </p:cNvPr>
          <p:cNvSpPr>
            <a:spLocks noGrp="1"/>
          </p:cNvSpPr>
          <p:nvPr>
            <p:ph idx="1"/>
          </p:nvPr>
        </p:nvSpPr>
        <p:spPr>
          <a:xfrm>
            <a:off x="1957987" y="2431767"/>
            <a:ext cx="8276026" cy="3685156"/>
          </a:xfrm>
        </p:spPr>
        <p:txBody>
          <a:bodyPr anchor="ctr">
            <a:normAutofit/>
          </a:bodyPr>
          <a:lstStyle/>
          <a:p>
            <a:r>
              <a:rPr lang="nb-NO" sz="2000" dirty="0">
                <a:solidFill>
                  <a:schemeClr val="tx1">
                    <a:lumMod val="85000"/>
                    <a:lumOff val="15000"/>
                  </a:schemeClr>
                </a:solidFill>
              </a:rPr>
              <a:t>Stat </a:t>
            </a:r>
            <a:r>
              <a:rPr lang="nb-NO" sz="2000" dirty="0" err="1">
                <a:solidFill>
                  <a:schemeClr val="tx1">
                    <a:lumMod val="85000"/>
                    <a:lumOff val="15000"/>
                  </a:schemeClr>
                </a:solidFill>
              </a:rPr>
              <a:t>vs</a:t>
            </a:r>
            <a:r>
              <a:rPr lang="nb-NO" sz="2000" dirty="0">
                <a:solidFill>
                  <a:schemeClr val="tx1">
                    <a:lumMod val="85000"/>
                    <a:lumOff val="15000"/>
                  </a:schemeClr>
                </a:solidFill>
              </a:rPr>
              <a:t> kommune?</a:t>
            </a:r>
          </a:p>
          <a:p>
            <a:r>
              <a:rPr lang="nb-NO" sz="2000" dirty="0">
                <a:solidFill>
                  <a:schemeClr val="tx1">
                    <a:lumMod val="85000"/>
                    <a:lumOff val="15000"/>
                  </a:schemeClr>
                </a:solidFill>
              </a:rPr>
              <a:t>Alle områder eller samordnet?</a:t>
            </a:r>
          </a:p>
          <a:p>
            <a:r>
              <a:rPr lang="nb-NO" sz="2000" dirty="0">
                <a:solidFill>
                  <a:schemeClr val="tx1">
                    <a:lumMod val="85000"/>
                    <a:lumOff val="15000"/>
                  </a:schemeClr>
                </a:solidFill>
              </a:rPr>
              <a:t>Egen lov eller i en annen lov?</a:t>
            </a:r>
          </a:p>
          <a:p>
            <a:r>
              <a:rPr lang="nb-NO" sz="2000" dirty="0">
                <a:solidFill>
                  <a:schemeClr val="tx1">
                    <a:lumMod val="85000"/>
                    <a:lumOff val="15000"/>
                  </a:schemeClr>
                </a:solidFill>
              </a:rPr>
              <a:t>+++</a:t>
            </a:r>
          </a:p>
          <a:p>
            <a:r>
              <a:rPr lang="nb-NO" sz="2000" dirty="0">
                <a:solidFill>
                  <a:schemeClr val="tx1">
                    <a:lumMod val="85000"/>
                    <a:lumOff val="15000"/>
                  </a:schemeClr>
                </a:solidFill>
              </a:rPr>
              <a:t>Dette blir tatt med i vårt videre arbeid</a:t>
            </a:r>
          </a:p>
        </p:txBody>
      </p:sp>
    </p:spTree>
    <p:extLst>
      <p:ext uri="{BB962C8B-B14F-4D97-AF65-F5344CB8AC3E}">
        <p14:creationId xmlns:p14="http://schemas.microsoft.com/office/powerpoint/2010/main" val="40683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ns in a map">
            <a:extLst>
              <a:ext uri="{FF2B5EF4-FFF2-40B4-BE49-F238E27FC236}">
                <a16:creationId xmlns:a16="http://schemas.microsoft.com/office/drawing/2014/main" id="{79EE2288-2E64-47FD-9ABD-AB661F57A1FF}"/>
              </a:ext>
            </a:extLst>
          </p:cNvPr>
          <p:cNvPicPr>
            <a:picLocks noChangeAspect="1"/>
          </p:cNvPicPr>
          <p:nvPr/>
        </p:nvPicPr>
        <p:blipFill rotWithShape="1">
          <a:blip r:embed="rId2"/>
          <a:srcRect l="7400" r="5523" b="-2"/>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1" name="Freeform: Shape 1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CB756704-A660-47E6-AC33-49A2B71B985D}"/>
              </a:ext>
            </a:extLst>
          </p:cNvPr>
          <p:cNvSpPr>
            <a:spLocks noGrp="1"/>
          </p:cNvSpPr>
          <p:nvPr>
            <p:ph type="title"/>
          </p:nvPr>
        </p:nvSpPr>
        <p:spPr>
          <a:xfrm>
            <a:off x="371094" y="1161288"/>
            <a:ext cx="3600542" cy="1239012"/>
          </a:xfrm>
        </p:spPr>
        <p:txBody>
          <a:bodyPr anchor="ctr">
            <a:normAutofit/>
          </a:bodyPr>
          <a:lstStyle/>
          <a:p>
            <a:r>
              <a:rPr lang="nb-NO" sz="2800" dirty="0"/>
              <a:t>Flere spørsmål venter…</a:t>
            </a: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E8A7C638-7FD3-4120-B40A-BD119A8F2A7D}"/>
              </a:ext>
            </a:extLst>
          </p:cNvPr>
          <p:cNvSpPr>
            <a:spLocks noGrp="1"/>
          </p:cNvSpPr>
          <p:nvPr>
            <p:ph idx="1"/>
          </p:nvPr>
        </p:nvSpPr>
        <p:spPr>
          <a:xfrm>
            <a:off x="371094" y="2718054"/>
            <a:ext cx="3438906" cy="3207258"/>
          </a:xfrm>
        </p:spPr>
        <p:txBody>
          <a:bodyPr anchor="t">
            <a:normAutofit/>
          </a:bodyPr>
          <a:lstStyle/>
          <a:p>
            <a:r>
              <a:rPr lang="nb-NO" sz="1700" dirty="0"/>
              <a:t>Hva skal «barnet» hete?</a:t>
            </a:r>
          </a:p>
          <a:p>
            <a:pPr lvl="1"/>
            <a:r>
              <a:rPr lang="nb-NO" sz="1300" dirty="0"/>
              <a:t>Brukerstyrt?</a:t>
            </a:r>
          </a:p>
          <a:p>
            <a:pPr lvl="1"/>
            <a:r>
              <a:rPr lang="nb-NO" sz="1300" dirty="0"/>
              <a:t>Borgerstyrt?</a:t>
            </a:r>
          </a:p>
          <a:p>
            <a:pPr lvl="1"/>
            <a:r>
              <a:rPr lang="nb-NO" sz="1300" dirty="0"/>
              <a:t>Selvstyrt?</a:t>
            </a:r>
          </a:p>
          <a:p>
            <a:r>
              <a:rPr lang="nb-NO" sz="1700" dirty="0"/>
              <a:t>Egenandel på BPA</a:t>
            </a:r>
          </a:p>
          <a:p>
            <a:r>
              <a:rPr lang="nb-NO" sz="1700" dirty="0"/>
              <a:t>Forholdet mellom BPA og Funksjonsassistanse, assistanse i barnehage, skole og høyere utdanning.</a:t>
            </a:r>
          </a:p>
          <a:p>
            <a:r>
              <a:rPr lang="nb-NO" sz="1700" dirty="0" err="1"/>
              <a:t>M.fl</a:t>
            </a:r>
            <a:endParaRPr lang="nb-NO" sz="1700" dirty="0"/>
          </a:p>
          <a:p>
            <a:endParaRPr lang="nb-NO" sz="1700" dirty="0"/>
          </a:p>
        </p:txBody>
      </p:sp>
    </p:spTree>
    <p:extLst>
      <p:ext uri="{BB962C8B-B14F-4D97-AF65-F5344CB8AC3E}">
        <p14:creationId xmlns:p14="http://schemas.microsoft.com/office/powerpoint/2010/main" val="59200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Åpen motorvei vei">
            <a:extLst>
              <a:ext uri="{FF2B5EF4-FFF2-40B4-BE49-F238E27FC236}">
                <a16:creationId xmlns:a16="http://schemas.microsoft.com/office/drawing/2014/main" id="{9111D499-0C2A-423D-86AE-8E333B92144F}"/>
              </a:ext>
            </a:extLst>
          </p:cNvPr>
          <p:cNvPicPr>
            <a:picLocks noChangeAspect="1"/>
          </p:cNvPicPr>
          <p:nvPr/>
        </p:nvPicPr>
        <p:blipFill rotWithShape="1">
          <a:blip r:embed="rId2"/>
          <a:srcRect r="12894"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CE46A3A4-DCF9-41F5-B301-EDF7EDEF0811}"/>
              </a:ext>
            </a:extLst>
          </p:cNvPr>
          <p:cNvSpPr>
            <a:spLocks noGrp="1"/>
          </p:cNvSpPr>
          <p:nvPr>
            <p:ph type="title"/>
          </p:nvPr>
        </p:nvSpPr>
        <p:spPr>
          <a:xfrm>
            <a:off x="371094" y="1161288"/>
            <a:ext cx="3438144" cy="1125728"/>
          </a:xfrm>
        </p:spPr>
        <p:txBody>
          <a:bodyPr anchor="b">
            <a:normAutofit/>
          </a:bodyPr>
          <a:lstStyle/>
          <a:p>
            <a:r>
              <a:rPr lang="nb-NO" sz="2800" dirty="0"/>
              <a:t>Veien videre… høring</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70B52975-BFD5-48E9-81E5-384080A19AB7}"/>
              </a:ext>
            </a:extLst>
          </p:cNvPr>
          <p:cNvSpPr>
            <a:spLocks noGrp="1"/>
          </p:cNvSpPr>
          <p:nvPr>
            <p:ph idx="1"/>
          </p:nvPr>
        </p:nvSpPr>
        <p:spPr>
          <a:xfrm>
            <a:off x="371094" y="2718054"/>
            <a:ext cx="3438906" cy="3207258"/>
          </a:xfrm>
        </p:spPr>
        <p:txBody>
          <a:bodyPr anchor="t">
            <a:normAutofit/>
          </a:bodyPr>
          <a:lstStyle/>
          <a:p>
            <a:pPr marL="457200" lvl="1" indent="0">
              <a:buNone/>
            </a:pPr>
            <a:endParaRPr lang="nb-NO" sz="1300" dirty="0">
              <a:cs typeface="Calibri"/>
            </a:endParaRPr>
          </a:p>
          <a:p>
            <a:r>
              <a:rPr lang="nb-NO" sz="1700" dirty="0">
                <a:ea typeface="+mn-lt"/>
                <a:cs typeface="+mn-lt"/>
              </a:rPr>
              <a:t>Hvem skal høres og når blir høringsfristen?</a:t>
            </a:r>
            <a:endParaRPr lang="nb-NO" sz="1700" dirty="0"/>
          </a:p>
          <a:p>
            <a:r>
              <a:rPr lang="nb-NO" sz="1700" dirty="0"/>
              <a:t>Trenger vi å være koordinerte </a:t>
            </a:r>
            <a:r>
              <a:rPr lang="nb-NO" sz="1700"/>
              <a:t>fra organisasjonene?</a:t>
            </a:r>
            <a:endParaRPr lang="nb-NO" dirty="0"/>
          </a:p>
          <a:p>
            <a:pPr lvl="1"/>
            <a:r>
              <a:rPr lang="nb-NO" sz="1300" dirty="0">
                <a:cs typeface="Calibri"/>
              </a:rPr>
              <a:t>Hvem er spesielt viktige for oss?</a:t>
            </a:r>
          </a:p>
          <a:p>
            <a:r>
              <a:rPr lang="nb-NO" sz="1700" dirty="0"/>
              <a:t>Hvordan påvirke regjering og storting?</a:t>
            </a:r>
          </a:p>
          <a:p>
            <a:pPr lvl="1"/>
            <a:r>
              <a:rPr lang="nb-NO" sz="1300" dirty="0">
                <a:cs typeface="Calibri"/>
              </a:rPr>
              <a:t>Formelt og uformelt. Regionalt og nasjonalt. Møter mellom mennesker, skriftlige innspill og mediepåvirkning.</a:t>
            </a:r>
            <a:endParaRPr lang="nb-NO" sz="1700" dirty="0"/>
          </a:p>
        </p:txBody>
      </p:sp>
    </p:spTree>
    <p:extLst>
      <p:ext uri="{BB962C8B-B14F-4D97-AF65-F5344CB8AC3E}">
        <p14:creationId xmlns:p14="http://schemas.microsoft.com/office/powerpoint/2010/main" val="145652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F6F8BF0A-444A-4EDC-A20B-5CDB6D92F0AF}"/>
              </a:ext>
            </a:extLst>
          </p:cNvPr>
          <p:cNvSpPr>
            <a:spLocks noGrp="1"/>
          </p:cNvSpPr>
          <p:nvPr>
            <p:ph type="title"/>
          </p:nvPr>
        </p:nvSpPr>
        <p:spPr>
          <a:xfrm>
            <a:off x="1137034" y="609600"/>
            <a:ext cx="6881026" cy="1322887"/>
          </a:xfrm>
        </p:spPr>
        <p:txBody>
          <a:bodyPr>
            <a:normAutofit/>
          </a:bodyPr>
          <a:lstStyle/>
          <a:p>
            <a:r>
              <a:rPr lang="nb-NO" b="1"/>
              <a:t>Hva jeg vil fokusere på:</a:t>
            </a:r>
          </a:p>
        </p:txBody>
      </p:sp>
      <p:sp>
        <p:nvSpPr>
          <p:cNvPr id="3" name="Plassholder for innhold 2">
            <a:extLst>
              <a:ext uri="{FF2B5EF4-FFF2-40B4-BE49-F238E27FC236}">
                <a16:creationId xmlns:a16="http://schemas.microsoft.com/office/drawing/2014/main" id="{B39845BE-14E8-49B2-BFBC-0B38356D8897}"/>
              </a:ext>
            </a:extLst>
          </p:cNvPr>
          <p:cNvSpPr>
            <a:spLocks noGrp="1"/>
          </p:cNvSpPr>
          <p:nvPr>
            <p:ph idx="1"/>
          </p:nvPr>
        </p:nvSpPr>
        <p:spPr>
          <a:xfrm>
            <a:off x="1137034" y="2194102"/>
            <a:ext cx="6573951" cy="3908585"/>
          </a:xfrm>
        </p:spPr>
        <p:txBody>
          <a:bodyPr>
            <a:normAutofit/>
          </a:bodyPr>
          <a:lstStyle/>
          <a:p>
            <a:r>
              <a:rPr lang="nb-NO" sz="2000" b="1" dirty="0"/>
              <a:t>ET LITE TILBAKEBLIKK</a:t>
            </a:r>
          </a:p>
          <a:p>
            <a:pPr lvl="1"/>
            <a:r>
              <a:rPr lang="nb-NO" sz="2000" dirty="0"/>
              <a:t>Hvorfor har vi BPA?</a:t>
            </a:r>
          </a:p>
          <a:p>
            <a:pPr lvl="1"/>
            <a:r>
              <a:rPr lang="nb-NO" sz="2000" dirty="0"/>
              <a:t>Hva er de viktigste problemene med dagens BPA?</a:t>
            </a:r>
          </a:p>
          <a:p>
            <a:pPr lvl="1"/>
            <a:r>
              <a:rPr lang="nb-NO" sz="2000" dirty="0"/>
              <a:t>Hvilken hovedoppgave fikk BPA-utvalget?</a:t>
            </a:r>
          </a:p>
          <a:p>
            <a:r>
              <a:rPr lang="nb-NO" sz="2000" b="1" dirty="0"/>
              <a:t>OM NOU 2021:11 «Selvstyrt er velstyrt»</a:t>
            </a:r>
          </a:p>
          <a:p>
            <a:pPr lvl="1"/>
            <a:r>
              <a:rPr lang="nb-NO" sz="2000" dirty="0"/>
              <a:t>Hva er BPA utvalget enige om?</a:t>
            </a:r>
          </a:p>
          <a:p>
            <a:pPr lvl="1"/>
            <a:r>
              <a:rPr lang="nb-NO" sz="2000" dirty="0"/>
              <a:t>Hva er BPA utvalget uenige om?</a:t>
            </a:r>
          </a:p>
          <a:p>
            <a:r>
              <a:rPr lang="nb-NO" sz="2000" b="1" dirty="0"/>
              <a:t>HVA BLIR VEIEN VIDERE?</a:t>
            </a:r>
          </a:p>
          <a:p>
            <a:pPr lvl="1"/>
            <a:r>
              <a:rPr lang="nb-NO" sz="2000" dirty="0"/>
              <a:t>Hva er viktigst for oss?</a:t>
            </a:r>
          </a:p>
          <a:p>
            <a:pPr lvl="1"/>
            <a:r>
              <a:rPr lang="nb-NO" sz="2000" dirty="0"/>
              <a:t>Hva skal gjennomføres?</a:t>
            </a:r>
          </a:p>
        </p:txBody>
      </p:sp>
      <p:pic>
        <p:nvPicPr>
          <p:cNvPr id="4" name="Bilde 3" descr="Et bilde som inneholder person, utendørs, transport, personer&#10;&#10;Automatisk generert beskrivelse">
            <a:extLst>
              <a:ext uri="{FF2B5EF4-FFF2-40B4-BE49-F238E27FC236}">
                <a16:creationId xmlns:a16="http://schemas.microsoft.com/office/drawing/2014/main" id="{9C344E62-2122-441C-9216-88FD8BE9E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653" y="0"/>
            <a:ext cx="2553347" cy="6854625"/>
          </a:xfrm>
          <a:prstGeom prst="rect">
            <a:avLst/>
          </a:prstGeom>
        </p:spPr>
      </p:pic>
    </p:spTree>
    <p:extLst>
      <p:ext uri="{BB962C8B-B14F-4D97-AF65-F5344CB8AC3E}">
        <p14:creationId xmlns:p14="http://schemas.microsoft.com/office/powerpoint/2010/main" val="206090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18D40240-A314-4182-95D4-70F05C247138}"/>
              </a:ext>
            </a:extLst>
          </p:cNvPr>
          <p:cNvSpPr>
            <a:spLocks noGrp="1"/>
          </p:cNvSpPr>
          <p:nvPr>
            <p:ph type="title"/>
          </p:nvPr>
        </p:nvSpPr>
        <p:spPr>
          <a:xfrm>
            <a:off x="1137036" y="548640"/>
            <a:ext cx="9543405" cy="1188720"/>
          </a:xfrm>
        </p:spPr>
        <p:txBody>
          <a:bodyPr>
            <a:normAutofit/>
          </a:bodyPr>
          <a:lstStyle/>
          <a:p>
            <a:r>
              <a:rPr lang="nb-NO" b="1">
                <a:solidFill>
                  <a:schemeClr val="tx1">
                    <a:lumMod val="85000"/>
                    <a:lumOff val="15000"/>
                  </a:schemeClr>
                </a:solidFill>
              </a:rPr>
              <a:t>TILBAKEBLIKKET;</a:t>
            </a:r>
            <a:r>
              <a:rPr lang="nb-NO">
                <a:solidFill>
                  <a:schemeClr val="tx1">
                    <a:lumMod val="85000"/>
                    <a:lumOff val="15000"/>
                  </a:schemeClr>
                </a:solidFill>
              </a:rPr>
              <a:t> Hvorfor har vi BPA?</a:t>
            </a:r>
          </a:p>
        </p:txBody>
      </p:sp>
      <p:sp>
        <p:nvSpPr>
          <p:cNvPr id="3" name="Plassholder for innhold 2">
            <a:extLst>
              <a:ext uri="{FF2B5EF4-FFF2-40B4-BE49-F238E27FC236}">
                <a16:creationId xmlns:a16="http://schemas.microsoft.com/office/drawing/2014/main" id="{E0C64A1E-8B53-4BE4-A221-A98AA8F9AD9C}"/>
              </a:ext>
            </a:extLst>
          </p:cNvPr>
          <p:cNvSpPr>
            <a:spLocks noGrp="1"/>
          </p:cNvSpPr>
          <p:nvPr>
            <p:ph idx="1"/>
          </p:nvPr>
        </p:nvSpPr>
        <p:spPr>
          <a:xfrm>
            <a:off x="1957987" y="2431765"/>
            <a:ext cx="8276026" cy="3320031"/>
          </a:xfrm>
        </p:spPr>
        <p:txBody>
          <a:bodyPr anchor="ctr">
            <a:normAutofit fontScale="92500" lnSpcReduction="20000"/>
          </a:bodyPr>
          <a:lstStyle/>
          <a:p>
            <a:r>
              <a:rPr lang="nb-NO" sz="1700" dirty="0">
                <a:solidFill>
                  <a:schemeClr val="tx1">
                    <a:lumMod val="85000"/>
                    <a:lumOff val="15000"/>
                  </a:schemeClr>
                </a:solidFill>
              </a:rPr>
              <a:t>BPA = Brukerstyrt (eller Borgerstyrt) Personlig Assistanse</a:t>
            </a:r>
          </a:p>
          <a:p>
            <a:r>
              <a:rPr lang="nb-NO" sz="1700" dirty="0">
                <a:solidFill>
                  <a:schemeClr val="tx1">
                    <a:lumMod val="85000"/>
                    <a:lumOff val="15000"/>
                  </a:schemeClr>
                </a:solidFill>
              </a:rPr>
              <a:t>BPA ble utviklet av funksjonshemmede selv. NHF startet prøveprosjektet i Norge i 1990. Det førte til etableringen av Uloba i 1991. BPA er utviklet av folk som trenger personlig, praktisk assistanse for å leve mest mulig uavhengig, selvstendig og fritt.</a:t>
            </a:r>
          </a:p>
          <a:p>
            <a:r>
              <a:rPr lang="nb-NO" sz="1700" dirty="0">
                <a:solidFill>
                  <a:schemeClr val="tx1">
                    <a:lumMod val="85000"/>
                    <a:lumOff val="15000"/>
                  </a:schemeClr>
                </a:solidFill>
              </a:rPr>
              <a:t>BPA skulle være et alternativ til tradisjonelle, hjemmebaserte tjenester. (BPA omfatter IKKE hjemmesykepleie eller spesialisthelsetjeneste)</a:t>
            </a:r>
          </a:p>
          <a:p>
            <a:r>
              <a:rPr lang="nb-NO" sz="1700" dirty="0">
                <a:solidFill>
                  <a:schemeClr val="tx1">
                    <a:lumMod val="85000"/>
                    <a:lumOff val="15000"/>
                  </a:schemeClr>
                </a:solidFill>
              </a:rPr>
              <a:t>I sosialtjeneste loven fra 2000, utvidet til de som ikke leder selv i 2005, flyttet til Helse og omsorgstjenesteloven i 2012, rettighetsfestet i 2015.</a:t>
            </a:r>
          </a:p>
          <a:p>
            <a:r>
              <a:rPr lang="nb-NO" sz="1700" dirty="0">
                <a:solidFill>
                  <a:schemeClr val="tx1">
                    <a:lumMod val="85000"/>
                    <a:lumOff val="15000"/>
                  </a:schemeClr>
                </a:solidFill>
              </a:rPr>
              <a:t>BPA hviler på 4 grunnleggende forutsettinger. Den som har BPA avgjør selv… </a:t>
            </a:r>
          </a:p>
          <a:p>
            <a:pPr lvl="1"/>
            <a:r>
              <a:rPr lang="nb-NO" sz="1700" dirty="0">
                <a:solidFill>
                  <a:schemeClr val="tx1">
                    <a:lumMod val="85000"/>
                    <a:lumOff val="15000"/>
                  </a:schemeClr>
                </a:solidFill>
              </a:rPr>
              <a:t>HVEM som skal være assistent</a:t>
            </a:r>
          </a:p>
          <a:p>
            <a:pPr lvl="1"/>
            <a:r>
              <a:rPr lang="nb-NO" sz="1700" dirty="0">
                <a:solidFill>
                  <a:schemeClr val="tx1">
                    <a:lumMod val="85000"/>
                    <a:lumOff val="15000"/>
                  </a:schemeClr>
                </a:solidFill>
              </a:rPr>
              <a:t>HVA assistenten skal gjøre</a:t>
            </a:r>
          </a:p>
          <a:p>
            <a:pPr lvl="1"/>
            <a:r>
              <a:rPr lang="nb-NO" sz="1700" dirty="0">
                <a:solidFill>
                  <a:schemeClr val="tx1">
                    <a:lumMod val="85000"/>
                    <a:lumOff val="15000"/>
                  </a:schemeClr>
                </a:solidFill>
              </a:rPr>
              <a:t>NÅR assistenten skal jobbe</a:t>
            </a:r>
          </a:p>
          <a:p>
            <a:pPr lvl="1"/>
            <a:r>
              <a:rPr lang="nb-NO" sz="1700" dirty="0">
                <a:solidFill>
                  <a:schemeClr val="tx1">
                    <a:lumMod val="85000"/>
                    <a:lumOff val="15000"/>
                  </a:schemeClr>
                </a:solidFill>
              </a:rPr>
              <a:t>HVOR assistenten skal jobbe</a:t>
            </a:r>
          </a:p>
          <a:p>
            <a:pPr marL="0" indent="0">
              <a:buNone/>
            </a:pPr>
            <a:endParaRPr lang="nb-NO" sz="1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4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18D40240-A314-4182-95D4-70F05C247138}"/>
              </a:ext>
            </a:extLst>
          </p:cNvPr>
          <p:cNvSpPr>
            <a:spLocks noGrp="1"/>
          </p:cNvSpPr>
          <p:nvPr>
            <p:ph type="title"/>
          </p:nvPr>
        </p:nvSpPr>
        <p:spPr>
          <a:xfrm>
            <a:off x="1137036" y="548640"/>
            <a:ext cx="9543405" cy="1188720"/>
          </a:xfrm>
        </p:spPr>
        <p:txBody>
          <a:bodyPr>
            <a:normAutofit/>
          </a:bodyPr>
          <a:lstStyle/>
          <a:p>
            <a:r>
              <a:rPr lang="nb-NO" sz="3700" b="1" dirty="0">
                <a:solidFill>
                  <a:schemeClr val="tx1">
                    <a:lumMod val="85000"/>
                    <a:lumOff val="15000"/>
                  </a:schemeClr>
                </a:solidFill>
              </a:rPr>
              <a:t>TILBAKEBLIKKET; </a:t>
            </a:r>
            <a:r>
              <a:rPr lang="nb-NO" sz="3200" dirty="0">
                <a:solidFill>
                  <a:schemeClr val="tx1">
                    <a:lumMod val="85000"/>
                    <a:lumOff val="15000"/>
                  </a:schemeClr>
                </a:solidFill>
              </a:rPr>
              <a:t>Hva er problemene med dagens BPA? </a:t>
            </a:r>
            <a:endParaRPr lang="nb-NO" sz="3700" dirty="0">
              <a:solidFill>
                <a:schemeClr val="tx1">
                  <a:lumMod val="85000"/>
                  <a:lumOff val="15000"/>
                </a:schemeClr>
              </a:solidFill>
            </a:endParaRPr>
          </a:p>
        </p:txBody>
      </p:sp>
      <p:sp>
        <p:nvSpPr>
          <p:cNvPr id="3" name="Plassholder for innhold 2">
            <a:extLst>
              <a:ext uri="{FF2B5EF4-FFF2-40B4-BE49-F238E27FC236}">
                <a16:creationId xmlns:a16="http://schemas.microsoft.com/office/drawing/2014/main" id="{E0C64A1E-8B53-4BE4-A221-A98AA8F9AD9C}"/>
              </a:ext>
            </a:extLst>
          </p:cNvPr>
          <p:cNvSpPr>
            <a:spLocks noGrp="1"/>
          </p:cNvSpPr>
          <p:nvPr>
            <p:ph idx="1"/>
          </p:nvPr>
        </p:nvSpPr>
        <p:spPr>
          <a:xfrm>
            <a:off x="1690255" y="1737360"/>
            <a:ext cx="10335491" cy="4614455"/>
          </a:xfrm>
        </p:spPr>
        <p:txBody>
          <a:bodyPr anchor="ctr">
            <a:normAutofit/>
          </a:bodyPr>
          <a:lstStyle/>
          <a:p>
            <a:r>
              <a:rPr lang="nb-NO" sz="1600" b="1" dirty="0">
                <a:solidFill>
                  <a:schemeClr val="tx1">
                    <a:lumMod val="85000"/>
                    <a:lumOff val="15000"/>
                  </a:schemeClr>
                </a:solidFill>
              </a:rPr>
              <a:t>Alt for få får BPA</a:t>
            </a:r>
            <a:r>
              <a:rPr lang="nb-NO" sz="1600" dirty="0">
                <a:solidFill>
                  <a:schemeClr val="tx1">
                    <a:lumMod val="85000"/>
                    <a:lumOff val="15000"/>
                  </a:schemeClr>
                </a:solidFill>
              </a:rPr>
              <a:t>. </a:t>
            </a:r>
          </a:p>
          <a:p>
            <a:pPr lvl="1"/>
            <a:r>
              <a:rPr lang="nb-NO" sz="1600" dirty="0">
                <a:solidFill>
                  <a:schemeClr val="tx1">
                    <a:lumMod val="85000"/>
                    <a:lumOff val="15000"/>
                  </a:schemeClr>
                </a:solidFill>
              </a:rPr>
              <a:t>Behovet ble ved lovendringen i 2015 anslått til ca. 12.000 personer, men pr 2021 har kun 3.700 personer BPA. Langt lavere en det som ble forventet. (bare 27% av forventet lav vekst)</a:t>
            </a:r>
          </a:p>
          <a:p>
            <a:pPr lvl="1"/>
            <a:r>
              <a:rPr lang="nb-NO" sz="1600" dirty="0">
                <a:solidFill>
                  <a:schemeClr val="tx1">
                    <a:lumMod val="85000"/>
                    <a:lumOff val="15000"/>
                  </a:schemeClr>
                </a:solidFill>
              </a:rPr>
              <a:t> Av 351 kommuner er det 74 antall kommuner som ikke har innbyggere med BPA som tjeneste.</a:t>
            </a:r>
          </a:p>
          <a:p>
            <a:r>
              <a:rPr lang="nb-NO" sz="1600" b="1" dirty="0">
                <a:solidFill>
                  <a:schemeClr val="tx1">
                    <a:lumMod val="85000"/>
                    <a:lumOff val="15000"/>
                  </a:schemeClr>
                </a:solidFill>
              </a:rPr>
              <a:t>Alt for mange får for lite BPA-timer.</a:t>
            </a:r>
          </a:p>
          <a:p>
            <a:pPr lvl="1"/>
            <a:r>
              <a:rPr lang="nb-NO" sz="1600" dirty="0">
                <a:solidFill>
                  <a:schemeClr val="tx1">
                    <a:lumMod val="85000"/>
                    <a:lumOff val="15000"/>
                  </a:schemeClr>
                </a:solidFill>
              </a:rPr>
              <a:t>Utgjør mellom 1-1,5% av de som benytter denne type tjenester. Menn får 11,5 t mer pr uke en kvinner. Statsforvalteren omgjør mer en 40% av ankesakene.</a:t>
            </a:r>
          </a:p>
          <a:p>
            <a:r>
              <a:rPr lang="nb-NO" sz="1600" b="1" dirty="0">
                <a:solidFill>
                  <a:schemeClr val="tx1">
                    <a:lumMod val="85000"/>
                    <a:lumOff val="15000"/>
                  </a:schemeClr>
                </a:solidFill>
              </a:rPr>
              <a:t>For store forskjeller mellom kommunen.</a:t>
            </a:r>
          </a:p>
          <a:p>
            <a:pPr lvl="1"/>
            <a:r>
              <a:rPr lang="nb-NO" sz="1600" dirty="0">
                <a:solidFill>
                  <a:schemeClr val="tx1">
                    <a:lumMod val="85000"/>
                    <a:lumOff val="15000"/>
                  </a:schemeClr>
                </a:solidFill>
              </a:rPr>
              <a:t>Hvem som får</a:t>
            </a:r>
          </a:p>
          <a:p>
            <a:pPr lvl="1"/>
            <a:r>
              <a:rPr lang="nb-NO" sz="1600" dirty="0">
                <a:solidFill>
                  <a:schemeClr val="tx1">
                    <a:lumMod val="85000"/>
                    <a:lumOff val="15000"/>
                  </a:schemeClr>
                </a:solidFill>
              </a:rPr>
              <a:t>Hvor mange timer de får</a:t>
            </a:r>
          </a:p>
          <a:p>
            <a:pPr lvl="1"/>
            <a:r>
              <a:rPr lang="nb-NO" sz="1600" dirty="0">
                <a:solidFill>
                  <a:schemeClr val="tx1">
                    <a:lumMod val="85000"/>
                    <a:lumOff val="15000"/>
                  </a:schemeClr>
                </a:solidFill>
              </a:rPr>
              <a:t>Hva de får assistanse til</a:t>
            </a:r>
          </a:p>
          <a:p>
            <a:r>
              <a:rPr lang="nb-NO" sz="1600" b="1" dirty="0">
                <a:solidFill>
                  <a:schemeClr val="tx1">
                    <a:lumMod val="85000"/>
                    <a:lumOff val="15000"/>
                  </a:schemeClr>
                </a:solidFill>
              </a:rPr>
              <a:t>For mye tradisjonell omsorgstenking – for lite likestilling.</a:t>
            </a:r>
          </a:p>
          <a:p>
            <a:pPr lvl="1"/>
            <a:r>
              <a:rPr lang="nb-NO" sz="1600" dirty="0">
                <a:solidFill>
                  <a:schemeClr val="tx1">
                    <a:lumMod val="85000"/>
                    <a:lumOff val="15000"/>
                  </a:schemeClr>
                </a:solidFill>
              </a:rPr>
              <a:t>Reise ut av kommunen, samfunnsdeltagelse etc.</a:t>
            </a:r>
          </a:p>
          <a:p>
            <a:r>
              <a:rPr lang="nb-NO" sz="1600" b="1" dirty="0">
                <a:solidFill>
                  <a:schemeClr val="tx1">
                    <a:lumMod val="85000"/>
                    <a:lumOff val="15000"/>
                  </a:schemeClr>
                </a:solidFill>
              </a:rPr>
              <a:t>For svak statlig styring av ordningen.</a:t>
            </a:r>
          </a:p>
          <a:p>
            <a:pPr lvl="1"/>
            <a:r>
              <a:rPr lang="nb-NO" sz="1600" dirty="0">
                <a:solidFill>
                  <a:schemeClr val="tx1">
                    <a:lumMod val="85000"/>
                    <a:lumOff val="15000"/>
                  </a:schemeClr>
                </a:solidFill>
              </a:rPr>
              <a:t>Svak lovgivning</a:t>
            </a:r>
          </a:p>
          <a:p>
            <a:endParaRPr lang="nb-NO" sz="16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12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18D40240-A314-4182-95D4-70F05C247138}"/>
              </a:ext>
            </a:extLst>
          </p:cNvPr>
          <p:cNvSpPr>
            <a:spLocks noGrp="1"/>
          </p:cNvSpPr>
          <p:nvPr>
            <p:ph type="title"/>
          </p:nvPr>
        </p:nvSpPr>
        <p:spPr>
          <a:xfrm>
            <a:off x="1137036" y="548640"/>
            <a:ext cx="9543405" cy="1188720"/>
          </a:xfrm>
        </p:spPr>
        <p:txBody>
          <a:bodyPr>
            <a:normAutofit/>
          </a:bodyPr>
          <a:lstStyle/>
          <a:p>
            <a:r>
              <a:rPr lang="nb-NO" sz="3700" b="1">
                <a:solidFill>
                  <a:schemeClr val="tx1">
                    <a:lumMod val="85000"/>
                    <a:lumOff val="15000"/>
                  </a:schemeClr>
                </a:solidFill>
              </a:rPr>
              <a:t>TILBAKEBLIKKET; </a:t>
            </a:r>
            <a:r>
              <a:rPr lang="nb-NO" sz="3700">
                <a:solidFill>
                  <a:schemeClr val="tx1">
                    <a:lumMod val="85000"/>
                    <a:lumOff val="15000"/>
                  </a:schemeClr>
                </a:solidFill>
              </a:rPr>
              <a:t>Hva skulle BPA-utvalget gjøre? </a:t>
            </a:r>
          </a:p>
        </p:txBody>
      </p:sp>
      <p:sp>
        <p:nvSpPr>
          <p:cNvPr id="3" name="Plassholder for innhold 2">
            <a:extLst>
              <a:ext uri="{FF2B5EF4-FFF2-40B4-BE49-F238E27FC236}">
                <a16:creationId xmlns:a16="http://schemas.microsoft.com/office/drawing/2014/main" id="{E0C64A1E-8B53-4BE4-A221-A98AA8F9AD9C}"/>
              </a:ext>
            </a:extLst>
          </p:cNvPr>
          <p:cNvSpPr>
            <a:spLocks noGrp="1"/>
          </p:cNvSpPr>
          <p:nvPr>
            <p:ph idx="1"/>
          </p:nvPr>
        </p:nvSpPr>
        <p:spPr>
          <a:xfrm>
            <a:off x="1957987" y="2431765"/>
            <a:ext cx="8276026" cy="3347245"/>
          </a:xfrm>
        </p:spPr>
        <p:txBody>
          <a:bodyPr anchor="ctr">
            <a:normAutofit/>
          </a:bodyPr>
          <a:lstStyle/>
          <a:p>
            <a:pPr>
              <a:buNone/>
            </a:pPr>
            <a:r>
              <a:rPr lang="nb-NO" sz="2000" dirty="0">
                <a:solidFill>
                  <a:srgbClr val="000000"/>
                </a:solidFill>
                <a:ea typeface="+mn-lt"/>
                <a:cs typeface="+mn-lt"/>
              </a:rPr>
              <a:t>Mandat:</a:t>
            </a:r>
            <a:endParaRPr lang="nb-NO" dirty="0"/>
          </a:p>
          <a:p>
            <a:r>
              <a:rPr lang="nb-NO" sz="2000" dirty="0">
                <a:solidFill>
                  <a:srgbClr val="000000"/>
                </a:solidFill>
                <a:ea typeface="+mn-lt"/>
                <a:cs typeface="+mn-lt"/>
              </a:rPr>
              <a:t>Utvalget</a:t>
            </a:r>
            <a:r>
              <a:rPr lang="nb-NO" sz="2000" b="0" i="0" dirty="0">
                <a:solidFill>
                  <a:srgbClr val="000000"/>
                </a:solidFill>
                <a:effectLst/>
                <a:ea typeface="+mn-lt"/>
                <a:cs typeface="+mn-lt"/>
              </a:rPr>
              <a:t> </a:t>
            </a:r>
            <a:r>
              <a:rPr lang="nb-NO" sz="2000" dirty="0">
                <a:solidFill>
                  <a:srgbClr val="000000"/>
                </a:solidFill>
                <a:ea typeface="+mn-lt"/>
                <a:cs typeface="+mn-lt"/>
              </a:rPr>
              <a:t>skal utrede, vurdere </a:t>
            </a:r>
            <a:r>
              <a:rPr lang="nb-NO" sz="2000" b="0" i="0" dirty="0">
                <a:solidFill>
                  <a:srgbClr val="000000"/>
                </a:solidFill>
                <a:effectLst/>
                <a:ea typeface="+mn-lt"/>
                <a:cs typeface="+mn-lt"/>
              </a:rPr>
              <a:t>og </a:t>
            </a:r>
            <a:r>
              <a:rPr lang="nb-NO" sz="2000" dirty="0">
                <a:solidFill>
                  <a:srgbClr val="000000"/>
                </a:solidFill>
                <a:ea typeface="+mn-lt"/>
                <a:cs typeface="+mn-lt"/>
              </a:rPr>
              <a:t>fremme forslag </a:t>
            </a:r>
            <a:r>
              <a:rPr lang="nb-NO" sz="2000" b="0" i="0" dirty="0">
                <a:solidFill>
                  <a:srgbClr val="000000"/>
                </a:solidFill>
                <a:effectLst/>
                <a:ea typeface="+mn-lt"/>
                <a:cs typeface="+mn-lt"/>
              </a:rPr>
              <a:t>til hvordan</a:t>
            </a:r>
            <a:r>
              <a:rPr lang="nb-NO" sz="2000" dirty="0">
                <a:solidFill>
                  <a:srgbClr val="000000"/>
                </a:solidFill>
                <a:ea typeface="+mn-lt"/>
                <a:cs typeface="+mn-lt"/>
              </a:rPr>
              <a:t> brukerstyrt personlig assistanse</a:t>
            </a:r>
            <a:r>
              <a:rPr lang="nb-NO" sz="2000" b="0" i="0" dirty="0">
                <a:solidFill>
                  <a:srgbClr val="000000"/>
                </a:solidFill>
                <a:effectLst/>
                <a:ea typeface="+mn-lt"/>
                <a:cs typeface="+mn-lt"/>
              </a:rPr>
              <a:t> kan utformes slik at </a:t>
            </a:r>
            <a:r>
              <a:rPr lang="nb-NO" sz="2000" dirty="0">
                <a:solidFill>
                  <a:srgbClr val="000000"/>
                </a:solidFill>
                <a:ea typeface="+mn-lt"/>
                <a:cs typeface="+mn-lt"/>
              </a:rPr>
              <a:t>ordningen </a:t>
            </a:r>
            <a:r>
              <a:rPr lang="nb-NO" sz="2000" b="1" dirty="0">
                <a:solidFill>
                  <a:srgbClr val="000000"/>
                </a:solidFill>
                <a:ea typeface="+mn-lt"/>
                <a:cs typeface="+mn-lt"/>
              </a:rPr>
              <a:t>fungerer etter hensikten</a:t>
            </a:r>
            <a:r>
              <a:rPr lang="nb-NO" sz="2000" dirty="0">
                <a:solidFill>
                  <a:srgbClr val="000000"/>
                </a:solidFill>
                <a:ea typeface="+mn-lt"/>
                <a:cs typeface="+mn-lt"/>
              </a:rPr>
              <a:t>, herunder bidrar til å oppnå målet om likeverd, like muligheter uansett bosted,</a:t>
            </a:r>
            <a:r>
              <a:rPr lang="nb-NO" sz="2000" dirty="0">
                <a:solidFill>
                  <a:srgbClr val="000000"/>
                </a:solidFill>
                <a:highlight>
                  <a:srgbClr val="FFFF00"/>
                </a:highlight>
                <a:ea typeface="+mn-lt"/>
                <a:cs typeface="+mn-lt"/>
              </a:rPr>
              <a:t> </a:t>
            </a:r>
            <a:r>
              <a:rPr lang="nb-NO" sz="2000" b="1" dirty="0">
                <a:solidFill>
                  <a:srgbClr val="000000"/>
                </a:solidFill>
                <a:highlight>
                  <a:srgbClr val="FFFF00"/>
                </a:highlight>
                <a:ea typeface="+mn-lt"/>
                <a:cs typeface="+mn-lt"/>
              </a:rPr>
              <a:t>likestilling og samfunnsdeltakelse</a:t>
            </a:r>
            <a:r>
              <a:rPr lang="nb-NO" sz="2000" dirty="0">
                <a:solidFill>
                  <a:srgbClr val="000000"/>
                </a:solidFill>
                <a:ea typeface="+mn-lt"/>
                <a:cs typeface="+mn-lt"/>
              </a:rPr>
              <a:t> for personer med nedsatt funksjonsevne, gode arbeidsforhold for assistentene og bærekraft i ordningen. Ordningen skal defineres som </a:t>
            </a:r>
            <a:r>
              <a:rPr lang="nb-NO" sz="2000" b="1" dirty="0">
                <a:solidFill>
                  <a:srgbClr val="000000"/>
                </a:solidFill>
                <a:highlight>
                  <a:srgbClr val="FFFF00"/>
                </a:highlight>
                <a:ea typeface="+mn-lt"/>
                <a:cs typeface="+mn-lt"/>
              </a:rPr>
              <a:t>et likestillingsverktøy, og ikke en helseordning</a:t>
            </a:r>
            <a:r>
              <a:rPr lang="nb-NO" sz="2000" b="1" dirty="0">
                <a:solidFill>
                  <a:srgbClr val="000000"/>
                </a:solidFill>
                <a:ea typeface="+mn-lt"/>
                <a:cs typeface="+mn-lt"/>
              </a:rPr>
              <a:t>.</a:t>
            </a:r>
            <a:r>
              <a:rPr lang="nb-NO" sz="2000" dirty="0">
                <a:solidFill>
                  <a:srgbClr val="000000"/>
                </a:solidFill>
                <a:ea typeface="+mn-lt"/>
                <a:cs typeface="+mn-lt"/>
              </a:rPr>
              <a:t> Utvalget skal se på hvordan BPA </a:t>
            </a:r>
            <a:r>
              <a:rPr lang="nb-NO" sz="2000" b="0" i="0" dirty="0">
                <a:solidFill>
                  <a:srgbClr val="000000"/>
                </a:solidFill>
                <a:effectLst/>
                <a:ea typeface="+mn-lt"/>
                <a:cs typeface="+mn-lt"/>
              </a:rPr>
              <a:t>kan </a:t>
            </a:r>
            <a:r>
              <a:rPr lang="nb-NO" sz="2000" dirty="0">
                <a:solidFill>
                  <a:srgbClr val="000000"/>
                </a:solidFill>
                <a:ea typeface="+mn-lt"/>
                <a:cs typeface="+mn-lt"/>
              </a:rPr>
              <a:t>innrettes for å sikre deltakelse i arbeid, utdanning </a:t>
            </a:r>
            <a:r>
              <a:rPr lang="nb-NO" sz="2000" b="0" i="0" dirty="0">
                <a:solidFill>
                  <a:srgbClr val="000000"/>
                </a:solidFill>
                <a:effectLst/>
                <a:ea typeface="+mn-lt"/>
                <a:cs typeface="+mn-lt"/>
              </a:rPr>
              <a:t>og </a:t>
            </a:r>
            <a:r>
              <a:rPr lang="nb-NO" sz="2000" dirty="0">
                <a:solidFill>
                  <a:srgbClr val="000000"/>
                </a:solidFill>
                <a:ea typeface="+mn-lt"/>
                <a:cs typeface="+mn-lt"/>
              </a:rPr>
              <a:t>fritidsaktiviteter</a:t>
            </a:r>
            <a:r>
              <a:rPr lang="nb-NO" sz="2000" b="0" i="0" dirty="0">
                <a:solidFill>
                  <a:srgbClr val="000000"/>
                </a:solidFill>
                <a:effectLst/>
                <a:ea typeface="+mn-lt"/>
                <a:cs typeface="+mn-lt"/>
              </a:rPr>
              <a:t>.</a:t>
            </a:r>
            <a:endParaRPr lang="nb-NO" sz="20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Sylinder 8">
            <a:extLst>
              <a:ext uri="{FF2B5EF4-FFF2-40B4-BE49-F238E27FC236}">
                <a16:creationId xmlns:a16="http://schemas.microsoft.com/office/drawing/2014/main" id="{6D89702B-4951-428C-91B8-A4F68CA18AC4}"/>
              </a:ext>
            </a:extLst>
          </p:cNvPr>
          <p:cNvSpPr txBox="1"/>
          <p:nvPr/>
        </p:nvSpPr>
        <p:spPr>
          <a:xfrm>
            <a:off x="7994469" y="6309359"/>
            <a:ext cx="3846549" cy="430887"/>
          </a:xfrm>
          <a:prstGeom prst="rect">
            <a:avLst/>
          </a:prstGeom>
          <a:noFill/>
        </p:spPr>
        <p:txBody>
          <a:bodyPr wrap="square" rtlCol="0">
            <a:spAutoFit/>
          </a:bodyPr>
          <a:lstStyle/>
          <a:p>
            <a:r>
              <a:rPr lang="nb-NO" sz="1100" i="1" dirty="0"/>
              <a:t>Sakset fra Helsedepartementets pressemelding i forbindelse med BPA utvalgets innstilling. 16.12.2021</a:t>
            </a:r>
          </a:p>
        </p:txBody>
      </p:sp>
    </p:spTree>
    <p:extLst>
      <p:ext uri="{BB962C8B-B14F-4D97-AF65-F5344CB8AC3E}">
        <p14:creationId xmlns:p14="http://schemas.microsoft.com/office/powerpoint/2010/main" val="288997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18D40240-A314-4182-95D4-70F05C247138}"/>
              </a:ext>
            </a:extLst>
          </p:cNvPr>
          <p:cNvSpPr>
            <a:spLocks noGrp="1"/>
          </p:cNvSpPr>
          <p:nvPr>
            <p:ph type="title"/>
          </p:nvPr>
        </p:nvSpPr>
        <p:spPr>
          <a:xfrm>
            <a:off x="1137036" y="548640"/>
            <a:ext cx="9543405" cy="1188720"/>
          </a:xfrm>
        </p:spPr>
        <p:txBody>
          <a:bodyPr>
            <a:normAutofit/>
          </a:bodyPr>
          <a:lstStyle/>
          <a:p>
            <a:r>
              <a:rPr lang="nb-NO" sz="3700" b="1" dirty="0">
                <a:solidFill>
                  <a:schemeClr val="tx1">
                    <a:lumMod val="85000"/>
                    <a:lumOff val="15000"/>
                  </a:schemeClr>
                </a:solidFill>
              </a:rPr>
              <a:t>TILBAKEBLIKKET; </a:t>
            </a:r>
            <a:r>
              <a:rPr lang="nb-NO" sz="3700" dirty="0">
                <a:solidFill>
                  <a:schemeClr val="tx1">
                    <a:lumMod val="85000"/>
                    <a:lumOff val="15000"/>
                  </a:schemeClr>
                </a:solidFill>
              </a:rPr>
              <a:t>Noen føringer </a:t>
            </a:r>
          </a:p>
        </p:txBody>
      </p:sp>
      <p:sp>
        <p:nvSpPr>
          <p:cNvPr id="3" name="Plassholder for innhold 2">
            <a:extLst>
              <a:ext uri="{FF2B5EF4-FFF2-40B4-BE49-F238E27FC236}">
                <a16:creationId xmlns:a16="http://schemas.microsoft.com/office/drawing/2014/main" id="{E0C64A1E-8B53-4BE4-A221-A98AA8F9AD9C}"/>
              </a:ext>
            </a:extLst>
          </p:cNvPr>
          <p:cNvSpPr>
            <a:spLocks noGrp="1"/>
          </p:cNvSpPr>
          <p:nvPr>
            <p:ph idx="1"/>
          </p:nvPr>
        </p:nvSpPr>
        <p:spPr>
          <a:xfrm>
            <a:off x="1957987" y="2431765"/>
            <a:ext cx="8276026" cy="3320031"/>
          </a:xfrm>
        </p:spPr>
        <p:txBody>
          <a:bodyPr anchor="ctr">
            <a:normAutofit/>
          </a:bodyPr>
          <a:lstStyle/>
          <a:p>
            <a:pPr>
              <a:lnSpc>
                <a:spcPct val="100000"/>
              </a:lnSpc>
              <a:spcBef>
                <a:spcPct val="20000"/>
              </a:spcBef>
              <a:buFont typeface="Arial"/>
              <a:buChar char="•"/>
            </a:pPr>
            <a:r>
              <a:rPr lang="nb-NO" sz="2000" dirty="0">
                <a:ea typeface="+mn-lt"/>
                <a:cs typeface="+mn-lt"/>
              </a:rPr>
              <a:t>Andre ordninger, samordning, gråsoner, arenakryssende</a:t>
            </a:r>
            <a:endParaRPr lang="en-US" sz="2000" dirty="0">
              <a:ea typeface="+mn-lt"/>
              <a:cs typeface="+mn-lt"/>
            </a:endParaRPr>
          </a:p>
          <a:p>
            <a:pPr>
              <a:lnSpc>
                <a:spcPct val="100000"/>
              </a:lnSpc>
              <a:spcBef>
                <a:spcPct val="20000"/>
              </a:spcBef>
              <a:buFont typeface="Arial"/>
              <a:buChar char="•"/>
            </a:pPr>
            <a:r>
              <a:rPr lang="nb-NO" sz="2000" dirty="0">
                <a:ea typeface="+mn-lt"/>
                <a:cs typeface="+mn-lt"/>
              </a:rPr>
              <a:t>Brukerstyring uten </a:t>
            </a:r>
            <a:r>
              <a:rPr lang="nb-NO" sz="2000" b="0" i="0" dirty="0">
                <a:effectLst/>
                <a:ea typeface="+mn-lt"/>
                <a:cs typeface="+mn-lt"/>
              </a:rPr>
              <a:t>å </a:t>
            </a:r>
            <a:r>
              <a:rPr lang="nb-NO" sz="2000" dirty="0">
                <a:ea typeface="+mn-lt"/>
                <a:cs typeface="+mn-lt"/>
              </a:rPr>
              <a:t>komme i konflikt </a:t>
            </a:r>
            <a:r>
              <a:rPr lang="nb-NO" sz="2000" b="0" i="0" dirty="0">
                <a:effectLst/>
                <a:ea typeface="+mn-lt"/>
                <a:cs typeface="+mn-lt"/>
              </a:rPr>
              <a:t>med </a:t>
            </a:r>
            <a:r>
              <a:rPr lang="nb-NO" sz="2000" dirty="0">
                <a:ea typeface="+mn-lt"/>
                <a:cs typeface="+mn-lt"/>
              </a:rPr>
              <a:t>det offentliges ansvar</a:t>
            </a:r>
            <a:endParaRPr lang="en-US" sz="2000" dirty="0">
              <a:ea typeface="+mn-lt"/>
              <a:cs typeface="+mn-lt"/>
            </a:endParaRPr>
          </a:p>
          <a:p>
            <a:pPr>
              <a:lnSpc>
                <a:spcPct val="100000"/>
              </a:lnSpc>
              <a:spcBef>
                <a:spcPct val="20000"/>
              </a:spcBef>
              <a:buFont typeface="Arial"/>
              <a:buChar char="•"/>
            </a:pPr>
            <a:r>
              <a:rPr lang="nb-NO" sz="2000" dirty="0">
                <a:ea typeface="+mn-lt"/>
                <a:cs typeface="+mn-lt"/>
              </a:rPr>
              <a:t>Personkrets</a:t>
            </a:r>
            <a:endParaRPr lang="en-US" sz="2000" dirty="0">
              <a:ea typeface="+mn-lt"/>
              <a:cs typeface="+mn-lt"/>
            </a:endParaRPr>
          </a:p>
          <a:p>
            <a:pPr>
              <a:lnSpc>
                <a:spcPct val="100000"/>
              </a:lnSpc>
              <a:spcBef>
                <a:spcPct val="20000"/>
              </a:spcBef>
              <a:buFont typeface="Arial"/>
              <a:buChar char="•"/>
            </a:pPr>
            <a:r>
              <a:rPr lang="nb-NO" sz="2000" dirty="0">
                <a:ea typeface="+mn-lt"/>
                <a:cs typeface="+mn-lt"/>
              </a:rPr>
              <a:t>Flytting (bevegelsesfrihet)</a:t>
            </a:r>
            <a:endParaRPr lang="en-US" sz="2000" dirty="0">
              <a:ea typeface="+mn-lt"/>
              <a:cs typeface="+mn-lt"/>
            </a:endParaRPr>
          </a:p>
          <a:p>
            <a:pPr>
              <a:lnSpc>
                <a:spcPct val="100000"/>
              </a:lnSpc>
              <a:spcBef>
                <a:spcPct val="20000"/>
              </a:spcBef>
              <a:buFont typeface="Arial"/>
              <a:buChar char="•"/>
            </a:pPr>
            <a:r>
              <a:rPr lang="nb-NO" sz="2000" dirty="0">
                <a:ea typeface="+mn-lt"/>
                <a:cs typeface="+mn-lt"/>
              </a:rPr>
              <a:t>Faglig vurdering (hva er faget?)</a:t>
            </a:r>
            <a:endParaRPr lang="en-US" sz="2000" dirty="0">
              <a:ea typeface="+mn-lt"/>
              <a:cs typeface="+mn-lt"/>
            </a:endParaRPr>
          </a:p>
          <a:p>
            <a:pPr>
              <a:lnSpc>
                <a:spcPct val="100000"/>
              </a:lnSpc>
              <a:spcBef>
                <a:spcPct val="20000"/>
              </a:spcBef>
              <a:buFont typeface="Arial"/>
              <a:buChar char="•"/>
            </a:pPr>
            <a:r>
              <a:rPr lang="nb-NO" sz="2000" dirty="0">
                <a:ea typeface="+mn-lt"/>
                <a:cs typeface="+mn-lt"/>
              </a:rPr>
              <a:t>Arbeidsrettslige forhold</a:t>
            </a:r>
            <a:endParaRPr lang="en-US" sz="2000" dirty="0">
              <a:ea typeface="+mn-lt"/>
              <a:cs typeface="+mn-lt"/>
            </a:endParaRPr>
          </a:p>
          <a:p>
            <a:pPr>
              <a:lnSpc>
                <a:spcPct val="100000"/>
              </a:lnSpc>
              <a:spcBef>
                <a:spcPct val="20000"/>
              </a:spcBef>
              <a:buFont typeface="Arial"/>
              <a:buChar char="•"/>
            </a:pPr>
            <a:r>
              <a:rPr lang="nb-NO" sz="2000" dirty="0">
                <a:ea typeface="+mn-lt"/>
                <a:cs typeface="+mn-lt"/>
              </a:rPr>
              <a:t>Fremdeles kommunal tjeneste</a:t>
            </a:r>
            <a:endParaRPr lang="en-US" sz="2000" b="0" i="0" dirty="0">
              <a:effectLst/>
              <a:ea typeface="+mn-lt"/>
              <a:cs typeface="+mn-lt"/>
            </a:endParaRPr>
          </a:p>
          <a:p>
            <a:pPr>
              <a:lnSpc>
                <a:spcPct val="100000"/>
              </a:lnSpc>
              <a:spcBef>
                <a:spcPct val="20000"/>
              </a:spcBef>
              <a:buFont typeface="Arial"/>
            </a:pPr>
            <a:r>
              <a:rPr lang="nb-NO" sz="2000" dirty="0">
                <a:ea typeface="+mn-lt"/>
                <a:cs typeface="+mn-lt"/>
              </a:rPr>
              <a:t>Bærekraft </a:t>
            </a:r>
            <a:endParaRPr lang="en-US" sz="2000" b="0" i="0" dirty="0">
              <a:effectLst/>
              <a:ea typeface="+mn-lt"/>
              <a:cs typeface="+mn-lt"/>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Sylinder 8">
            <a:extLst>
              <a:ext uri="{FF2B5EF4-FFF2-40B4-BE49-F238E27FC236}">
                <a16:creationId xmlns:a16="http://schemas.microsoft.com/office/drawing/2014/main" id="{6D89702B-4951-428C-91B8-A4F68CA18AC4}"/>
              </a:ext>
            </a:extLst>
          </p:cNvPr>
          <p:cNvSpPr txBox="1"/>
          <p:nvPr/>
        </p:nvSpPr>
        <p:spPr>
          <a:xfrm>
            <a:off x="7994469" y="6309359"/>
            <a:ext cx="3846549" cy="430887"/>
          </a:xfrm>
          <a:prstGeom prst="rect">
            <a:avLst/>
          </a:prstGeom>
          <a:noFill/>
        </p:spPr>
        <p:txBody>
          <a:bodyPr wrap="square" rtlCol="0">
            <a:spAutoFit/>
          </a:bodyPr>
          <a:lstStyle/>
          <a:p>
            <a:r>
              <a:rPr lang="nb-NO" sz="1100" i="1" dirty="0"/>
              <a:t>Sakset fra Helsedepartementets pressemelding i forbindelse med BPA utvalgets innstilling. 16.12.2021</a:t>
            </a:r>
          </a:p>
        </p:txBody>
      </p:sp>
    </p:spTree>
    <p:extLst>
      <p:ext uri="{BB962C8B-B14F-4D97-AF65-F5344CB8AC3E}">
        <p14:creationId xmlns:p14="http://schemas.microsoft.com/office/powerpoint/2010/main" val="241893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DF548D8A-CDFF-442E-A2F4-37857E349EE5}"/>
              </a:ext>
            </a:extLst>
          </p:cNvPr>
          <p:cNvSpPr>
            <a:spLocks noGrp="1"/>
          </p:cNvSpPr>
          <p:nvPr>
            <p:ph type="title"/>
          </p:nvPr>
        </p:nvSpPr>
        <p:spPr>
          <a:xfrm>
            <a:off x="1137034" y="609600"/>
            <a:ext cx="6881026" cy="1322887"/>
          </a:xfrm>
        </p:spPr>
        <p:txBody>
          <a:bodyPr>
            <a:normAutofit/>
          </a:bodyPr>
          <a:lstStyle/>
          <a:p>
            <a:r>
              <a:rPr lang="nb-NO" b="1" dirty="0"/>
              <a:t>BPA-utvalgets enighet;</a:t>
            </a:r>
          </a:p>
        </p:txBody>
      </p:sp>
      <p:sp>
        <p:nvSpPr>
          <p:cNvPr id="3" name="Plassholder for innhold 2">
            <a:extLst>
              <a:ext uri="{FF2B5EF4-FFF2-40B4-BE49-F238E27FC236}">
                <a16:creationId xmlns:a16="http://schemas.microsoft.com/office/drawing/2014/main" id="{B59D4955-C9E1-451E-8FF9-F4DDF4590B31}"/>
              </a:ext>
            </a:extLst>
          </p:cNvPr>
          <p:cNvSpPr>
            <a:spLocks noGrp="1"/>
          </p:cNvSpPr>
          <p:nvPr>
            <p:ph idx="1"/>
          </p:nvPr>
        </p:nvSpPr>
        <p:spPr>
          <a:xfrm>
            <a:off x="1137034" y="2194102"/>
            <a:ext cx="6573951" cy="3908585"/>
          </a:xfrm>
        </p:spPr>
        <p:txBody>
          <a:bodyPr>
            <a:normAutofit lnSpcReduction="10000"/>
          </a:bodyPr>
          <a:lstStyle/>
          <a:p>
            <a:r>
              <a:rPr lang="nb-NO" sz="2000" dirty="0"/>
              <a:t>Nytt lovverk som regulerer BPA må ha tydelige føringer som klart setter rammer for hva man kan bruke BPA til, og hva man skal vektlegge ved utmåling av timer til tjenesten.</a:t>
            </a:r>
          </a:p>
          <a:p>
            <a:r>
              <a:rPr lang="nb-NO" sz="2000" dirty="0"/>
              <a:t>BPA bør utvides til flere arenaer enn dagens ordning.</a:t>
            </a:r>
          </a:p>
          <a:p>
            <a:r>
              <a:rPr lang="nb-NO" sz="2000" dirty="0"/>
              <a:t>BPA skal være diagnoseuavhengig, og kan tildeles alle som har behov for personlig assistanse som man enten leder selv eller sammen med noen.</a:t>
            </a:r>
          </a:p>
          <a:p>
            <a:r>
              <a:rPr lang="nb-NO" sz="2000" dirty="0"/>
              <a:t>BPA skal kunne benyttes under utdanning.</a:t>
            </a:r>
          </a:p>
          <a:p>
            <a:r>
              <a:rPr lang="nb-NO" sz="2000" dirty="0"/>
              <a:t>BPA skal være en egen tjeneste.</a:t>
            </a:r>
          </a:p>
          <a:p>
            <a:r>
              <a:rPr lang="nb-NO" sz="2000" dirty="0"/>
              <a:t>BPA skal (også) hjemles i likestillingsloven.</a:t>
            </a:r>
          </a:p>
          <a:p>
            <a:r>
              <a:rPr lang="nb-NO" sz="2000" dirty="0"/>
              <a:t>BPA skal kunne benyttes utenfor egen kommune.</a:t>
            </a:r>
          </a:p>
          <a:p>
            <a:r>
              <a:rPr lang="nb-NO" sz="2000" dirty="0"/>
              <a:t>Det skal etableres et Nasjonalt Kompetansesenter.</a:t>
            </a:r>
          </a:p>
          <a:p>
            <a:pPr marL="0" indent="0">
              <a:buNone/>
            </a:pPr>
            <a:endParaRPr lang="nb-NO" sz="2000" dirty="0"/>
          </a:p>
        </p:txBody>
      </p:sp>
      <p:pic>
        <p:nvPicPr>
          <p:cNvPr id="4" name="Bilde 3">
            <a:extLst>
              <a:ext uri="{FF2B5EF4-FFF2-40B4-BE49-F238E27FC236}">
                <a16:creationId xmlns:a16="http://schemas.microsoft.com/office/drawing/2014/main" id="{7A3A2364-556D-435C-9C5F-FC4D6A30DD7D}"/>
              </a:ext>
            </a:extLst>
          </p:cNvPr>
          <p:cNvPicPr>
            <a:picLocks noChangeAspect="1"/>
          </p:cNvPicPr>
          <p:nvPr/>
        </p:nvPicPr>
        <p:blipFill>
          <a:blip r:embed="rId2"/>
          <a:stretch>
            <a:fillRect/>
          </a:stretch>
        </p:blipFill>
        <p:spPr>
          <a:xfrm rot="21600000">
            <a:off x="8795981" y="1389317"/>
            <a:ext cx="2906973" cy="410879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0690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C43D466E-771C-419A-83A0-0437BE51B186}"/>
              </a:ext>
            </a:extLst>
          </p:cNvPr>
          <p:cNvSpPr>
            <a:spLocks noGrp="1"/>
          </p:cNvSpPr>
          <p:nvPr>
            <p:ph type="title"/>
          </p:nvPr>
        </p:nvSpPr>
        <p:spPr>
          <a:xfrm>
            <a:off x="5867399" y="609600"/>
            <a:ext cx="5732417" cy="1322887"/>
          </a:xfrm>
        </p:spPr>
        <p:txBody>
          <a:bodyPr>
            <a:normAutofit/>
          </a:bodyPr>
          <a:lstStyle/>
          <a:p>
            <a:r>
              <a:rPr lang="nb-NO" b="1" dirty="0"/>
              <a:t>BPA-utvalgets uenighet:</a:t>
            </a:r>
          </a:p>
        </p:txBody>
      </p:sp>
      <p:pic>
        <p:nvPicPr>
          <p:cNvPr id="4" name="Plassholder for innhold 3" descr="Et bilde som inneholder tekst&#10;&#10;Automatisk generert beskrivelse">
            <a:extLst>
              <a:ext uri="{FF2B5EF4-FFF2-40B4-BE49-F238E27FC236}">
                <a16:creationId xmlns:a16="http://schemas.microsoft.com/office/drawing/2014/main" id="{6565F2E5-5B78-4C7E-A892-9A0DD109768F}"/>
              </a:ext>
            </a:extLst>
          </p:cNvPr>
          <p:cNvPicPr>
            <a:picLocks noChangeAspect="1"/>
          </p:cNvPicPr>
          <p:nvPr/>
        </p:nvPicPr>
        <p:blipFill>
          <a:blip r:embed="rId2"/>
          <a:stretch>
            <a:fillRect/>
          </a:stretch>
        </p:blipFill>
        <p:spPr>
          <a:xfrm rot="20943265">
            <a:off x="760729" y="1208460"/>
            <a:ext cx="3286400" cy="4441080"/>
          </a:xfrm>
          <a:prstGeom prst="rect">
            <a:avLst/>
          </a:prstGeom>
        </p:spPr>
        <p:style>
          <a:lnRef idx="2">
            <a:schemeClr val="dk1"/>
          </a:lnRef>
          <a:fillRef idx="1">
            <a:schemeClr val="lt1"/>
          </a:fillRef>
          <a:effectRef idx="0">
            <a:schemeClr val="dk1"/>
          </a:effectRef>
          <a:fontRef idx="minor">
            <a:schemeClr val="dk1"/>
          </a:fontRef>
        </p:style>
      </p:pic>
      <p:sp>
        <p:nvSpPr>
          <p:cNvPr id="8" name="Content Placeholder 7">
            <a:extLst>
              <a:ext uri="{FF2B5EF4-FFF2-40B4-BE49-F238E27FC236}">
                <a16:creationId xmlns:a16="http://schemas.microsoft.com/office/drawing/2014/main" id="{8FA91D1D-60ED-4A26-A3C0-7DA0D8AD3BAD}"/>
              </a:ext>
            </a:extLst>
          </p:cNvPr>
          <p:cNvSpPr>
            <a:spLocks noGrp="1"/>
          </p:cNvSpPr>
          <p:nvPr>
            <p:ph idx="1"/>
          </p:nvPr>
        </p:nvSpPr>
        <p:spPr>
          <a:xfrm>
            <a:off x="5867400" y="2194102"/>
            <a:ext cx="5310116" cy="3908585"/>
          </a:xfrm>
        </p:spPr>
        <p:txBody>
          <a:bodyPr vert="horz" lIns="91440" tIns="45720" rIns="91440" bIns="45720" rtlCol="0" anchor="t">
            <a:normAutofit lnSpcReduction="10000"/>
          </a:bodyPr>
          <a:lstStyle/>
          <a:p>
            <a:r>
              <a:rPr lang="nb-NO" sz="2000" dirty="0"/>
              <a:t>Skal BPA være en statlig eller kommunal ordning? </a:t>
            </a:r>
          </a:p>
          <a:p>
            <a:pPr lvl="1"/>
            <a:r>
              <a:rPr lang="nb-NO" sz="1600" dirty="0"/>
              <a:t>Stat ikke utredet av utvalget.</a:t>
            </a:r>
            <a:endParaRPr lang="nb-NO" sz="1600" dirty="0">
              <a:cs typeface="Calibri" panose="020F0502020204030204"/>
            </a:endParaRPr>
          </a:p>
          <a:p>
            <a:r>
              <a:rPr lang="nb-NO" sz="2000" dirty="0"/>
              <a:t>Hvordan skal BPA forankres i lovgivingen?</a:t>
            </a:r>
            <a:endParaRPr lang="nb-NO" sz="2000">
              <a:cs typeface="Calibri"/>
            </a:endParaRPr>
          </a:p>
          <a:p>
            <a:pPr lvl="1"/>
            <a:r>
              <a:rPr lang="nb-NO" sz="1600" dirty="0"/>
              <a:t>I </a:t>
            </a:r>
            <a:r>
              <a:rPr lang="nb-NO" sz="1600" dirty="0" err="1"/>
              <a:t>helselselovgivingen</a:t>
            </a:r>
            <a:r>
              <a:rPr lang="nb-NO" sz="1600" dirty="0"/>
              <a:t> som i dag?</a:t>
            </a:r>
            <a:endParaRPr lang="nb-NO" sz="1600">
              <a:cs typeface="Calibri"/>
            </a:endParaRPr>
          </a:p>
          <a:p>
            <a:pPr lvl="1"/>
            <a:r>
              <a:rPr lang="nb-NO" sz="1600" dirty="0"/>
              <a:t>I en egen BPA lov ?</a:t>
            </a:r>
            <a:endParaRPr lang="nb-NO" sz="1600" dirty="0">
              <a:cs typeface="Calibri"/>
            </a:endParaRPr>
          </a:p>
          <a:p>
            <a:r>
              <a:rPr lang="nb-NO" sz="2000" dirty="0">
                <a:ea typeface="+mn-lt"/>
                <a:cs typeface="+mn-lt"/>
              </a:rPr>
              <a:t>Skal assistansebehovet være av en viss størrelse før man skal ha rett på BPA?</a:t>
            </a:r>
          </a:p>
          <a:p>
            <a:r>
              <a:rPr lang="nb-NO" sz="2000" dirty="0"/>
              <a:t>Skal BPA reguleres forskjellig avhengig av om du styrer ordningen selv, eller om du styrer med hjelp fra andre?</a:t>
            </a:r>
            <a:endParaRPr lang="nb-NO" sz="2000">
              <a:cs typeface="Calibri"/>
            </a:endParaRPr>
          </a:p>
          <a:p>
            <a:r>
              <a:rPr lang="nb-NO" sz="2000" dirty="0"/>
              <a:t>Skal alder være avgjørende for å få BPA?</a:t>
            </a:r>
            <a:endParaRPr lang="nb-NO" sz="2000">
              <a:cs typeface="Calibri"/>
            </a:endParaRPr>
          </a:p>
        </p:txBody>
      </p:sp>
    </p:spTree>
    <p:extLst>
      <p:ext uri="{BB962C8B-B14F-4D97-AF65-F5344CB8AC3E}">
        <p14:creationId xmlns:p14="http://schemas.microsoft.com/office/powerpoint/2010/main" val="221745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VID-19 - hvordan beskytte helsepersonell? - NHI.no">
            <a:extLst>
              <a:ext uri="{FF2B5EF4-FFF2-40B4-BE49-F238E27FC236}">
                <a16:creationId xmlns:a16="http://schemas.microsoft.com/office/drawing/2014/main" id="{A0764E25-96B4-47EC-8A2A-C0D61CACB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89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9DCC81D-03F3-4B44-A458-F4693B2E6C6B}"/>
              </a:ext>
            </a:extLst>
          </p:cNvPr>
          <p:cNvSpPr>
            <a:spLocks noGrp="1"/>
          </p:cNvSpPr>
          <p:nvPr>
            <p:ph type="title"/>
          </p:nvPr>
        </p:nvSpPr>
        <p:spPr>
          <a:xfrm>
            <a:off x="371094" y="1161288"/>
            <a:ext cx="3438144" cy="1124712"/>
          </a:xfrm>
        </p:spPr>
        <p:txBody>
          <a:bodyPr anchor="b">
            <a:normAutofit/>
          </a:bodyPr>
          <a:lstStyle/>
          <a:p>
            <a:r>
              <a:rPr lang="nb-NO" sz="2400"/>
              <a:t>UENIGHET eller MISFORSTÅELSER </a:t>
            </a:r>
            <a:br>
              <a:rPr lang="nb-NO" sz="2400"/>
            </a:br>
            <a:r>
              <a:rPr lang="nb-NO" sz="2400"/>
              <a:t>om helse?</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CBEC522B-48C6-47A9-8962-800AD7E2546E}"/>
              </a:ext>
            </a:extLst>
          </p:cNvPr>
          <p:cNvSpPr>
            <a:spLocks noGrp="1"/>
          </p:cNvSpPr>
          <p:nvPr>
            <p:ph idx="1"/>
          </p:nvPr>
        </p:nvSpPr>
        <p:spPr>
          <a:xfrm>
            <a:off x="371094" y="2718054"/>
            <a:ext cx="3438906" cy="3207258"/>
          </a:xfrm>
        </p:spPr>
        <p:txBody>
          <a:bodyPr anchor="t">
            <a:normAutofit lnSpcReduction="10000"/>
          </a:bodyPr>
          <a:lstStyle/>
          <a:p>
            <a:r>
              <a:rPr lang="nb-NO" sz="1100" dirty="0"/>
              <a:t>Erfaringsgrunnlaget er at BPA må frigjøres fra tradisjonell omsorgs- og helsetenking. BPA skal være et likestillingsverktøy.</a:t>
            </a:r>
          </a:p>
          <a:p>
            <a:r>
              <a:rPr lang="nb-NO" sz="1100" dirty="0"/>
              <a:t>Forutsettingen er at BPA er en tjeneste som skal dekke behovet for praktisk assistanse.</a:t>
            </a:r>
          </a:p>
          <a:p>
            <a:r>
              <a:rPr lang="nb-NO" sz="1100" dirty="0"/>
              <a:t>Som i dag skal ikke BPA omfatte spesialisthelse-tjenester eller hjemmesykepleie.</a:t>
            </a:r>
          </a:p>
          <a:p>
            <a:r>
              <a:rPr lang="nb-NO" sz="1100" dirty="0"/>
              <a:t>Den som har BPA styrer selv hva assistansen skal omfatte, så lenge oppgaven ikke forutsetter særskilt autorisasjon eller godkjenning. Eksempelvis elektriker, rørlegger, eller helsetjenester som må utføres av helseprofesjoner. </a:t>
            </a:r>
          </a:p>
          <a:p>
            <a:r>
              <a:rPr lang="nb-NO" sz="1100" dirty="0"/>
              <a:t>Alle helserelaterte oppgaver som en person ville utført selv om man ikke hadde behov for BPA skal kunne inngå i BPA oppgavene. Eksempelvis å innta medisiner, sette kateter, bruke </a:t>
            </a:r>
            <a:r>
              <a:rPr lang="nb-NO" sz="1100" dirty="0" err="1"/>
              <a:t>Bipap</a:t>
            </a:r>
            <a:r>
              <a:rPr lang="nb-NO" sz="1100" dirty="0"/>
              <a:t>, enkel massasje ol.</a:t>
            </a:r>
          </a:p>
          <a:p>
            <a:r>
              <a:rPr lang="nb-NO" sz="1100" dirty="0"/>
              <a:t>Ansvar kan ikke ligge to steder </a:t>
            </a:r>
            <a:r>
              <a:rPr lang="nb-NO" sz="1100" dirty="0" err="1"/>
              <a:t>sammtidig</a:t>
            </a:r>
            <a:r>
              <a:rPr lang="nb-NO" sz="1100" dirty="0"/>
              <a:t>.</a:t>
            </a:r>
          </a:p>
        </p:txBody>
      </p:sp>
    </p:spTree>
    <p:extLst>
      <p:ext uri="{BB962C8B-B14F-4D97-AF65-F5344CB8AC3E}">
        <p14:creationId xmlns:p14="http://schemas.microsoft.com/office/powerpoint/2010/main" val="8708425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126000869C50742A8AFCC3133D3B832" ma:contentTypeVersion="2" ma:contentTypeDescription="Opprett et nytt dokument." ma:contentTypeScope="" ma:versionID="c9c2ae3f430fcb5596ec88f28a1f0c00">
  <xsd:schema xmlns:xsd="http://www.w3.org/2001/XMLSchema" xmlns:xs="http://www.w3.org/2001/XMLSchema" xmlns:p="http://schemas.microsoft.com/office/2006/metadata/properties" xmlns:ns2="5f90ba9f-d834-4fcf-abe5-6dd71d06d586" targetNamespace="http://schemas.microsoft.com/office/2006/metadata/properties" ma:root="true" ma:fieldsID="8be9cc9bab4d81b1012e22b5368f638e" ns2:_="">
    <xsd:import namespace="5f90ba9f-d834-4fcf-abe5-6dd71d06d58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0ba9f-d834-4fcf-abe5-6dd71d06d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71075-C434-4079-8198-BD2359B6D0CE}">
  <ds:schemaRefs>
    <ds:schemaRef ds:uri="5f90ba9f-d834-4fcf-abe5-6dd71d06d5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EA44E4-7F76-4E3F-9233-D828BDC84D23}">
  <ds:schemaRefs>
    <ds:schemaRef ds:uri="http://schemas.microsoft.com/sharepoint/v3/contenttype/forms"/>
  </ds:schemaRefs>
</ds:datastoreItem>
</file>

<file path=customXml/itemProps3.xml><?xml version="1.0" encoding="utf-8"?>
<ds:datastoreItem xmlns:ds="http://schemas.openxmlformats.org/officeDocument/2006/customXml" ds:itemID="{86CE984C-B4D2-4F0B-81D3-96FB061B1222}">
  <ds:schemaRefs>
    <ds:schemaRef ds:uri="5f90ba9f-d834-4fcf-abe5-6dd71d06d5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407</TotalTime>
  <Words>1130</Words>
  <Application>Microsoft Office PowerPoint</Application>
  <PresentationFormat>Widescreen</PresentationFormat>
  <Paragraphs>111</Paragraphs>
  <Slides>14</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14</vt:i4>
      </vt:variant>
    </vt:vector>
  </HeadingPairs>
  <TitlesOfParts>
    <vt:vector size="18" baseType="lpstr">
      <vt:lpstr>Arial</vt:lpstr>
      <vt:lpstr>Calibri</vt:lpstr>
      <vt:lpstr>Calibri Light</vt:lpstr>
      <vt:lpstr>Office-tema</vt:lpstr>
      <vt:lpstr>«Selvstyrt er velstyrt» en presentasjon av (u)enighet i BPA-utvalget</vt:lpstr>
      <vt:lpstr>Hva jeg vil fokusere på:</vt:lpstr>
      <vt:lpstr>TILBAKEBLIKKET; Hvorfor har vi BPA?</vt:lpstr>
      <vt:lpstr>TILBAKEBLIKKET; Hva er problemene med dagens BPA? </vt:lpstr>
      <vt:lpstr>TILBAKEBLIKKET; Hva skulle BPA-utvalget gjøre? </vt:lpstr>
      <vt:lpstr>TILBAKEBLIKKET; Noen føringer </vt:lpstr>
      <vt:lpstr>BPA-utvalgets enighet;</vt:lpstr>
      <vt:lpstr>BPA-utvalgets uenighet:</vt:lpstr>
      <vt:lpstr>UENIGHET eller MISFORSTÅELSER  om helse?</vt:lpstr>
      <vt:lpstr>Hva må til for at BPA skal bli et likestillingsverktøy?</vt:lpstr>
      <vt:lpstr>5 viktige prinsipper som må vurderes:</vt:lpstr>
      <vt:lpstr>prinsippfast eller pragmatisk?</vt:lpstr>
      <vt:lpstr>Flere spørsmål venter…</vt:lpstr>
      <vt:lpstr>Veien videre… høring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«Selvstyrt er velstyrt» en presentasjon av (u)enighet i BPA-utvalget</dc:title>
  <dc:creator>Lars Rovik Ødegård</dc:creator>
  <cp:lastModifiedBy>Tove Linnea Brandvik</cp:lastModifiedBy>
  <cp:revision>15</cp:revision>
  <dcterms:created xsi:type="dcterms:W3CDTF">2022-01-17T13:04:57Z</dcterms:created>
  <dcterms:modified xsi:type="dcterms:W3CDTF">2022-01-27T14:06:38Z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0x0101001126000869C50742A8AFCC3133D3B832</vt:lpwstr>
  </property>
</Properties>
</file>