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8" r:id="rId3"/>
    <p:sldId id="260" r:id="rId4"/>
    <p:sldId id="264" r:id="rId5"/>
    <p:sldId id="269" r:id="rId6"/>
    <p:sldId id="262" r:id="rId7"/>
    <p:sldId id="261" r:id="rId8"/>
    <p:sldId id="263" r:id="rId9"/>
    <p:sldId id="265" r:id="rId10"/>
    <p:sldId id="266" r:id="rId11"/>
    <p:sldId id="270" r:id="rId12"/>
    <p:sldId id="271" r:id="rId13"/>
    <p:sldId id="267" r:id="rId14"/>
  </p:sldIdLst>
  <p:sldSz cx="9144000" cy="6858000" type="screen4x3"/>
  <p:notesSz cx="6858000" cy="9144000"/>
  <p:defaultTextStyle>
    <a:defPPr>
      <a:defRPr lang="nn-NO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CB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8" d="100"/>
          <a:sy n="48" d="100"/>
        </p:scale>
        <p:origin x="1347" y="4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  <a:endParaRPr lang="nn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1095842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225789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n-NO" noProof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gendefinert opps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C6CB27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n-NO"/>
          </a:p>
        </p:txBody>
      </p:sp>
      <p:sp>
        <p:nvSpPr>
          <p:cNvPr id="5" name="Tittel 1"/>
          <p:cNvSpPr>
            <a:spLocks noGrp="1"/>
          </p:cNvSpPr>
          <p:nvPr>
            <p:ph type="title"/>
          </p:nvPr>
        </p:nvSpPr>
        <p:spPr>
          <a:xfrm>
            <a:off x="457200" y="2691208"/>
            <a:ext cx="8229600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n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gendefinert opps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n-NO"/>
          </a:p>
        </p:txBody>
      </p:sp>
      <p:pic>
        <p:nvPicPr>
          <p:cNvPr id="3" name="Bilde 2" descr="SAFO_logo_farge.eps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368425" y="2314575"/>
            <a:ext cx="6353175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276521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276521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1110391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2386537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3026299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2386537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3026299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n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Bilde 8"/>
          <p:cNvPicPr>
            <a:picLocks noChangeAspect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276225" y="5973763"/>
            <a:ext cx="8593138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Plassholder for tittel 1"/>
          <p:cNvSpPr>
            <a:spLocks noGrp="1"/>
          </p:cNvSpPr>
          <p:nvPr>
            <p:ph type="title"/>
          </p:nvPr>
        </p:nvSpPr>
        <p:spPr bwMode="auto">
          <a:xfrm>
            <a:off x="457200" y="1417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1028" name="Plassholder for tekst 2"/>
          <p:cNvSpPr>
            <a:spLocks noGrp="1"/>
          </p:cNvSpPr>
          <p:nvPr>
            <p:ph type="body" idx="1"/>
          </p:nvPr>
        </p:nvSpPr>
        <p:spPr bwMode="auto">
          <a:xfrm>
            <a:off x="457200" y="2519363"/>
            <a:ext cx="8229600" cy="345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pic>
        <p:nvPicPr>
          <p:cNvPr id="1029" name="Bilde 9" descr="SAFO_logo_farge.eps"/>
          <p:cNvPicPr>
            <a:picLocks noChangeAspect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276225" y="255588"/>
            <a:ext cx="2540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62" r:id="rId3"/>
    <p:sldLayoutId id="2147483663" r:id="rId4"/>
    <p:sldLayoutId id="2147483659" r:id="rId5"/>
    <p:sldLayoutId id="2147483658" r:id="rId6"/>
    <p:sldLayoutId id="2147483657" r:id="rId7"/>
    <p:sldLayoutId id="2147483656" r:id="rId8"/>
    <p:sldLayoutId id="2147483655" r:id="rId9"/>
    <p:sldLayoutId id="2147483654" r:id="rId10"/>
    <p:sldLayoutId id="2147483653" r:id="rId11"/>
    <p:sldLayoutId id="2147483652" r:id="rId12"/>
    <p:sldLayoutId id="2147483651" r:id="rId13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n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tel 1"/>
          <p:cNvSpPr>
            <a:spLocks noGrp="1"/>
          </p:cNvSpPr>
          <p:nvPr>
            <p:ph type="title"/>
          </p:nvPr>
        </p:nvSpPr>
        <p:spPr>
          <a:xfrm>
            <a:off x="457200" y="1212783"/>
            <a:ext cx="8229600" cy="1491916"/>
          </a:xfrm>
        </p:spPr>
        <p:txBody>
          <a:bodyPr/>
          <a:lstStyle/>
          <a:p>
            <a:r>
              <a:rPr lang="nb-NO" sz="3200" dirty="0"/>
              <a:t>Konvensjonen om rettighetene til mennesker med nedsatt funksjonsevne</a:t>
            </a:r>
          </a:p>
        </p:txBody>
      </p:sp>
      <p:sp>
        <p:nvSpPr>
          <p:cNvPr id="3" name="Undertittel 2"/>
          <p:cNvSpPr>
            <a:spLocks noGrp="1"/>
          </p:cNvSpPr>
          <p:nvPr>
            <p:ph idx="1"/>
          </p:nvPr>
        </p:nvSpPr>
        <p:spPr>
          <a:xfrm>
            <a:off x="457200" y="2993458"/>
            <a:ext cx="8229600" cy="3102542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n-NO" sz="2600" dirty="0"/>
              <a:t>H</a:t>
            </a:r>
            <a:r>
              <a:rPr lang="nb-NO" sz="2600" dirty="0" err="1"/>
              <a:t>vordan</a:t>
            </a:r>
            <a:r>
              <a:rPr lang="nb-NO" sz="2600" dirty="0"/>
              <a:t> kan organisasjonene bidra med å realisere FN-konvensjonen? </a:t>
            </a:r>
          </a:p>
          <a:p>
            <a:pPr fontAlgn="auto">
              <a:spcAft>
                <a:spcPts val="0"/>
              </a:spcAft>
              <a:defRPr/>
            </a:pPr>
            <a:r>
              <a:rPr lang="nb-NO" sz="2600" dirty="0"/>
              <a:t>Skyggerapporten fra det </a:t>
            </a:r>
            <a:r>
              <a:rPr lang="nb-NO" sz="2600"/>
              <a:t>sivile samfunn.</a:t>
            </a:r>
            <a:endParaRPr lang="nb-NO" sz="26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nb-NO" sz="26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nb-NO" sz="26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nb-NO" sz="2600" dirty="0"/>
              <a:t>Hovedstyremedlem i SAFO og generalsekretær i NFU, Hedvig Ekberg 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nn-NO" sz="26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nn-NO" sz="2600" dirty="0">
                <a:solidFill>
                  <a:schemeClr val="tx1"/>
                </a:solidFill>
              </a:rPr>
              <a:t>				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nn-NO" sz="2600" dirty="0"/>
              <a:t>			</a:t>
            </a:r>
            <a:endParaRPr lang="nn-NO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962526"/>
            <a:ext cx="8229600" cy="587141"/>
          </a:xfrm>
        </p:spPr>
        <p:txBody>
          <a:bodyPr/>
          <a:lstStyle/>
          <a:p>
            <a:r>
              <a:rPr lang="nb-NO" dirty="0"/>
              <a:t>Artikkel 12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549667"/>
            <a:ext cx="8538210" cy="4424096"/>
          </a:xfrm>
        </p:spPr>
        <p:txBody>
          <a:bodyPr/>
          <a:lstStyle/>
          <a:p>
            <a:r>
              <a:rPr lang="nb-NO" dirty="0"/>
              <a:t>Mennesker med nedsatt funksjonsevne har rett til overalt å anerkjennes som en person i rettslig henseende og de skal erkjenne at mennesker med nedsatt funksjonsevne har rettslig handleevne på lik linje med andre, på alle livets områder.</a:t>
            </a:r>
          </a:p>
          <a:p>
            <a:r>
              <a:rPr lang="nb-NO" dirty="0"/>
              <a:t>Partene skal treffe hensiktsmessige tiltak for å gi mennesker med nedsatt funksjonsevne tilgang til den støtte de kan treng</a:t>
            </a:r>
          </a:p>
        </p:txBody>
      </p:sp>
    </p:spTree>
    <p:extLst>
      <p:ext uri="{BB962C8B-B14F-4D97-AF65-F5344CB8AC3E}">
        <p14:creationId xmlns:p14="http://schemas.microsoft.com/office/powerpoint/2010/main" val="32575684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5F1B8DB-BAAA-479E-90A6-7A3097931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84237"/>
            <a:ext cx="8229600" cy="933133"/>
          </a:xfrm>
        </p:spPr>
        <p:txBody>
          <a:bodyPr/>
          <a:lstStyle/>
          <a:p>
            <a:r>
              <a:rPr lang="nb-NO" dirty="0"/>
              <a:t>Artikkel 14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F723AE8-B742-42FF-A2F3-FC14365216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17370"/>
            <a:ext cx="8229600" cy="4156393"/>
          </a:xfrm>
        </p:spPr>
        <p:txBody>
          <a:bodyPr/>
          <a:lstStyle/>
          <a:p>
            <a:r>
              <a:rPr lang="nb-NO" dirty="0"/>
              <a:t>Rett til frihet og personlig sikkerhet og ikke berøves friheten på ulovlig eller vilkårlig måte, at enhver frihetsberøvelse skjer på lovlig måte, og at nedsatt funksjonsevne  ikke i noe tilfelle skal rettferdiggjøre frihetsberøvelse.</a:t>
            </a:r>
          </a:p>
        </p:txBody>
      </p:sp>
    </p:spTree>
    <p:extLst>
      <p:ext uri="{BB962C8B-B14F-4D97-AF65-F5344CB8AC3E}">
        <p14:creationId xmlns:p14="http://schemas.microsoft.com/office/powerpoint/2010/main" val="267593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0CC429C-9913-4FCC-BD24-D64E565B0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" y="1028700"/>
            <a:ext cx="8606790" cy="811530"/>
          </a:xfrm>
        </p:spPr>
        <p:txBody>
          <a:bodyPr/>
          <a:lstStyle/>
          <a:p>
            <a:r>
              <a:rPr lang="nb-NO" dirty="0"/>
              <a:t>Artikkel 19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9DFFE04-83D6-4532-9E36-A6F8412B8A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1670"/>
            <a:ext cx="8229600" cy="4042093"/>
          </a:xfrm>
        </p:spPr>
        <p:txBody>
          <a:bodyPr/>
          <a:lstStyle/>
          <a:p>
            <a:r>
              <a:rPr lang="nb-NO" dirty="0"/>
              <a:t>Rett til å velge bosted, og hvor og med hvem de skal bo, på lik linje med andre, og ikke må bo i en bestemt boform, med tilgang til ulike støttetjenester i eget hjem og i særskilte boformer, samt annen samfunnsservice, herunder  personlige bistand.</a:t>
            </a:r>
          </a:p>
        </p:txBody>
      </p:sp>
    </p:spTree>
    <p:extLst>
      <p:ext uri="{BB962C8B-B14F-4D97-AF65-F5344CB8AC3E}">
        <p14:creationId xmlns:p14="http://schemas.microsoft.com/office/powerpoint/2010/main" val="42717017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1126156"/>
            <a:ext cx="8229600" cy="750770"/>
          </a:xfrm>
        </p:spPr>
        <p:txBody>
          <a:bodyPr/>
          <a:lstStyle/>
          <a:p>
            <a:r>
              <a:rPr lang="nb-NO" sz="3600" dirty="0"/>
              <a:t>Artikkel 24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876926"/>
            <a:ext cx="8229600" cy="4096837"/>
          </a:xfrm>
        </p:spPr>
        <p:txBody>
          <a:bodyPr/>
          <a:lstStyle/>
          <a:p>
            <a:r>
              <a:rPr lang="nb-NO" dirty="0"/>
              <a:t>Utdanning for personer med funksjonsnedsettelse skal gjennomføres ved</a:t>
            </a:r>
          </a:p>
          <a:p>
            <a:pPr marL="0" indent="0">
              <a:buNone/>
            </a:pPr>
            <a:r>
              <a:rPr lang="nb-NO" dirty="0"/>
              <a:t>	en inkluderende lokalskole for alle, hvor det 	skal være tilrettelegging og individuell støtte 	og undervisning i ulike språkformer.</a:t>
            </a:r>
          </a:p>
          <a:p>
            <a:r>
              <a:rPr lang="nb-NO" dirty="0"/>
              <a:t>Riktig kompetanse, undervisningsmetoder og undervisningsmateriell og tilgang til høyere utdanning og livslang læring.</a:t>
            </a:r>
          </a:p>
        </p:txBody>
      </p:sp>
    </p:spTree>
    <p:extLst>
      <p:ext uri="{BB962C8B-B14F-4D97-AF65-F5344CB8AC3E}">
        <p14:creationId xmlns:p14="http://schemas.microsoft.com/office/powerpoint/2010/main" val="2701261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5794BD6-09DB-47B5-9978-E504286F6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17638"/>
            <a:ext cx="8229600" cy="468312"/>
          </a:xfrm>
        </p:spPr>
        <p:txBody>
          <a:bodyPr/>
          <a:lstStyle/>
          <a:p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E9ADDC0-D76B-4873-A8B1-4B3CF6B3C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0" y="2011680"/>
            <a:ext cx="8583930" cy="3962083"/>
          </a:xfrm>
        </p:spPr>
        <p:txBody>
          <a:bodyPr/>
          <a:lstStyle/>
          <a:p>
            <a:r>
              <a:rPr lang="nb-NO" dirty="0"/>
              <a:t>Hvorfor har vi i det hele tatt denne konvensjonen?</a:t>
            </a:r>
          </a:p>
          <a:p>
            <a:pPr marL="0" indent="0">
              <a:buNone/>
            </a:pPr>
            <a:r>
              <a:rPr lang="nb-NO" dirty="0"/>
              <a:t>	De ble laget av nødvendighet, for å tydeliggjøre 	hva de universelle menneskerettighetene (alle 	menneskers rettigheter) faktisk innebærer </a:t>
            </a:r>
          </a:p>
          <a:p>
            <a:pPr marL="457200" lvl="1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70975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>
          <a:xfrm>
            <a:off x="80009" y="91441"/>
            <a:ext cx="8941869" cy="2526030"/>
          </a:xfrm>
        </p:spPr>
        <p:txBody>
          <a:bodyPr/>
          <a:lstStyle/>
          <a:p>
            <a:br>
              <a:rPr lang="nb-NO" dirty="0"/>
            </a:br>
            <a:br>
              <a:rPr lang="nb-NO" dirty="0"/>
            </a:br>
            <a:br>
              <a:rPr lang="nb-NO" dirty="0"/>
            </a:br>
            <a:r>
              <a:rPr lang="nb-NO" dirty="0"/>
              <a:t>Alle organisasjonene samarbeidet godt ved første rapport og høring i FN</a:t>
            </a:r>
            <a:br>
              <a:rPr lang="nb-NO" dirty="0"/>
            </a:br>
            <a:endParaRPr lang="nb-NO" dirty="0"/>
          </a:p>
        </p:txBody>
      </p:sp>
      <p:sp>
        <p:nvSpPr>
          <p:cNvPr id="18434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	</a:t>
            </a:r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2617471"/>
            <a:ext cx="8941869" cy="347532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48590" y="1015466"/>
            <a:ext cx="8892540" cy="1727734"/>
          </a:xfrm>
        </p:spPr>
        <p:txBody>
          <a:bodyPr/>
          <a:lstStyle/>
          <a:p>
            <a:br>
              <a:rPr lang="nb-NO" dirty="0"/>
            </a:br>
            <a:r>
              <a:rPr lang="nb-NO" dirty="0"/>
              <a:t>Ble enige om hvilke artikler som skulle prioriteres.</a:t>
            </a:r>
            <a:br>
              <a:rPr lang="nb-NO" dirty="0"/>
            </a:br>
            <a:endParaRPr lang="nb-NO" dirty="0"/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5760" y="2743200"/>
            <a:ext cx="8321040" cy="331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832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3">
            <a:extLst>
              <a:ext uri="{FF2B5EF4-FFF2-40B4-BE49-F238E27FC236}">
                <a16:creationId xmlns:a16="http://schemas.microsoft.com/office/drawing/2014/main" id="{5AFE3339-027F-4007-84B0-03D5653B5D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4644" y="1120140"/>
            <a:ext cx="3857625" cy="2228850"/>
          </a:xfrm>
          <a:prstGeom prst="rect">
            <a:avLst/>
          </a:prstGeom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B15DB50D-063D-4F66-BC50-2599E0F4F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17638"/>
            <a:ext cx="8229600" cy="1634172"/>
          </a:xfrm>
        </p:spPr>
        <p:txBody>
          <a:bodyPr/>
          <a:lstStyle/>
          <a:p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548DF35-A69E-4E38-B14C-2E721F765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509011"/>
            <a:ext cx="8229600" cy="2464751"/>
          </a:xfrm>
        </p:spPr>
        <p:txBody>
          <a:bodyPr/>
          <a:lstStyle/>
          <a:p>
            <a:r>
              <a:rPr lang="nb-NO" dirty="0"/>
              <a:t>Komiteen kom med mange og gode anbefalinger.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46469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933651"/>
            <a:ext cx="7772400" cy="1443789"/>
          </a:xfrm>
        </p:spPr>
        <p:txBody>
          <a:bodyPr/>
          <a:lstStyle/>
          <a:p>
            <a:r>
              <a:rPr lang="nb-NO" sz="3200" dirty="0"/>
              <a:t>Veien videre</a:t>
            </a:r>
            <a:br>
              <a:rPr lang="nb-NO" sz="3200" dirty="0"/>
            </a:br>
            <a:r>
              <a:rPr lang="nb-NO" sz="3200" dirty="0"/>
              <a:t>CRPD inn i Menneskerettighetsloven</a:t>
            </a:r>
            <a:br>
              <a:rPr lang="nb-NO" sz="3200" dirty="0"/>
            </a:br>
            <a:r>
              <a:rPr lang="nb-NO" sz="3200" dirty="0"/>
              <a:t>Ny rapportering er så vidt satt i gang.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387927" y="1848051"/>
            <a:ext cx="8340437" cy="4238712"/>
          </a:xfrm>
        </p:spPr>
        <p:txBody>
          <a:bodyPr/>
          <a:lstStyle/>
          <a:p>
            <a:pPr algn="l"/>
            <a:r>
              <a:rPr lang="nb-NO" sz="2400" u="sng" dirty="0">
                <a:solidFill>
                  <a:schemeClr val="tx1"/>
                </a:solidFill>
              </a:rPr>
              <a:t>                     </a:t>
            </a:r>
            <a:r>
              <a:rPr lang="nb-NO" sz="2400" dirty="0">
                <a:solidFill>
                  <a:schemeClr val="tx1"/>
                </a:solidFill>
              </a:rPr>
              <a:t> </a:t>
            </a:r>
            <a:endParaRPr lang="nb-NO" sz="2400" u="sng" dirty="0">
              <a:solidFill>
                <a:schemeClr val="tx1"/>
              </a:solidFill>
            </a:endParaRPr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005" y="2663190"/>
            <a:ext cx="8775835" cy="3423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187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1025236"/>
            <a:ext cx="8229600" cy="611059"/>
          </a:xfrm>
        </p:spPr>
        <p:txBody>
          <a:bodyPr/>
          <a:lstStyle/>
          <a:p>
            <a:r>
              <a:rPr lang="nb-NO" sz="3200" b="0" dirty="0"/>
              <a:t>Kommende prosess for rapportering 2023</a:t>
            </a:r>
          </a:p>
        </p:txBody>
      </p:sp>
      <p:sp>
        <p:nvSpPr>
          <p:cNvPr id="5" name="Plassholder for innhold 4"/>
          <p:cNvSpPr>
            <a:spLocks noGrp="1"/>
          </p:cNvSpPr>
          <p:nvPr>
            <p:ph idx="1"/>
          </p:nvPr>
        </p:nvSpPr>
        <p:spPr>
          <a:xfrm>
            <a:off x="457200" y="1636296"/>
            <a:ext cx="8229600" cy="4441230"/>
          </a:xfrm>
        </p:spPr>
        <p:txBody>
          <a:bodyPr/>
          <a:lstStyle/>
          <a:p>
            <a:pPr>
              <a:buFontTx/>
              <a:buChar char="-"/>
            </a:pPr>
            <a:r>
              <a:rPr lang="nb-NO" sz="2400" dirty="0"/>
              <a:t>FFO vil også denne gangen ha det koordinerende ansvaret</a:t>
            </a:r>
          </a:p>
          <a:p>
            <a:pPr>
              <a:buFontTx/>
              <a:buChar char="-"/>
            </a:pPr>
            <a:r>
              <a:rPr lang="nb-NO" sz="2400" dirty="0"/>
              <a:t>Skal ha en arbeidsgruppe som vil ha hovedansvaret for rapporten. </a:t>
            </a:r>
          </a:p>
          <a:p>
            <a:pPr>
              <a:buFontTx/>
              <a:buChar char="-"/>
            </a:pPr>
            <a:r>
              <a:rPr lang="nb-NO" sz="2400" dirty="0"/>
              <a:t>Men alle organisasjoner som ønsker det skal ha mulighet for å komme med innspill. </a:t>
            </a:r>
          </a:p>
          <a:p>
            <a:pPr>
              <a:buFontTx/>
              <a:buChar char="-"/>
            </a:pPr>
            <a:r>
              <a:rPr lang="nb-NO" sz="2400" dirty="0"/>
              <a:t>Noen organisasjoner kan ha bedre kompetanse på visse artikler enn andre, vil da kunne gis et særskilt ansvar. </a:t>
            </a:r>
          </a:p>
          <a:p>
            <a:pPr>
              <a:buFontTx/>
              <a:buChar char="-"/>
            </a:pPr>
            <a:endParaRPr lang="nb-NO" sz="2400" dirty="0"/>
          </a:p>
          <a:p>
            <a:pPr marL="457200" lvl="1" indent="0">
              <a:buNone/>
            </a:pPr>
            <a:endParaRPr lang="nb-NO" sz="2000" dirty="0"/>
          </a:p>
          <a:p>
            <a:pPr lvl="1">
              <a:buFontTx/>
              <a:buChar char="-"/>
            </a:pPr>
            <a:endParaRPr lang="nb-NO" sz="2000" dirty="0"/>
          </a:p>
          <a:p>
            <a:pPr>
              <a:buFontTx/>
              <a:buChar char="-"/>
            </a:pPr>
            <a:endParaRPr lang="nb-NO" u="sng" dirty="0"/>
          </a:p>
        </p:txBody>
      </p:sp>
    </p:spTree>
    <p:extLst>
      <p:ext uri="{BB962C8B-B14F-4D97-AF65-F5344CB8AC3E}">
        <p14:creationId xmlns:p14="http://schemas.microsoft.com/office/powerpoint/2010/main" val="1374276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1062182"/>
            <a:ext cx="8031018" cy="583738"/>
          </a:xfrm>
        </p:spPr>
        <p:txBody>
          <a:bodyPr/>
          <a:lstStyle/>
          <a:p>
            <a:r>
              <a:rPr lang="nb-NO" dirty="0"/>
              <a:t>Artikkel 4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2240280"/>
            <a:ext cx="8229600" cy="3733483"/>
          </a:xfrm>
        </p:spPr>
        <p:txBody>
          <a:bodyPr/>
          <a:lstStyle/>
          <a:p>
            <a:r>
              <a:rPr lang="nb-NO" sz="2800" dirty="0"/>
              <a:t>Forpliktelse til å sikre og å fremme full gjennomføring av alle menneskerettigheter og grunnleggende friheter for alle mennesker med</a:t>
            </a:r>
          </a:p>
          <a:p>
            <a:pPr marL="0" indent="0">
              <a:buNone/>
            </a:pPr>
            <a:r>
              <a:rPr lang="nb-NO" sz="2800" dirty="0"/>
              <a:t>	nedsatt funksjonsevne, uten diskriminering av</a:t>
            </a:r>
          </a:p>
          <a:p>
            <a:pPr marL="0" indent="0">
              <a:buNone/>
            </a:pPr>
            <a:r>
              <a:rPr lang="nb-NO" sz="2800" dirty="0"/>
              <a:t>	noe slag på grunn av nedsatt funksjonsevne.</a:t>
            </a:r>
          </a:p>
        </p:txBody>
      </p:sp>
    </p:spTree>
    <p:extLst>
      <p:ext uri="{BB962C8B-B14F-4D97-AF65-F5344CB8AC3E}">
        <p14:creationId xmlns:p14="http://schemas.microsoft.com/office/powerpoint/2010/main" val="614890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884237"/>
            <a:ext cx="8229600" cy="658813"/>
          </a:xfrm>
        </p:spPr>
        <p:txBody>
          <a:bodyPr/>
          <a:lstStyle/>
          <a:p>
            <a:r>
              <a:rPr lang="nb-NO" sz="3600" dirty="0"/>
              <a:t>Artikkel 9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543050"/>
            <a:ext cx="8229600" cy="4430713"/>
          </a:xfrm>
        </p:spPr>
        <p:txBody>
          <a:bodyPr/>
          <a:lstStyle/>
          <a:p>
            <a:r>
              <a:rPr lang="nb-NO" dirty="0"/>
              <a:t>Tilgang til det fysiske miljøet, til transport, til informasjon og kommunikasjon, herunder informasjons- og kommunikasjonsteknologi og</a:t>
            </a:r>
          </a:p>
          <a:p>
            <a:pPr marL="0" indent="0">
              <a:buNone/>
            </a:pPr>
            <a:r>
              <a:rPr lang="nb-NO" dirty="0"/>
              <a:t>    systemer, og til andre tilbud og tjenester som</a:t>
            </a:r>
          </a:p>
          <a:p>
            <a:pPr marL="0" indent="0">
              <a:buNone/>
            </a:pPr>
            <a:r>
              <a:rPr lang="nb-NO" dirty="0"/>
              <a:t>    er åpne for eller tilbys allmennheten, </a:t>
            </a:r>
          </a:p>
        </p:txBody>
      </p:sp>
    </p:spTree>
    <p:extLst>
      <p:ext uri="{BB962C8B-B14F-4D97-AF65-F5344CB8AC3E}">
        <p14:creationId xmlns:p14="http://schemas.microsoft.com/office/powerpoint/2010/main" val="3854726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1213</TotalTime>
  <Words>462</Words>
  <Application>Microsoft Office PowerPoint</Application>
  <PresentationFormat>Skjermfremvisning (4:3)</PresentationFormat>
  <Paragraphs>43</Paragraphs>
  <Slides>13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Office-tema</vt:lpstr>
      <vt:lpstr>Konvensjonen om rettighetene til mennesker med nedsatt funksjonsevne</vt:lpstr>
      <vt:lpstr>PowerPoint-presentasjon</vt:lpstr>
      <vt:lpstr>   Alle organisasjonene samarbeidet godt ved første rapport og høring i FN </vt:lpstr>
      <vt:lpstr> Ble enige om hvilke artikler som skulle prioriteres. </vt:lpstr>
      <vt:lpstr>PowerPoint-presentasjon</vt:lpstr>
      <vt:lpstr>Veien videre CRPD inn i Menneskerettighetsloven Ny rapportering er så vidt satt i gang.</vt:lpstr>
      <vt:lpstr>Kommende prosess for rapportering 2023</vt:lpstr>
      <vt:lpstr>Artikkel 4</vt:lpstr>
      <vt:lpstr>Artikkel 9</vt:lpstr>
      <vt:lpstr>Artikkel 12</vt:lpstr>
      <vt:lpstr>Artikkel 14</vt:lpstr>
      <vt:lpstr>Artikkel 19</vt:lpstr>
      <vt:lpstr>Artikkel 24</vt:lpstr>
    </vt:vector>
  </TitlesOfParts>
  <Company>Allegro Reklamebyrå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Erik Rastad</dc:creator>
  <cp:lastModifiedBy>Hedvig Ekberg</cp:lastModifiedBy>
  <cp:revision>93</cp:revision>
  <dcterms:created xsi:type="dcterms:W3CDTF">2011-03-31T14:01:19Z</dcterms:created>
  <dcterms:modified xsi:type="dcterms:W3CDTF">2022-01-29T11:53:36Z</dcterms:modified>
</cp:coreProperties>
</file>