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67" r:id="rId6"/>
    <p:sldId id="274" r:id="rId7"/>
    <p:sldId id="268" r:id="rId8"/>
    <p:sldId id="269" r:id="rId9"/>
    <p:sldId id="270" r:id="rId10"/>
    <p:sldId id="271" r:id="rId11"/>
    <p:sldId id="272" r:id="rId12"/>
    <p:sldId id="273" r:id="rId13"/>
    <p:sldId id="266" r:id="rId14"/>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7" autoAdjust="0"/>
    <p:restoredTop sz="66029" autoAdjust="0"/>
  </p:normalViewPr>
  <p:slideViewPr>
    <p:cSldViewPr snapToGrid="0" snapToObjects="1" showGuides="1">
      <p:cViewPr varScale="1">
        <p:scale>
          <a:sx n="86" d="100"/>
          <a:sy n="86" d="100"/>
        </p:scale>
        <p:origin x="1254"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90" d="100"/>
          <a:sy n="90" d="100"/>
        </p:scale>
        <p:origin x="14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2F3B9-0458-594B-BDC9-EE4CBB1ECF10}" type="datetimeFigureOut">
              <a:rPr lang="nb-NO" smtClean="0"/>
              <a:t>29.03.2023</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BBFA3F-0932-AB4A-9531-660374C962D3}" type="slidenum">
              <a:rPr lang="nb-NO" smtClean="0"/>
              <a:t>‹#›</a:t>
            </a:fld>
            <a:endParaRPr lang="nb-NO"/>
          </a:p>
        </p:txBody>
      </p:sp>
    </p:spTree>
    <p:extLst>
      <p:ext uri="{BB962C8B-B14F-4D97-AF65-F5344CB8AC3E}">
        <p14:creationId xmlns:p14="http://schemas.microsoft.com/office/powerpoint/2010/main" val="1709166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2</a:t>
            </a:fld>
            <a:endParaRPr lang="nb-NO"/>
          </a:p>
        </p:txBody>
      </p:sp>
    </p:spTree>
    <p:extLst>
      <p:ext uri="{BB962C8B-B14F-4D97-AF65-F5344CB8AC3E}">
        <p14:creationId xmlns:p14="http://schemas.microsoft.com/office/powerpoint/2010/main" val="1319046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3</a:t>
            </a:fld>
            <a:endParaRPr lang="nb-NO"/>
          </a:p>
        </p:txBody>
      </p:sp>
    </p:spTree>
    <p:extLst>
      <p:ext uri="{BB962C8B-B14F-4D97-AF65-F5344CB8AC3E}">
        <p14:creationId xmlns:p14="http://schemas.microsoft.com/office/powerpoint/2010/main" val="4080062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Fra 2011 og til og med 2020 ble pensjon under utbetaling regulert med lønnsveksten fratrukket 0,75 prosent. </a:t>
            </a:r>
          </a:p>
        </p:txBody>
      </p:sp>
      <p:sp>
        <p:nvSpPr>
          <p:cNvPr id="4" name="Plassholder for lysbildenummer 3"/>
          <p:cNvSpPr>
            <a:spLocks noGrp="1"/>
          </p:cNvSpPr>
          <p:nvPr>
            <p:ph type="sldNum" sz="quarter" idx="5"/>
          </p:nvPr>
        </p:nvSpPr>
        <p:spPr/>
        <p:txBody>
          <a:bodyPr/>
          <a:lstStyle/>
          <a:p>
            <a:fld id="{54BBFA3F-0932-AB4A-9531-660374C962D3}" type="slidenum">
              <a:rPr lang="nb-NO" smtClean="0"/>
              <a:t>4</a:t>
            </a:fld>
            <a:endParaRPr lang="nb-NO"/>
          </a:p>
        </p:txBody>
      </p:sp>
    </p:spTree>
    <p:extLst>
      <p:ext uri="{BB962C8B-B14F-4D97-AF65-F5344CB8AC3E}">
        <p14:creationId xmlns:p14="http://schemas.microsoft.com/office/powerpoint/2010/main" val="3826554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5</a:t>
            </a:fld>
            <a:endParaRPr lang="nb-NO"/>
          </a:p>
        </p:txBody>
      </p:sp>
    </p:spTree>
    <p:extLst>
      <p:ext uri="{BB962C8B-B14F-4D97-AF65-F5344CB8AC3E}">
        <p14:creationId xmlns:p14="http://schemas.microsoft.com/office/powerpoint/2010/main" val="329519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6</a:t>
            </a:fld>
            <a:endParaRPr lang="nb-NO"/>
          </a:p>
        </p:txBody>
      </p:sp>
    </p:spTree>
    <p:extLst>
      <p:ext uri="{BB962C8B-B14F-4D97-AF65-F5344CB8AC3E}">
        <p14:creationId xmlns:p14="http://schemas.microsoft.com/office/powerpoint/2010/main" val="2143658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Differansen mellom 4,69 og 4,12 er 0,57 prosentpoeng. </a:t>
            </a:r>
          </a:p>
          <a:p>
            <a:r>
              <a:rPr lang="nb-NO" dirty="0"/>
              <a:t>Økningen fra 1. mai 2022 ble 3,53 prosent. </a:t>
            </a:r>
          </a:p>
          <a:p>
            <a:endParaRPr lang="nb-NO" dirty="0"/>
          </a:p>
          <a:p>
            <a:r>
              <a:rPr lang="nb-NO" dirty="0"/>
              <a:t>Dersom hele avviket ble gitt ville økningen fra 1. mai 2022 vært 4,37 prosent. </a:t>
            </a:r>
          </a:p>
          <a:p>
            <a:endParaRPr lang="nb-NO" dirty="0"/>
          </a:p>
          <a:p>
            <a:r>
              <a:rPr lang="nb-NO" dirty="0"/>
              <a:t>Innsparingen for staten var i overkant av 2 milliarder kroner på helårsbasis. </a:t>
            </a:r>
          </a:p>
          <a:p>
            <a:endParaRPr lang="nb-NO" dirty="0"/>
          </a:p>
          <a:p>
            <a:r>
              <a:rPr lang="nb-NO" dirty="0"/>
              <a:t>Poenget er at et avvik mellom anslått og faktisk lønnsvekst ville i 2021 gitt full uttelling, siden pensjon skulle reguleres lik lønnsveksten. </a:t>
            </a:r>
          </a:p>
          <a:p>
            <a:endParaRPr lang="nb-NO" dirty="0"/>
          </a:p>
          <a:p>
            <a:r>
              <a:rPr lang="nb-NO" dirty="0"/>
              <a:t>Når lønnsvekstavviket på 1,1 prosentpoeng skulle korrigeres i 2022, var reglene for pensjonsregulering endret, slik at pensjon skal reguleres med gjennomsnittet av lønns- og prisveksten. Da teller lønnsveksten kun med én halvpart, og prisveksten med én halvpart. Regjeringen mente at da måtte også lønnsvekstavviket fra 2021 telle med kun en halvpart, til tross for at det egentlig skulle gitt full uttelling dersom den korrekte lønnsveksten var benyttet i 2021. </a:t>
            </a:r>
          </a:p>
          <a:p>
            <a:endParaRPr lang="nb-NO" dirty="0"/>
          </a:p>
          <a:p>
            <a:r>
              <a:rPr lang="nb-NO" dirty="0"/>
              <a:t> </a:t>
            </a:r>
          </a:p>
        </p:txBody>
      </p:sp>
      <p:sp>
        <p:nvSpPr>
          <p:cNvPr id="4" name="Plassholder for lysbildenummer 3"/>
          <p:cNvSpPr>
            <a:spLocks noGrp="1"/>
          </p:cNvSpPr>
          <p:nvPr>
            <p:ph type="sldNum" sz="quarter" idx="5"/>
          </p:nvPr>
        </p:nvSpPr>
        <p:spPr/>
        <p:txBody>
          <a:bodyPr/>
          <a:lstStyle/>
          <a:p>
            <a:fld id="{54BBFA3F-0932-AB4A-9531-660374C962D3}" type="slidenum">
              <a:rPr lang="nb-NO" smtClean="0"/>
              <a:t>7</a:t>
            </a:fld>
            <a:endParaRPr lang="nb-NO"/>
          </a:p>
        </p:txBody>
      </p:sp>
    </p:spTree>
    <p:extLst>
      <p:ext uri="{BB962C8B-B14F-4D97-AF65-F5344CB8AC3E}">
        <p14:creationId xmlns:p14="http://schemas.microsoft.com/office/powerpoint/2010/main" val="2972319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8</a:t>
            </a:fld>
            <a:endParaRPr lang="nb-NO"/>
          </a:p>
        </p:txBody>
      </p:sp>
    </p:spTree>
    <p:extLst>
      <p:ext uri="{BB962C8B-B14F-4D97-AF65-F5344CB8AC3E}">
        <p14:creationId xmlns:p14="http://schemas.microsoft.com/office/powerpoint/2010/main" val="3992353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BBFA3F-0932-AB4A-9531-660374C962D3}" type="slidenum">
              <a:rPr lang="nb-NO" smtClean="0"/>
              <a:t>9</a:t>
            </a:fld>
            <a:endParaRPr lang="nb-NO"/>
          </a:p>
        </p:txBody>
      </p:sp>
    </p:spTree>
    <p:extLst>
      <p:ext uri="{BB962C8B-B14F-4D97-AF65-F5344CB8AC3E}">
        <p14:creationId xmlns:p14="http://schemas.microsoft.com/office/powerpoint/2010/main" val="24389372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gul med grafikk">
    <p:spTree>
      <p:nvGrpSpPr>
        <p:cNvPr id="1" name=""/>
        <p:cNvGrpSpPr/>
        <p:nvPr/>
      </p:nvGrpSpPr>
      <p:grpSpPr>
        <a:xfrm>
          <a:off x="0" y="0"/>
          <a:ext cx="0" cy="0"/>
          <a:chOff x="0" y="0"/>
          <a:chExt cx="0" cy="0"/>
        </a:xfrm>
      </p:grpSpPr>
      <p:pic>
        <p:nvPicPr>
          <p:cNvPr id="18" name="Bild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tel 1"/>
          <p:cNvSpPr>
            <a:spLocks noGrp="1"/>
          </p:cNvSpPr>
          <p:nvPr>
            <p:ph type="title"/>
          </p:nvPr>
        </p:nvSpPr>
        <p:spPr>
          <a:xfrm>
            <a:off x="874713" y="686859"/>
            <a:ext cx="7376402" cy="1325563"/>
          </a:xfrm>
        </p:spPr>
        <p:txBody>
          <a:bodyPr lIns="0" tIns="0" rIns="0" bIns="0" anchor="b">
            <a:normAutofit/>
          </a:bodyPr>
          <a:lstStyle>
            <a:lvl1pPr>
              <a:defRPr sz="4200" b="1">
                <a:solidFill>
                  <a:schemeClr val="tx1"/>
                </a:solidFill>
              </a:defRPr>
            </a:lvl1pPr>
          </a:lstStyle>
          <a:p>
            <a:r>
              <a:rPr lang="nb-NO" dirty="0"/>
              <a:t>Klikk for å redigere tittelstil</a:t>
            </a:r>
          </a:p>
        </p:txBody>
      </p:sp>
      <p:sp>
        <p:nvSpPr>
          <p:cNvPr id="17" name="Undertittel 2"/>
          <p:cNvSpPr>
            <a:spLocks noGrp="1"/>
          </p:cNvSpPr>
          <p:nvPr>
            <p:ph type="subTitle" idx="1"/>
          </p:nvPr>
        </p:nvSpPr>
        <p:spPr>
          <a:xfrm>
            <a:off x="874713" y="2430936"/>
            <a:ext cx="5221287" cy="2517582"/>
          </a:xfrm>
        </p:spPr>
        <p:txBody>
          <a:bodyPr lIns="0" tIns="0" rIns="0" b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19" name="Plassholder for dato 3"/>
          <p:cNvSpPr>
            <a:spLocks noGrp="1"/>
          </p:cNvSpPr>
          <p:nvPr>
            <p:ph type="dt" sz="half" idx="2"/>
          </p:nvPr>
        </p:nvSpPr>
        <p:spPr>
          <a:xfrm>
            <a:off x="874713" y="4958492"/>
            <a:ext cx="2743200" cy="365125"/>
          </a:xfrm>
          <a:prstGeom prst="rect">
            <a:avLst/>
          </a:prstGeom>
        </p:spPr>
        <p:txBody>
          <a:bodyPr vert="horz" lIns="91440" tIns="45720" rIns="91440" bIns="45720" rtlCol="0" anchor="ctr"/>
          <a:lstStyle>
            <a:lvl1pPr algn="l">
              <a:defRPr sz="1200">
                <a:solidFill>
                  <a:schemeClr val="tx1"/>
                </a:solidFill>
              </a:defRPr>
            </a:lvl1pPr>
          </a:lstStyle>
          <a:p>
            <a:fld id="{41DB0EB7-B00F-B24E-8070-17C159B59796}" type="datetimeFigureOut">
              <a:rPr lang="nb-NO" smtClean="0"/>
              <a:pPr/>
              <a:t>29.03.2023</a:t>
            </a:fld>
            <a:endParaRPr lang="nb-NO" dirty="0"/>
          </a:p>
        </p:txBody>
      </p:sp>
      <p:sp>
        <p:nvSpPr>
          <p:cNvPr id="10" name="Rektangel 9"/>
          <p:cNvSpPr/>
          <p:nvPr userDrawn="1"/>
        </p:nvSpPr>
        <p:spPr>
          <a:xfrm>
            <a:off x="0" y="5853938"/>
            <a:ext cx="12192000" cy="100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Picture 3" descr="C:\Users\Stein Henrik Haugen\Desktop\Pensjonistforbundet\Maler\Pensjonistforbundet\Grafikk\logo-sto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Bilde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extLst>
      <p:ext uri="{BB962C8B-B14F-4D97-AF65-F5344CB8AC3E}">
        <p14:creationId xmlns:p14="http://schemas.microsoft.com/office/powerpoint/2010/main" val="7898485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agord sterk oransje">
    <p:bg>
      <p:bgPr>
        <a:solidFill>
          <a:schemeClr val="tx2"/>
        </a:solidFill>
        <a:effectLst/>
      </p:bgPr>
    </p:bg>
    <p:spTree>
      <p:nvGrpSpPr>
        <p:cNvPr id="1" name=""/>
        <p:cNvGrpSpPr/>
        <p:nvPr/>
      </p:nvGrpSpPr>
      <p:grpSpPr>
        <a:xfrm>
          <a:off x="0" y="0"/>
          <a:ext cx="0" cy="0"/>
          <a:chOff x="0" y="0"/>
          <a:chExt cx="0" cy="0"/>
        </a:xfrm>
      </p:grpSpPr>
      <p:pic>
        <p:nvPicPr>
          <p:cNvPr id="2" name="Bild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7739" y="3204000"/>
            <a:ext cx="4836522" cy="45000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agord hvit">
    <p:bg>
      <p:bgPr>
        <a:solidFill>
          <a:schemeClr val="bg1"/>
        </a:solidFill>
        <a:effectLst/>
      </p:bgPr>
    </p:bg>
    <p:spTree>
      <p:nvGrpSpPr>
        <p:cNvPr id="1" name=""/>
        <p:cNvGrpSpPr/>
        <p:nvPr/>
      </p:nvGrpSpPr>
      <p:grpSpPr>
        <a:xfrm>
          <a:off x="0" y="0"/>
          <a:ext cx="0" cy="0"/>
          <a:chOff x="0" y="0"/>
          <a:chExt cx="0" cy="0"/>
        </a:xfrm>
      </p:grpSpPr>
      <p:pic>
        <p:nvPicPr>
          <p:cNvPr id="5" name="Bild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6526" y="3209625"/>
            <a:ext cx="4878947" cy="450000"/>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76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gul med bilde">
    <p:bg>
      <p:bgPr>
        <a:solidFill>
          <a:schemeClr val="accent1"/>
        </a:solid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874712" y="686859"/>
            <a:ext cx="4932000" cy="1325563"/>
          </a:xfrm>
        </p:spPr>
        <p:txBody>
          <a:bodyPr lIns="0" tIns="0" rIns="0" bIns="0" anchor="b">
            <a:normAutofit/>
          </a:bodyPr>
          <a:lstStyle>
            <a:lvl1pPr>
              <a:defRPr sz="4200" b="1">
                <a:solidFill>
                  <a:schemeClr val="tx1"/>
                </a:solidFill>
              </a:defRPr>
            </a:lvl1pPr>
          </a:lstStyle>
          <a:p>
            <a:r>
              <a:rPr lang="nb-NO" dirty="0"/>
              <a:t>Klikk for å redigere tittelstil</a:t>
            </a:r>
          </a:p>
        </p:txBody>
      </p:sp>
      <p:sp>
        <p:nvSpPr>
          <p:cNvPr id="17" name="Undertittel 2"/>
          <p:cNvSpPr>
            <a:spLocks noGrp="1"/>
          </p:cNvSpPr>
          <p:nvPr>
            <p:ph type="subTitle" idx="1"/>
          </p:nvPr>
        </p:nvSpPr>
        <p:spPr>
          <a:xfrm>
            <a:off x="874711" y="2430936"/>
            <a:ext cx="4932000" cy="2520000"/>
          </a:xfrm>
        </p:spPr>
        <p:txBody>
          <a:bodyPr lIns="0" tIns="0" rIns="0" b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bilde 3"/>
          <p:cNvSpPr>
            <a:spLocks noGrp="1"/>
          </p:cNvSpPr>
          <p:nvPr>
            <p:ph type="pic" sz="quarter" idx="10"/>
          </p:nvPr>
        </p:nvSpPr>
        <p:spPr>
          <a:xfrm>
            <a:off x="6096000" y="-2"/>
            <a:ext cx="6096000" cy="5853940"/>
          </a:xfrm>
        </p:spPr>
        <p:txBody>
          <a:bodyPr/>
          <a:lstStyle/>
          <a:p>
            <a:endParaRPr lang="nb-NO" dirty="0"/>
          </a:p>
        </p:txBody>
      </p:sp>
      <p:sp>
        <p:nvSpPr>
          <p:cNvPr id="10" name="Plassholder for dato 3"/>
          <p:cNvSpPr>
            <a:spLocks noGrp="1"/>
          </p:cNvSpPr>
          <p:nvPr>
            <p:ph type="dt" sz="half" idx="2"/>
          </p:nvPr>
        </p:nvSpPr>
        <p:spPr>
          <a:xfrm>
            <a:off x="874713" y="5054618"/>
            <a:ext cx="2743200" cy="365125"/>
          </a:xfrm>
          <a:prstGeom prst="rect">
            <a:avLst/>
          </a:prstGeom>
        </p:spPr>
        <p:txBody>
          <a:bodyPr vert="horz" lIns="91440" tIns="45720" rIns="91440" bIns="45720" rtlCol="0" anchor="ctr"/>
          <a:lstStyle>
            <a:lvl1pPr algn="l">
              <a:defRPr sz="1200">
                <a:solidFill>
                  <a:schemeClr val="tx1"/>
                </a:solidFill>
              </a:defRPr>
            </a:lvl1pPr>
          </a:lstStyle>
          <a:p>
            <a:fld id="{41DB0EB7-B00F-B24E-8070-17C159B59796}" type="datetimeFigureOut">
              <a:rPr lang="nb-NO" smtClean="0"/>
              <a:pPr/>
              <a:t>29.03.2023</a:t>
            </a:fld>
            <a:endParaRPr lang="nb-NO" dirty="0"/>
          </a:p>
        </p:txBody>
      </p:sp>
      <p:sp>
        <p:nvSpPr>
          <p:cNvPr id="9" name="Rektangel 8"/>
          <p:cNvSpPr/>
          <p:nvPr userDrawn="1"/>
        </p:nvSpPr>
        <p:spPr>
          <a:xfrm>
            <a:off x="0" y="5853938"/>
            <a:ext cx="12192000" cy="100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Bild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lys med bilde">
    <p:bg>
      <p:bgPr>
        <a:solidFill>
          <a:schemeClr val="bg2"/>
        </a:solid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874712" y="686859"/>
            <a:ext cx="4932000" cy="1325563"/>
          </a:xfrm>
        </p:spPr>
        <p:txBody>
          <a:bodyPr lIns="0" tIns="0" rIns="0" bIns="0" anchor="b">
            <a:normAutofit/>
          </a:bodyPr>
          <a:lstStyle>
            <a:lvl1pPr>
              <a:defRPr sz="4200" b="1">
                <a:solidFill>
                  <a:schemeClr val="tx2"/>
                </a:solidFill>
              </a:defRPr>
            </a:lvl1pPr>
          </a:lstStyle>
          <a:p>
            <a:r>
              <a:rPr lang="nb-NO" dirty="0"/>
              <a:t>Klikk for å redigere tittelstil</a:t>
            </a:r>
          </a:p>
        </p:txBody>
      </p:sp>
      <p:sp>
        <p:nvSpPr>
          <p:cNvPr id="17" name="Undertittel 2"/>
          <p:cNvSpPr>
            <a:spLocks noGrp="1"/>
          </p:cNvSpPr>
          <p:nvPr>
            <p:ph type="subTitle" idx="1"/>
          </p:nvPr>
        </p:nvSpPr>
        <p:spPr>
          <a:xfrm>
            <a:off x="874711" y="2430936"/>
            <a:ext cx="4932000" cy="2520000"/>
          </a:xfrm>
        </p:spPr>
        <p:txBody>
          <a:bodyPr lIns="0" tIns="0" rIns="0" b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bilde 3"/>
          <p:cNvSpPr>
            <a:spLocks noGrp="1"/>
          </p:cNvSpPr>
          <p:nvPr>
            <p:ph type="pic" sz="quarter" idx="10"/>
          </p:nvPr>
        </p:nvSpPr>
        <p:spPr>
          <a:xfrm>
            <a:off x="6096000" y="-2"/>
            <a:ext cx="6096000" cy="5853940"/>
          </a:xfrm>
        </p:spPr>
        <p:txBody>
          <a:bodyPr/>
          <a:lstStyle/>
          <a:p>
            <a:endParaRPr lang="nb-NO" dirty="0"/>
          </a:p>
        </p:txBody>
      </p:sp>
      <p:sp>
        <p:nvSpPr>
          <p:cNvPr id="10" name="Plassholder for dato 3"/>
          <p:cNvSpPr>
            <a:spLocks noGrp="1"/>
          </p:cNvSpPr>
          <p:nvPr>
            <p:ph type="dt" sz="half" idx="2"/>
          </p:nvPr>
        </p:nvSpPr>
        <p:spPr>
          <a:xfrm>
            <a:off x="874713" y="5054618"/>
            <a:ext cx="2743200" cy="365125"/>
          </a:xfrm>
          <a:prstGeom prst="rect">
            <a:avLst/>
          </a:prstGeom>
        </p:spPr>
        <p:txBody>
          <a:bodyPr vert="horz" lIns="91440" tIns="45720" rIns="91440" bIns="45720" rtlCol="0" anchor="ctr"/>
          <a:lstStyle>
            <a:lvl1pPr algn="l">
              <a:defRPr sz="1200">
                <a:solidFill>
                  <a:schemeClr val="tx1"/>
                </a:solidFill>
              </a:defRPr>
            </a:lvl1pPr>
          </a:lstStyle>
          <a:p>
            <a:fld id="{41DB0EB7-B00F-B24E-8070-17C159B59796}" type="datetimeFigureOut">
              <a:rPr lang="nb-NO" smtClean="0"/>
              <a:pPr/>
              <a:t>29.03.2023</a:t>
            </a:fld>
            <a:endParaRPr lang="nb-NO" dirty="0"/>
          </a:p>
        </p:txBody>
      </p:sp>
      <p:sp>
        <p:nvSpPr>
          <p:cNvPr id="9" name="Rektangel 8"/>
          <p:cNvSpPr/>
          <p:nvPr userDrawn="1"/>
        </p:nvSpPr>
        <p:spPr>
          <a:xfrm>
            <a:off x="0" y="5853938"/>
            <a:ext cx="12192000" cy="100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Bild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a:xfrm>
            <a:off x="874714" y="365125"/>
            <a:ext cx="10443600" cy="1080000"/>
          </a:xfrm>
        </p:spPr>
        <p:txBody>
          <a:bodyPr/>
          <a:lstStyle/>
          <a:p>
            <a:r>
              <a:rPr lang="nb-NO" dirty="0"/>
              <a:t>Klikk for å redigere tittelstil</a:t>
            </a:r>
          </a:p>
        </p:txBody>
      </p:sp>
      <p:sp>
        <p:nvSpPr>
          <p:cNvPr id="3" name="Plassholder for innhold 2"/>
          <p:cNvSpPr>
            <a:spLocks noGrp="1"/>
          </p:cNvSpPr>
          <p:nvPr>
            <p:ph idx="1"/>
          </p:nvPr>
        </p:nvSpPr>
        <p:spPr/>
        <p:txBody>
          <a:bodyPr>
            <a:normAutofit/>
          </a:bodyPr>
          <a:lstStyle>
            <a:lvl1pPr>
              <a:buClr>
                <a:schemeClr val="tx2"/>
              </a:buClr>
              <a:defRPr sz="2400"/>
            </a:lvl1pPr>
            <a:lvl2pPr>
              <a:buClr>
                <a:schemeClr val="tx2"/>
              </a:buClr>
              <a:defRPr sz="2400"/>
            </a:lvl2pPr>
            <a:lvl3pPr>
              <a:buClr>
                <a:schemeClr val="tx2"/>
              </a:buClr>
              <a:defRPr sz="2400"/>
            </a:lvl3pPr>
            <a:lvl4pPr>
              <a:buClr>
                <a:schemeClr val="tx2"/>
              </a:buClr>
              <a:defRPr sz="2400"/>
            </a:lvl4pPr>
            <a:lvl5pPr>
              <a:buClr>
                <a:schemeClr val="tx2"/>
              </a:buClr>
              <a:defRPr sz="24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Rektangel 6"/>
          <p:cNvSpPr/>
          <p:nvPr userDrawn="1"/>
        </p:nvSpPr>
        <p:spPr>
          <a:xfrm>
            <a:off x="0" y="5853938"/>
            <a:ext cx="12192000" cy="100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Bild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extLst>
      <p:ext uri="{BB962C8B-B14F-4D97-AF65-F5344CB8AC3E}">
        <p14:creationId xmlns:p14="http://schemas.microsoft.com/office/powerpoint/2010/main" val="69687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tel og innhold, 2 spalter">
    <p:spTree>
      <p:nvGrpSpPr>
        <p:cNvPr id="1" name=""/>
        <p:cNvGrpSpPr/>
        <p:nvPr/>
      </p:nvGrpSpPr>
      <p:grpSpPr>
        <a:xfrm>
          <a:off x="0" y="0"/>
          <a:ext cx="0" cy="0"/>
          <a:chOff x="0" y="0"/>
          <a:chExt cx="0" cy="0"/>
        </a:xfrm>
      </p:grpSpPr>
      <p:sp>
        <p:nvSpPr>
          <p:cNvPr id="2" name="Tittel 1"/>
          <p:cNvSpPr>
            <a:spLocks noGrp="1"/>
          </p:cNvSpPr>
          <p:nvPr>
            <p:ph type="title"/>
          </p:nvPr>
        </p:nvSpPr>
        <p:spPr>
          <a:xfrm>
            <a:off x="874714" y="365125"/>
            <a:ext cx="10443600" cy="1080000"/>
          </a:xfrm>
        </p:spPr>
        <p:txBody>
          <a:bodyPr/>
          <a:lstStyle/>
          <a:p>
            <a:r>
              <a:rPr lang="nb-NO"/>
              <a:t>Klikk for å redigere tittelstil</a:t>
            </a:r>
          </a:p>
        </p:txBody>
      </p:sp>
      <p:sp>
        <p:nvSpPr>
          <p:cNvPr id="3" name="Plassholder for innhold 2"/>
          <p:cNvSpPr>
            <a:spLocks noGrp="1"/>
          </p:cNvSpPr>
          <p:nvPr>
            <p:ph idx="1"/>
          </p:nvPr>
        </p:nvSpPr>
        <p:spPr>
          <a:xfrm>
            <a:off x="874714" y="1825625"/>
            <a:ext cx="4932000" cy="3683354"/>
          </a:xfrm>
        </p:spPr>
        <p:txBody>
          <a:bodyPr>
            <a:normAutofit/>
          </a:bodyPr>
          <a:lstStyle>
            <a:lvl1pPr>
              <a:buClr>
                <a:schemeClr val="tx2"/>
              </a:buClr>
              <a:defRPr sz="2400"/>
            </a:lvl1pPr>
            <a:lvl2pPr>
              <a:buClr>
                <a:schemeClr val="tx2"/>
              </a:buClr>
              <a:defRPr sz="2400"/>
            </a:lvl2pPr>
            <a:lvl3pPr>
              <a:buClr>
                <a:schemeClr val="tx2"/>
              </a:buClr>
              <a:defRPr sz="2400"/>
            </a:lvl3pPr>
            <a:lvl4pPr>
              <a:buClr>
                <a:schemeClr val="tx2"/>
              </a:buClr>
              <a:defRPr sz="2400"/>
            </a:lvl4pPr>
            <a:lvl5pPr>
              <a:buClr>
                <a:schemeClr val="tx2"/>
              </a:buClr>
              <a:defRPr sz="24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Rektangel 6"/>
          <p:cNvSpPr/>
          <p:nvPr userDrawn="1"/>
        </p:nvSpPr>
        <p:spPr>
          <a:xfrm>
            <a:off x="0" y="5853938"/>
            <a:ext cx="12192000" cy="100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Plassholder for innhold 2"/>
          <p:cNvSpPr>
            <a:spLocks noGrp="1"/>
          </p:cNvSpPr>
          <p:nvPr>
            <p:ph idx="10"/>
          </p:nvPr>
        </p:nvSpPr>
        <p:spPr>
          <a:xfrm>
            <a:off x="6385288" y="1825625"/>
            <a:ext cx="4932000" cy="3683354"/>
          </a:xfrm>
        </p:spPr>
        <p:txBody>
          <a:bodyPr>
            <a:normAutofit/>
          </a:bodyPr>
          <a:lstStyle>
            <a:lvl1pPr>
              <a:buClr>
                <a:schemeClr val="tx2"/>
              </a:buClr>
              <a:defRPr sz="2400"/>
            </a:lvl1pPr>
            <a:lvl2pPr>
              <a:buClr>
                <a:schemeClr val="tx2"/>
              </a:buClr>
              <a:defRPr sz="2400"/>
            </a:lvl2pPr>
            <a:lvl3pPr>
              <a:buClr>
                <a:schemeClr val="tx2"/>
              </a:buClr>
              <a:defRPr sz="2400"/>
            </a:lvl3pPr>
            <a:lvl4pPr>
              <a:buClr>
                <a:schemeClr val="tx2"/>
              </a:buClr>
              <a:defRPr sz="2400"/>
            </a:lvl4pPr>
            <a:lvl5pPr>
              <a:buClr>
                <a:schemeClr val="tx2"/>
              </a:buClr>
              <a:defRPr sz="24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11" name="Bild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2" name="Tittel 1"/>
          <p:cNvSpPr>
            <a:spLocks noGrp="1"/>
          </p:cNvSpPr>
          <p:nvPr>
            <p:ph type="title"/>
          </p:nvPr>
        </p:nvSpPr>
        <p:spPr>
          <a:xfrm>
            <a:off x="874714" y="365125"/>
            <a:ext cx="4932000" cy="1080000"/>
          </a:xfrm>
        </p:spPr>
        <p:txBody>
          <a:bodyPr/>
          <a:lstStyle/>
          <a:p>
            <a:r>
              <a:rPr lang="nb-NO" dirty="0"/>
              <a:t>Klikk for å redigere tittelstil</a:t>
            </a:r>
          </a:p>
        </p:txBody>
      </p:sp>
      <p:sp>
        <p:nvSpPr>
          <p:cNvPr id="3" name="Plassholder for innhold 2"/>
          <p:cNvSpPr>
            <a:spLocks noGrp="1"/>
          </p:cNvSpPr>
          <p:nvPr>
            <p:ph idx="1"/>
          </p:nvPr>
        </p:nvSpPr>
        <p:spPr>
          <a:xfrm>
            <a:off x="874714" y="1825625"/>
            <a:ext cx="4932000" cy="3683354"/>
          </a:xfrm>
        </p:spPr>
        <p:txBody>
          <a:bodyPr>
            <a:normAutofit/>
          </a:bodyPr>
          <a:lstStyle>
            <a:lvl1pPr>
              <a:buClr>
                <a:schemeClr val="tx2"/>
              </a:buClr>
              <a:defRPr sz="2400"/>
            </a:lvl1pPr>
            <a:lvl2pPr>
              <a:buClr>
                <a:schemeClr val="tx2"/>
              </a:buClr>
              <a:defRPr sz="2400"/>
            </a:lvl2pPr>
            <a:lvl3pPr>
              <a:buClr>
                <a:schemeClr val="tx2"/>
              </a:buClr>
              <a:defRPr sz="2400"/>
            </a:lvl3pPr>
            <a:lvl4pPr>
              <a:buClr>
                <a:schemeClr val="tx2"/>
              </a:buClr>
              <a:defRPr sz="2400"/>
            </a:lvl4pPr>
            <a:lvl5pPr>
              <a:buClr>
                <a:schemeClr val="tx2"/>
              </a:buClr>
              <a:defRPr sz="24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Rektangel 6"/>
          <p:cNvSpPr/>
          <p:nvPr userDrawn="1"/>
        </p:nvSpPr>
        <p:spPr>
          <a:xfrm>
            <a:off x="0" y="5853938"/>
            <a:ext cx="12192000" cy="100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8"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lassholder for bilde 4"/>
          <p:cNvSpPr>
            <a:spLocks noGrp="1"/>
          </p:cNvSpPr>
          <p:nvPr>
            <p:ph type="pic" sz="quarter" idx="10"/>
          </p:nvPr>
        </p:nvSpPr>
        <p:spPr>
          <a:xfrm>
            <a:off x="6096000" y="0"/>
            <a:ext cx="6096000" cy="5853938"/>
          </a:xfrm>
          <a:noFill/>
        </p:spPr>
        <p:txBody>
          <a:bodyPr/>
          <a:lstStyle/>
          <a:p>
            <a:endParaRPr lang="nb-NO"/>
          </a:p>
        </p:txBody>
      </p:sp>
      <p:pic>
        <p:nvPicPr>
          <p:cNvPr id="10" name="Bild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maside">
    <p:bg>
      <p:bgPr>
        <a:solidFill>
          <a:schemeClr val="bg2"/>
        </a:solidFill>
        <a:effectLst/>
      </p:bgPr>
    </p:bg>
    <p:spTree>
      <p:nvGrpSpPr>
        <p:cNvPr id="1" name=""/>
        <p:cNvGrpSpPr/>
        <p:nvPr/>
      </p:nvGrpSpPr>
      <p:grpSpPr>
        <a:xfrm>
          <a:off x="0" y="0"/>
          <a:ext cx="0" cy="0"/>
          <a:chOff x="0" y="0"/>
          <a:chExt cx="0" cy="0"/>
        </a:xfrm>
      </p:grpSpPr>
      <p:sp>
        <p:nvSpPr>
          <p:cNvPr id="3" name="Plassholder for bilde 2"/>
          <p:cNvSpPr>
            <a:spLocks noGrp="1"/>
          </p:cNvSpPr>
          <p:nvPr>
            <p:ph type="pic" idx="1"/>
          </p:nvPr>
        </p:nvSpPr>
        <p:spPr>
          <a:xfrm>
            <a:off x="6096000" y="0"/>
            <a:ext cx="6096000" cy="58539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9" name="Rektangel 8"/>
          <p:cNvSpPr/>
          <p:nvPr userDrawn="1"/>
        </p:nvSpPr>
        <p:spPr>
          <a:xfrm>
            <a:off x="0" y="5853938"/>
            <a:ext cx="12192000" cy="100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Picture 3" descr="C:\Users\Stein Henrik Haugen\Desktop\Pensjonistforbundet\Maler\Pensjonistforbundet\Grafikk\logo-sto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713" y="6096001"/>
            <a:ext cx="2781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Bild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97288" y="6257927"/>
            <a:ext cx="2520000" cy="232427"/>
          </a:xfrm>
          <a:prstGeom prst="rect">
            <a:avLst/>
          </a:prstGeom>
        </p:spPr>
      </p:pic>
      <p:sp>
        <p:nvSpPr>
          <p:cNvPr id="13" name="Tittel 1"/>
          <p:cNvSpPr>
            <a:spLocks noGrp="1"/>
          </p:cNvSpPr>
          <p:nvPr>
            <p:ph type="title"/>
          </p:nvPr>
        </p:nvSpPr>
        <p:spPr>
          <a:xfrm>
            <a:off x="874712" y="686859"/>
            <a:ext cx="4932000" cy="1325563"/>
          </a:xfrm>
        </p:spPr>
        <p:txBody>
          <a:bodyPr lIns="0" tIns="0" rIns="0" bIns="0" anchor="b">
            <a:normAutofit/>
          </a:bodyPr>
          <a:lstStyle>
            <a:lvl1pPr>
              <a:defRPr sz="4200" b="1">
                <a:solidFill>
                  <a:schemeClr val="tx2"/>
                </a:solidFill>
              </a:defRPr>
            </a:lvl1pPr>
          </a:lstStyle>
          <a:p>
            <a:r>
              <a:rPr lang="nb-NO" dirty="0"/>
              <a:t>Klikk for å redigere tittelstil</a:t>
            </a:r>
          </a:p>
        </p:txBody>
      </p:sp>
      <p:sp>
        <p:nvSpPr>
          <p:cNvPr id="15" name="Undertittel 2"/>
          <p:cNvSpPr>
            <a:spLocks noGrp="1"/>
          </p:cNvSpPr>
          <p:nvPr>
            <p:ph type="subTitle" idx="10"/>
          </p:nvPr>
        </p:nvSpPr>
        <p:spPr>
          <a:xfrm>
            <a:off x="874711" y="2430935"/>
            <a:ext cx="4932000" cy="2911085"/>
          </a:xfrm>
        </p:spPr>
        <p:txBody>
          <a:bodyPr lIns="0" tIns="0" rIns="0" b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Tree>
    <p:extLst>
      <p:ext uri="{BB962C8B-B14F-4D97-AF65-F5344CB8AC3E}">
        <p14:creationId xmlns:p14="http://schemas.microsoft.com/office/powerpoint/2010/main" val="51914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e helside">
    <p:spTree>
      <p:nvGrpSpPr>
        <p:cNvPr id="1" name=""/>
        <p:cNvGrpSpPr/>
        <p:nvPr/>
      </p:nvGrpSpPr>
      <p:grpSpPr>
        <a:xfrm>
          <a:off x="0" y="0"/>
          <a:ext cx="0" cy="0"/>
          <a:chOff x="0" y="0"/>
          <a:chExt cx="0" cy="0"/>
        </a:xfrm>
      </p:grpSpPr>
      <p:sp>
        <p:nvSpPr>
          <p:cNvPr id="3" name="Plassholder for bilde 2"/>
          <p:cNvSpPr>
            <a:spLocks noGrp="1"/>
          </p:cNvSpPr>
          <p:nvPr>
            <p:ph type="pic" sz="quarter" idx="10"/>
          </p:nvPr>
        </p:nvSpPr>
        <p:spPr>
          <a:xfrm>
            <a:off x="0" y="0"/>
            <a:ext cx="12192000" cy="6858000"/>
          </a:xfrm>
        </p:spPr>
        <p:txBody>
          <a:bodyPr/>
          <a:lstStyle/>
          <a:p>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agord lys oransje">
    <p:bg>
      <p:bgPr>
        <a:solidFill>
          <a:schemeClr val="accent1"/>
        </a:solidFill>
        <a:effectLst/>
      </p:bgPr>
    </p:bg>
    <p:spTree>
      <p:nvGrpSpPr>
        <p:cNvPr id="1" name=""/>
        <p:cNvGrpSpPr/>
        <p:nvPr/>
      </p:nvGrpSpPr>
      <p:grpSpPr>
        <a:xfrm>
          <a:off x="0" y="0"/>
          <a:ext cx="0" cy="0"/>
          <a:chOff x="0" y="0"/>
          <a:chExt cx="0" cy="0"/>
        </a:xfrm>
      </p:grpSpPr>
      <p:pic>
        <p:nvPicPr>
          <p:cNvPr id="4" name="Bild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7739" y="3204000"/>
            <a:ext cx="4836522" cy="450000"/>
          </a:xfrm>
          <a:prstGeom prst="rect">
            <a:avLst/>
          </a:prstGeom>
        </p:spPr>
      </p:pic>
    </p:spTree>
    <p:extLst>
      <p:ext uri="{BB962C8B-B14F-4D97-AF65-F5344CB8AC3E}">
        <p14:creationId xmlns:p14="http://schemas.microsoft.com/office/powerpoint/2010/main" val="18527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74714" y="365125"/>
            <a:ext cx="10442574" cy="1325563"/>
          </a:xfrm>
          <a:prstGeom prst="rect">
            <a:avLst/>
          </a:prstGeom>
        </p:spPr>
        <p:txBody>
          <a:bodyPr vert="horz" lIns="0" tIns="0" rIns="0" bIns="0" rtlCol="0" anchor="b">
            <a:normAutofit/>
          </a:bodyPr>
          <a:lstStyle/>
          <a:p>
            <a:r>
              <a:rPr lang="nb-NO" dirty="0"/>
              <a:t>Klikk for å redigere tittelstil</a:t>
            </a:r>
          </a:p>
        </p:txBody>
      </p:sp>
      <p:sp>
        <p:nvSpPr>
          <p:cNvPr id="3" name="Plassholder for tekst 2"/>
          <p:cNvSpPr>
            <a:spLocks noGrp="1"/>
          </p:cNvSpPr>
          <p:nvPr>
            <p:ph type="body" idx="1"/>
          </p:nvPr>
        </p:nvSpPr>
        <p:spPr>
          <a:xfrm>
            <a:off x="874714" y="1825625"/>
            <a:ext cx="10442574" cy="3683354"/>
          </a:xfrm>
          <a:prstGeom prst="rect">
            <a:avLst/>
          </a:prstGeom>
        </p:spPr>
        <p:txBody>
          <a:bodyPr vert="horz" lIns="0" tIns="0" rIns="0" bIns="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532569591"/>
      </p:ext>
    </p:extLst>
  </p:cSld>
  <p:clrMap bg1="lt1" tx1="dk1" bg2="lt2" tx2="dk2" accent1="accent1" accent2="accent2" accent3="accent3" accent4="accent4" accent5="accent5" accent6="accent6" hlink="hlink" folHlink="folHlink"/>
  <p:sldLayoutIdLst>
    <p:sldLayoutId id="2147483658" r:id="rId1"/>
    <p:sldLayoutId id="2147483666" r:id="rId2"/>
    <p:sldLayoutId id="2147483659" r:id="rId3"/>
    <p:sldLayoutId id="2147483650" r:id="rId4"/>
    <p:sldLayoutId id="2147483662" r:id="rId5"/>
    <p:sldLayoutId id="2147483661" r:id="rId6"/>
    <p:sldLayoutId id="2147483657" r:id="rId7"/>
    <p:sldLayoutId id="2147483663" r:id="rId8"/>
    <p:sldLayoutId id="2147483649" r:id="rId9"/>
    <p:sldLayoutId id="2147483664" r:id="rId10"/>
    <p:sldLayoutId id="2147483665" r:id="rId11"/>
    <p:sldLayoutId id="2147483655" r:id="rId12"/>
  </p:sldLayoutIdLst>
  <p:txStyles>
    <p:titleStyle>
      <a:lvl1pPr algn="l" defTabSz="914400" rtl="0" eaLnBrk="1" latinLnBrk="0" hangingPunct="1">
        <a:lnSpc>
          <a:spcPct val="90000"/>
        </a:lnSpc>
        <a:spcBef>
          <a:spcPct val="0"/>
        </a:spcBef>
        <a:buNone/>
        <a:defRPr sz="38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2"/>
        </a:buClr>
        <a:buFont typeface="Arial"/>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551" userDrawn="1">
          <p15:clr>
            <a:srgbClr val="F26B43"/>
          </p15:clr>
        </p15:guide>
        <p15:guide id="4" pos="712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https://lovdata.no/dokument/SF/forskrift/2011-05-06-465"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74713" y="686859"/>
            <a:ext cx="8032804" cy="1325563"/>
          </a:xfrm>
        </p:spPr>
        <p:txBody>
          <a:bodyPr/>
          <a:lstStyle/>
          <a:p>
            <a:r>
              <a:rPr lang="nb-NO" dirty="0"/>
              <a:t>Formøte til engere utvalg 2023</a:t>
            </a:r>
          </a:p>
        </p:txBody>
      </p:sp>
      <p:sp>
        <p:nvSpPr>
          <p:cNvPr id="3" name="Undertittel 2"/>
          <p:cNvSpPr>
            <a:spLocks noGrp="1"/>
          </p:cNvSpPr>
          <p:nvPr>
            <p:ph type="subTitle" idx="1"/>
          </p:nvPr>
        </p:nvSpPr>
        <p:spPr/>
        <p:txBody>
          <a:bodyPr/>
          <a:lstStyle/>
          <a:p>
            <a:r>
              <a:rPr lang="nb-NO" i="1" dirty="0"/>
              <a:t>Veien mot trygdeoppgjøret 2023</a:t>
            </a:r>
          </a:p>
        </p:txBody>
      </p:sp>
    </p:spTree>
    <p:extLst>
      <p:ext uri="{BB962C8B-B14F-4D97-AF65-F5344CB8AC3E}">
        <p14:creationId xmlns:p14="http://schemas.microsoft.com/office/powerpoint/2010/main" val="1784418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9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DADA27E-9D48-3472-009E-BFBD2DA81F8D}"/>
              </a:ext>
            </a:extLst>
          </p:cNvPr>
          <p:cNvSpPr>
            <a:spLocks noGrp="1"/>
          </p:cNvSpPr>
          <p:nvPr>
            <p:ph type="title"/>
          </p:nvPr>
        </p:nvSpPr>
        <p:spPr/>
        <p:txBody>
          <a:bodyPr anchor="t"/>
          <a:lstStyle/>
          <a:p>
            <a:r>
              <a:rPr lang="nb-NO" dirty="0"/>
              <a:t>Hvilke tall legges til grunn i trygdeoppgjøret?</a:t>
            </a:r>
          </a:p>
        </p:txBody>
      </p:sp>
      <p:sp>
        <p:nvSpPr>
          <p:cNvPr id="3" name="Plassholder for innhold 2">
            <a:extLst>
              <a:ext uri="{FF2B5EF4-FFF2-40B4-BE49-F238E27FC236}">
                <a16:creationId xmlns:a16="http://schemas.microsoft.com/office/drawing/2014/main" id="{767D2746-110E-110D-4DB8-27DA308D3CD5}"/>
              </a:ext>
            </a:extLst>
          </p:cNvPr>
          <p:cNvSpPr>
            <a:spLocks noGrp="1"/>
          </p:cNvSpPr>
          <p:nvPr>
            <p:ph idx="1"/>
          </p:nvPr>
        </p:nvSpPr>
        <p:spPr>
          <a:xfrm>
            <a:off x="874714" y="1257300"/>
            <a:ext cx="10442574" cy="4488592"/>
          </a:xfrm>
        </p:spPr>
        <p:txBody>
          <a:bodyPr>
            <a:normAutofit fontScale="77500" lnSpcReduction="20000"/>
          </a:bodyPr>
          <a:lstStyle/>
          <a:p>
            <a:r>
              <a:rPr lang="nb-NO" i="1" dirty="0">
                <a:solidFill>
                  <a:srgbClr val="50233C"/>
                </a:solidFill>
                <a:hlinkClick r:id="rId3">
                  <a:extLst>
                    <a:ext uri="{A12FA001-AC4F-418D-AE19-62706E023703}">
                      <ahyp:hlinkClr xmlns:ahyp="http://schemas.microsoft.com/office/drawing/2018/hyperlinkcolor" val="tx"/>
                    </a:ext>
                  </a:extLst>
                </a:hlinkClick>
              </a:rPr>
              <a:t>Forskrift om beregning av lønnsveksten som skal benyttes ved regulering av </a:t>
            </a:r>
            <a:r>
              <a:rPr lang="nb-NO" i="1" dirty="0">
                <a:hlinkClick r:id="rId3">
                  <a:extLst>
                    <a:ext uri="{A12FA001-AC4F-418D-AE19-62706E023703}">
                      <ahyp:hlinkClr xmlns:ahyp="http://schemas.microsoft.com/office/drawing/2018/hyperlinkcolor" val="tx"/>
                    </a:ext>
                  </a:extLst>
                </a:hlinkClick>
              </a:rPr>
              <a:t>grunnbeløpet og alderspensjon i folketrygden</a:t>
            </a:r>
            <a:endParaRPr lang="nb-NO" i="1" dirty="0"/>
          </a:p>
          <a:p>
            <a:pPr marL="0" indent="0">
              <a:buNone/>
            </a:pPr>
            <a:r>
              <a:rPr lang="nb-NO" b="1" dirty="0"/>
              <a:t>    </a:t>
            </a:r>
            <a:br>
              <a:rPr lang="nb-NO" b="1" dirty="0"/>
            </a:br>
            <a:r>
              <a:rPr lang="nb-NO" b="1" dirty="0"/>
              <a:t> Lønnsvekst: </a:t>
            </a:r>
          </a:p>
          <a:p>
            <a:pPr algn="l"/>
            <a:r>
              <a:rPr lang="nb-NO" b="0" i="0" dirty="0">
                <a:solidFill>
                  <a:srgbClr val="333333"/>
                </a:solidFill>
                <a:effectLst/>
              </a:rPr>
              <a:t>Til grunn for reguleringen legges forventet lønnsvekst fra revidert nasjonalbudsjett, justert for eventuelt avvik mellom forventet og faktisk lønnsvekst siste to år. </a:t>
            </a:r>
            <a:r>
              <a:rPr lang="nb-NO" b="1" i="0" dirty="0">
                <a:solidFill>
                  <a:srgbClr val="333333"/>
                </a:solidFill>
                <a:effectLst/>
              </a:rPr>
              <a:t>Dvs. avvik fra 2021 og 2022.</a:t>
            </a:r>
            <a:br>
              <a:rPr lang="nb-NO" b="0" i="0" dirty="0">
                <a:solidFill>
                  <a:srgbClr val="333333"/>
                </a:solidFill>
                <a:effectLst/>
              </a:rPr>
            </a:br>
            <a:endParaRPr lang="nb-NO" b="0" i="0" dirty="0">
              <a:solidFill>
                <a:srgbClr val="333333"/>
              </a:solidFill>
              <a:effectLst/>
            </a:endParaRPr>
          </a:p>
          <a:p>
            <a:pPr algn="l"/>
            <a:r>
              <a:rPr lang="nb-NO" b="0" i="0" dirty="0">
                <a:solidFill>
                  <a:srgbClr val="333333"/>
                </a:solidFill>
                <a:effectLst/>
              </a:rPr>
              <a:t>Faktisk lønnsvekst for siste to år settes til veksten i gjennomsnittlig årslønn for lønnstakere under ett ifølge nasjonalregnskapet fra Statistisk sentralbyrå (SSB). </a:t>
            </a:r>
            <a:br>
              <a:rPr lang="nb-NO" b="0" i="0" dirty="0">
                <a:solidFill>
                  <a:srgbClr val="333333"/>
                </a:solidFill>
                <a:effectLst/>
              </a:rPr>
            </a:br>
            <a:r>
              <a:rPr lang="nb-NO" b="0" i="0" dirty="0">
                <a:solidFill>
                  <a:srgbClr val="333333"/>
                </a:solidFill>
                <a:effectLst/>
              </a:rPr>
              <a:t>(Se f.eks. TBU-hovedrapport tabell 2.1 for en oversikt)</a:t>
            </a:r>
            <a:br>
              <a:rPr lang="nb-NO" b="0" i="0" dirty="0">
                <a:solidFill>
                  <a:srgbClr val="333333"/>
                </a:solidFill>
                <a:effectLst/>
              </a:rPr>
            </a:br>
            <a:endParaRPr lang="nb-NO" b="0" i="0" dirty="0">
              <a:solidFill>
                <a:srgbClr val="333333"/>
              </a:solidFill>
              <a:effectLst/>
            </a:endParaRPr>
          </a:p>
          <a:p>
            <a:pPr algn="l"/>
            <a:r>
              <a:rPr lang="nb-NO" b="0" i="1" dirty="0">
                <a:solidFill>
                  <a:srgbClr val="333333"/>
                </a:solidFill>
                <a:effectLst/>
              </a:rPr>
              <a:t>Det skal vurderes om det foreligger særlige forhold som har påvirket lønnsutviklingen for enkeltgrupper, og om effekten av dette skal holdes utenfor ved beregningen av lønnsveksten.</a:t>
            </a:r>
            <a:br>
              <a:rPr lang="nb-NO" b="0" i="1" dirty="0">
                <a:solidFill>
                  <a:srgbClr val="333333"/>
                </a:solidFill>
                <a:effectLst/>
              </a:rPr>
            </a:br>
            <a:br>
              <a:rPr lang="nb-NO" b="0" i="1" dirty="0">
                <a:solidFill>
                  <a:srgbClr val="333333"/>
                </a:solidFill>
                <a:effectLst/>
              </a:rPr>
            </a:br>
            <a:r>
              <a:rPr lang="nb-NO" b="1" dirty="0">
                <a:solidFill>
                  <a:srgbClr val="333333"/>
                </a:solidFill>
                <a:effectLst/>
              </a:rPr>
              <a:t>Prisvekst:</a:t>
            </a:r>
          </a:p>
          <a:p>
            <a:pPr algn="l"/>
            <a:r>
              <a:rPr lang="nb-NO" dirty="0">
                <a:solidFill>
                  <a:srgbClr val="333333"/>
                </a:solidFill>
              </a:rPr>
              <a:t>Til grunn for reguleringen legges forventet prisvekst fra revidert nasjonalbudsjett, justert for avvik mellom forventet og faktisk prisvekst i fjor. Faktisk prisvekst for i fjor settes lik veksten i konsumprisindeksen (KPI) fastsatt av SSB.</a:t>
            </a:r>
          </a:p>
          <a:p>
            <a:endParaRPr lang="nb-NO" dirty="0"/>
          </a:p>
        </p:txBody>
      </p:sp>
    </p:spTree>
    <p:extLst>
      <p:ext uri="{BB962C8B-B14F-4D97-AF65-F5344CB8AC3E}">
        <p14:creationId xmlns:p14="http://schemas.microsoft.com/office/powerpoint/2010/main" val="2164318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044F307-4AF0-A713-DECE-85572F4776B5}"/>
              </a:ext>
            </a:extLst>
          </p:cNvPr>
          <p:cNvSpPr>
            <a:spLocks noGrp="1"/>
          </p:cNvSpPr>
          <p:nvPr>
            <p:ph type="title"/>
          </p:nvPr>
        </p:nvSpPr>
        <p:spPr/>
        <p:txBody>
          <a:bodyPr anchor="t"/>
          <a:lstStyle/>
          <a:p>
            <a:r>
              <a:rPr lang="nb-NO" dirty="0"/>
              <a:t>Omkamp om etterslepet fra 2021</a:t>
            </a:r>
          </a:p>
        </p:txBody>
      </p:sp>
      <p:sp>
        <p:nvSpPr>
          <p:cNvPr id="3" name="Plassholder for innhold 2">
            <a:extLst>
              <a:ext uri="{FF2B5EF4-FFF2-40B4-BE49-F238E27FC236}">
                <a16:creationId xmlns:a16="http://schemas.microsoft.com/office/drawing/2014/main" id="{D4A97342-84F5-1A6C-FE28-D34EDDBA52E6}"/>
              </a:ext>
            </a:extLst>
          </p:cNvPr>
          <p:cNvSpPr>
            <a:spLocks noGrp="1"/>
          </p:cNvSpPr>
          <p:nvPr>
            <p:ph idx="1"/>
          </p:nvPr>
        </p:nvSpPr>
        <p:spPr/>
        <p:txBody>
          <a:bodyPr/>
          <a:lstStyle/>
          <a:p>
            <a:r>
              <a:rPr lang="nb-NO" dirty="0"/>
              <a:t>Vi krever at </a:t>
            </a:r>
            <a:r>
              <a:rPr lang="nb-NO" u="sng" dirty="0"/>
              <a:t>hele</a:t>
            </a:r>
            <a:r>
              <a:rPr lang="nb-NO" dirty="0"/>
              <a:t> avviket på 1,1 prosentpoeng fra 2021 rettes opp. </a:t>
            </a:r>
            <a:br>
              <a:rPr lang="nb-NO" dirty="0"/>
            </a:br>
            <a:endParaRPr lang="nb-NO" dirty="0"/>
          </a:p>
          <a:p>
            <a:r>
              <a:rPr lang="nb-NO" dirty="0"/>
              <a:t>I fjor ble det kun korrigert for 0,55 prosentpoeng, dvs. </a:t>
            </a:r>
            <a:r>
              <a:rPr lang="nb-NO" u="sng" dirty="0"/>
              <a:t>halvparten</a:t>
            </a:r>
            <a:r>
              <a:rPr lang="nb-NO" dirty="0"/>
              <a:t> av avviket fra 2021. </a:t>
            </a:r>
            <a:br>
              <a:rPr lang="nb-NO" dirty="0"/>
            </a:br>
            <a:endParaRPr lang="nb-NO" dirty="0"/>
          </a:p>
          <a:p>
            <a:r>
              <a:rPr lang="nb-NO" dirty="0"/>
              <a:t>Vi krever at de resterende 0,55 prosentpoeng inkluderes i oppreguleringen i år. </a:t>
            </a:r>
          </a:p>
          <a:p>
            <a:endParaRPr lang="nb-NO" dirty="0"/>
          </a:p>
          <a:p>
            <a:r>
              <a:rPr lang="nb-NO" u="sng" dirty="0"/>
              <a:t>Vi ønsker en protokolltilførsel om dette i engere utvalg. </a:t>
            </a:r>
          </a:p>
          <a:p>
            <a:endParaRPr lang="nb-NO" dirty="0"/>
          </a:p>
        </p:txBody>
      </p:sp>
    </p:spTree>
    <p:extLst>
      <p:ext uri="{BB962C8B-B14F-4D97-AF65-F5344CB8AC3E}">
        <p14:creationId xmlns:p14="http://schemas.microsoft.com/office/powerpoint/2010/main" val="975508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C4C6C64-0D0D-3656-A426-14AD478BC0F4}"/>
              </a:ext>
            </a:extLst>
          </p:cNvPr>
          <p:cNvSpPr>
            <a:spLocks noGrp="1"/>
          </p:cNvSpPr>
          <p:nvPr>
            <p:ph type="title"/>
          </p:nvPr>
        </p:nvSpPr>
        <p:spPr/>
        <p:txBody>
          <a:bodyPr anchor="t"/>
          <a:lstStyle/>
          <a:p>
            <a:r>
              <a:rPr lang="nb-NO" dirty="0"/>
              <a:t>2021 – et særskilt </a:t>
            </a:r>
            <a:r>
              <a:rPr lang="nb-NO" dirty="0" err="1"/>
              <a:t>reguleringsår</a:t>
            </a:r>
            <a:endParaRPr lang="nb-NO" dirty="0"/>
          </a:p>
        </p:txBody>
      </p:sp>
      <p:sp>
        <p:nvSpPr>
          <p:cNvPr id="3" name="Plassholder for innhold 2">
            <a:extLst>
              <a:ext uri="{FF2B5EF4-FFF2-40B4-BE49-F238E27FC236}">
                <a16:creationId xmlns:a16="http://schemas.microsoft.com/office/drawing/2014/main" id="{76667AA5-458A-C6E2-4AAA-7A09FB24C44C}"/>
              </a:ext>
            </a:extLst>
          </p:cNvPr>
          <p:cNvSpPr>
            <a:spLocks noGrp="1"/>
          </p:cNvSpPr>
          <p:nvPr>
            <p:ph idx="1"/>
          </p:nvPr>
        </p:nvSpPr>
        <p:spPr>
          <a:xfrm>
            <a:off x="874715" y="1157288"/>
            <a:ext cx="7412036" cy="4351691"/>
          </a:xfrm>
        </p:spPr>
        <p:txBody>
          <a:bodyPr>
            <a:normAutofit lnSpcReduction="10000"/>
          </a:bodyPr>
          <a:lstStyle/>
          <a:p>
            <a:r>
              <a:rPr lang="nb-NO" sz="2000" b="0" i="0" dirty="0">
                <a:solidFill>
                  <a:srgbClr val="3E3832"/>
                </a:solidFill>
                <a:effectLst/>
                <a:latin typeface="+mj-lt"/>
              </a:rPr>
              <a:t>Høsten 2020: </a:t>
            </a:r>
            <a:r>
              <a:rPr lang="nb-NO" sz="2000" dirty="0">
                <a:solidFill>
                  <a:srgbClr val="3E3832"/>
                </a:solidFill>
                <a:latin typeface="+mj-lt"/>
              </a:rPr>
              <a:t>A</a:t>
            </a:r>
            <a:r>
              <a:rPr lang="nb-NO" sz="2000" b="0" i="0" dirty="0">
                <a:solidFill>
                  <a:srgbClr val="3E3832"/>
                </a:solidFill>
                <a:effectLst/>
                <a:latin typeface="+mj-lt"/>
              </a:rPr>
              <a:t>vtale mellom Solberg-regjeringen og FrP. Alderspensjon under utbetaling skulle reguleres med et gjennomsnitt av lønns- og prisvekst, </a:t>
            </a:r>
            <a:r>
              <a:rPr lang="nb-NO" sz="2000" b="0" i="1" u="sng" dirty="0">
                <a:solidFill>
                  <a:srgbClr val="3E3832"/>
                </a:solidFill>
                <a:effectLst/>
                <a:latin typeface="+mj-lt"/>
              </a:rPr>
              <a:t>men ikke høyere enn lønnsveksten. </a:t>
            </a:r>
            <a:br>
              <a:rPr lang="nb-NO" sz="2000" b="0" i="1" u="sng" dirty="0">
                <a:solidFill>
                  <a:srgbClr val="3E3832"/>
                </a:solidFill>
                <a:effectLst/>
                <a:latin typeface="+mj-lt"/>
              </a:rPr>
            </a:br>
            <a:endParaRPr lang="nb-NO" sz="2000" b="0" i="1" u="sng" dirty="0">
              <a:solidFill>
                <a:srgbClr val="3E3832"/>
              </a:solidFill>
              <a:effectLst/>
              <a:latin typeface="+mj-lt"/>
            </a:endParaRPr>
          </a:p>
          <a:p>
            <a:r>
              <a:rPr lang="nb-NO" sz="2000" b="0" i="0" dirty="0">
                <a:solidFill>
                  <a:srgbClr val="3E3832"/>
                </a:solidFill>
                <a:effectLst/>
                <a:latin typeface="+mj-lt"/>
              </a:rPr>
              <a:t>Stortinget fattet senere vedtak om å legge inn en kompensasjon for reguleringen i 2020 tilsvarende det resultatet ville vært dersom alderspensjoner under utbetaling ble regulert med gjennomsnitt av pris og lønnsvekst allerede i 2020. </a:t>
            </a:r>
            <a:r>
              <a:rPr lang="nb-NO" sz="2000" dirty="0">
                <a:solidFill>
                  <a:srgbClr val="3E3832"/>
                </a:solidFill>
                <a:latin typeface="+mj-lt"/>
              </a:rPr>
              <a:t>Regjeringen ville gi en årsvekst på 3,58 prosent.</a:t>
            </a:r>
            <a:br>
              <a:rPr lang="nb-NO" sz="2000" b="0" i="0" dirty="0">
                <a:solidFill>
                  <a:srgbClr val="3E3832"/>
                </a:solidFill>
                <a:effectLst/>
                <a:latin typeface="+mj-lt"/>
              </a:rPr>
            </a:br>
            <a:endParaRPr lang="nb-NO" sz="2000" b="0" i="0" dirty="0">
              <a:solidFill>
                <a:srgbClr val="3E3832"/>
              </a:solidFill>
              <a:effectLst/>
              <a:latin typeface="+mj-lt"/>
            </a:endParaRPr>
          </a:p>
          <a:p>
            <a:r>
              <a:rPr lang="nb-NO" sz="2000" b="0" i="0" dirty="0">
                <a:solidFill>
                  <a:srgbClr val="3E3832"/>
                </a:solidFill>
                <a:effectLst/>
                <a:latin typeface="+mj-lt"/>
              </a:rPr>
              <a:t>Et ytterligere vedtak innebar at årsveksten i løpende alderspensjon i 2021 skulle være 3,83 prosent, i tråd med krav fra Pensjonistforbundet, LO, </a:t>
            </a:r>
            <a:r>
              <a:rPr lang="nb-NO" sz="2000" b="0" i="0" dirty="0" err="1">
                <a:solidFill>
                  <a:srgbClr val="3E3832"/>
                </a:solidFill>
                <a:effectLst/>
                <a:latin typeface="+mj-lt"/>
              </a:rPr>
              <a:t>Unio</a:t>
            </a:r>
            <a:r>
              <a:rPr lang="nb-NO" sz="2000" b="0" i="0" dirty="0">
                <a:solidFill>
                  <a:srgbClr val="3E3832"/>
                </a:solidFill>
                <a:effectLst/>
                <a:latin typeface="+mj-lt"/>
              </a:rPr>
              <a:t> og FFO. Dvs. en regulering lik den forventede lønnsveksten/grunnbeløpet. </a:t>
            </a:r>
            <a:endParaRPr lang="nb-NO" sz="2000" dirty="0">
              <a:latin typeface="+mj-lt"/>
            </a:endParaRPr>
          </a:p>
        </p:txBody>
      </p:sp>
      <p:sp>
        <p:nvSpPr>
          <p:cNvPr id="4" name="TekstSylinder 3">
            <a:extLst>
              <a:ext uri="{FF2B5EF4-FFF2-40B4-BE49-F238E27FC236}">
                <a16:creationId xmlns:a16="http://schemas.microsoft.com/office/drawing/2014/main" id="{D9CA4453-5FA6-49AD-8736-42A7C8AFF3A8}"/>
              </a:ext>
            </a:extLst>
          </p:cNvPr>
          <p:cNvSpPr txBox="1"/>
          <p:nvPr/>
        </p:nvSpPr>
        <p:spPr>
          <a:xfrm>
            <a:off x="8486775" y="4282341"/>
            <a:ext cx="3543301" cy="1384995"/>
          </a:xfrm>
          <a:prstGeom prst="rect">
            <a:avLst/>
          </a:prstGeom>
          <a:noFill/>
        </p:spPr>
        <p:txBody>
          <a:bodyPr wrap="square" rtlCol="0">
            <a:spAutoFit/>
          </a:bodyPr>
          <a:lstStyle/>
          <a:p>
            <a:pPr algn="l"/>
            <a:r>
              <a:rPr lang="nb-NO" sz="1600" dirty="0">
                <a:solidFill>
                  <a:srgbClr val="3E3832"/>
                </a:solidFill>
                <a:latin typeface="+mj-lt"/>
              </a:rPr>
              <a:t> </a:t>
            </a:r>
            <a:r>
              <a:rPr lang="nb-NO" sz="1600" b="1" dirty="0">
                <a:solidFill>
                  <a:srgbClr val="3E3832"/>
                </a:solidFill>
                <a:latin typeface="+mj-lt"/>
              </a:rPr>
              <a:t>Vekst fra 1. mai 2021:</a:t>
            </a:r>
            <a:endParaRPr lang="nb-NO" sz="1600" b="1" i="0" dirty="0">
              <a:solidFill>
                <a:srgbClr val="3E3832"/>
              </a:solidFill>
              <a:effectLst/>
              <a:latin typeface="+mj-lt"/>
            </a:endParaRPr>
          </a:p>
          <a:p>
            <a:pPr algn="l">
              <a:buFont typeface="Arial" panose="020B0604020202020204" pitchFamily="34" charset="0"/>
              <a:buChar char="•"/>
            </a:pPr>
            <a:r>
              <a:rPr lang="nb-NO" sz="1600" b="0" i="0" dirty="0">
                <a:solidFill>
                  <a:srgbClr val="3E3832"/>
                </a:solidFill>
                <a:effectLst/>
                <a:latin typeface="+mj-lt"/>
              </a:rPr>
              <a:t>Pensjon under utbetaling: 5,36 %</a:t>
            </a:r>
          </a:p>
          <a:p>
            <a:pPr algn="l">
              <a:buFont typeface="Arial" panose="020B0604020202020204" pitchFamily="34" charset="0"/>
              <a:buChar char="•"/>
            </a:pPr>
            <a:r>
              <a:rPr lang="nb-NO" sz="1600" b="0" i="0" dirty="0">
                <a:solidFill>
                  <a:srgbClr val="3E3832"/>
                </a:solidFill>
                <a:effectLst/>
                <a:latin typeface="+mj-lt"/>
              </a:rPr>
              <a:t>Pensjon under opptjening: 4,98 %</a:t>
            </a:r>
          </a:p>
          <a:p>
            <a:pPr algn="l">
              <a:buFont typeface="Arial" panose="020B0604020202020204" pitchFamily="34" charset="0"/>
              <a:buChar char="•"/>
            </a:pPr>
            <a:r>
              <a:rPr lang="nb-NO" sz="1600" b="0" i="0" dirty="0">
                <a:solidFill>
                  <a:srgbClr val="3E3832"/>
                </a:solidFill>
                <a:effectLst/>
                <a:latin typeface="+mj-lt"/>
              </a:rPr>
              <a:t>Minste pensjonsnivå: 6,06 %</a:t>
            </a:r>
          </a:p>
          <a:p>
            <a:endParaRPr lang="nb-NO" dirty="0"/>
          </a:p>
        </p:txBody>
      </p:sp>
    </p:spTree>
    <p:extLst>
      <p:ext uri="{BB962C8B-B14F-4D97-AF65-F5344CB8AC3E}">
        <p14:creationId xmlns:p14="http://schemas.microsoft.com/office/powerpoint/2010/main" val="129356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08C2DE0-48BE-5F66-45C2-A53B577404C6}"/>
              </a:ext>
            </a:extLst>
          </p:cNvPr>
          <p:cNvSpPr>
            <a:spLocks noGrp="1"/>
          </p:cNvSpPr>
          <p:nvPr>
            <p:ph type="title"/>
          </p:nvPr>
        </p:nvSpPr>
        <p:spPr/>
        <p:txBody>
          <a:bodyPr anchor="t"/>
          <a:lstStyle/>
          <a:p>
            <a:r>
              <a:rPr lang="nb-NO" dirty="0"/>
              <a:t>Trygdeoppgjøret 2021 - tallgrunnlaget</a:t>
            </a:r>
          </a:p>
        </p:txBody>
      </p:sp>
      <p:sp>
        <p:nvSpPr>
          <p:cNvPr id="3" name="Plassholder for innhold 2">
            <a:extLst>
              <a:ext uri="{FF2B5EF4-FFF2-40B4-BE49-F238E27FC236}">
                <a16:creationId xmlns:a16="http://schemas.microsoft.com/office/drawing/2014/main" id="{04C6D40C-6721-1EB1-52C2-8FB12DAFF6B0}"/>
              </a:ext>
            </a:extLst>
          </p:cNvPr>
          <p:cNvSpPr>
            <a:spLocks noGrp="1"/>
          </p:cNvSpPr>
          <p:nvPr>
            <p:ph idx="1"/>
          </p:nvPr>
        </p:nvSpPr>
        <p:spPr/>
        <p:txBody>
          <a:bodyPr>
            <a:normAutofit fontScale="92500" lnSpcReduction="20000"/>
          </a:bodyPr>
          <a:lstStyle/>
          <a:p>
            <a:r>
              <a:rPr lang="nb-NO" dirty="0"/>
              <a:t>Regjeringen anslo i revidert budsjett 2021: </a:t>
            </a:r>
          </a:p>
          <a:p>
            <a:r>
              <a:rPr lang="nb-NO" dirty="0"/>
              <a:t>Lønnsvekst: 2,4 prosent.</a:t>
            </a:r>
          </a:p>
          <a:p>
            <a:r>
              <a:rPr lang="nb-NO" dirty="0"/>
              <a:t>Prisvekst: 2,8 prosent. </a:t>
            </a:r>
          </a:p>
          <a:p>
            <a:r>
              <a:rPr lang="nb-NO" dirty="0" err="1"/>
              <a:t>Gj.snitt</a:t>
            </a:r>
            <a:r>
              <a:rPr lang="nb-NO" dirty="0"/>
              <a:t> av lønns- og prisvekst = 2,6 prosent &gt; lønnsveksten på 2,4 prosent</a:t>
            </a:r>
            <a:br>
              <a:rPr lang="nb-NO" dirty="0"/>
            </a:br>
            <a:endParaRPr lang="nb-NO" dirty="0"/>
          </a:p>
          <a:p>
            <a:r>
              <a:rPr lang="nb-NO" b="0" i="0" dirty="0">
                <a:solidFill>
                  <a:srgbClr val="3E3832"/>
                </a:solidFill>
                <a:effectLst/>
                <a:latin typeface="Source Sans Pro" panose="020B0503030403020204" pitchFamily="34" charset="0"/>
              </a:rPr>
              <a:t>Alderspensjon under utbetaling skal reguleres med et gjennomsnitt av lønns- og prisvekst, </a:t>
            </a:r>
            <a:r>
              <a:rPr lang="nb-NO" b="0" i="1" u="sng" dirty="0">
                <a:solidFill>
                  <a:srgbClr val="3E3832"/>
                </a:solidFill>
                <a:effectLst/>
                <a:latin typeface="Source Sans Pro" panose="020B0503030403020204" pitchFamily="34" charset="0"/>
              </a:rPr>
              <a:t>men ikke høyere enn lønnsveksten. </a:t>
            </a:r>
            <a:br>
              <a:rPr lang="nb-NO" b="0" i="1" u="sng" dirty="0">
                <a:solidFill>
                  <a:srgbClr val="3E3832"/>
                </a:solidFill>
                <a:effectLst/>
                <a:latin typeface="Source Sans Pro" panose="020B0503030403020204" pitchFamily="34" charset="0"/>
              </a:rPr>
            </a:br>
            <a:endParaRPr lang="nb-NO" dirty="0"/>
          </a:p>
          <a:p>
            <a:r>
              <a:rPr lang="nb-NO" dirty="0"/>
              <a:t>I tillegg var det et avvik mellom anslått lønnsvekst (1,7 %) og</a:t>
            </a:r>
            <a:br>
              <a:rPr lang="nb-NO" dirty="0"/>
            </a:br>
            <a:r>
              <a:rPr lang="nb-NO" dirty="0"/>
              <a:t>faktisk lønnsvekst (3,1 %) fra 2020 på 1,4 prosent, som det ble kompensert for. </a:t>
            </a:r>
          </a:p>
          <a:p>
            <a:r>
              <a:rPr lang="nb-NO" dirty="0"/>
              <a:t>Dermed ble pensjonsøkningen ((1+2,4 %) x (1+1,4 %) -1) x 100 = 3,83 prosent</a:t>
            </a:r>
          </a:p>
        </p:txBody>
      </p:sp>
    </p:spTree>
    <p:extLst>
      <p:ext uri="{BB962C8B-B14F-4D97-AF65-F5344CB8AC3E}">
        <p14:creationId xmlns:p14="http://schemas.microsoft.com/office/powerpoint/2010/main" val="3458887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EBC141E-F812-E3CC-2178-379A272DF8DC}"/>
              </a:ext>
            </a:extLst>
          </p:cNvPr>
          <p:cNvSpPr>
            <a:spLocks noGrp="1"/>
          </p:cNvSpPr>
          <p:nvPr>
            <p:ph type="title"/>
          </p:nvPr>
        </p:nvSpPr>
        <p:spPr/>
        <p:txBody>
          <a:bodyPr anchor="t"/>
          <a:lstStyle/>
          <a:p>
            <a:r>
              <a:rPr lang="nb-NO" dirty="0"/>
              <a:t>2021-avviket	</a:t>
            </a:r>
          </a:p>
        </p:txBody>
      </p:sp>
      <p:sp>
        <p:nvSpPr>
          <p:cNvPr id="3" name="Plassholder for innhold 2">
            <a:extLst>
              <a:ext uri="{FF2B5EF4-FFF2-40B4-BE49-F238E27FC236}">
                <a16:creationId xmlns:a16="http://schemas.microsoft.com/office/drawing/2014/main" id="{3EDD2B4F-B57E-4311-BA0C-81F697A53761}"/>
              </a:ext>
            </a:extLst>
          </p:cNvPr>
          <p:cNvSpPr>
            <a:spLocks noGrp="1"/>
          </p:cNvSpPr>
          <p:nvPr>
            <p:ph idx="1"/>
          </p:nvPr>
        </p:nvSpPr>
        <p:spPr/>
        <p:txBody>
          <a:bodyPr>
            <a:normAutofit fontScale="92500"/>
          </a:bodyPr>
          <a:lstStyle/>
          <a:p>
            <a:r>
              <a:rPr lang="nb-NO" dirty="0"/>
              <a:t>I 2021 var forventet lønnsvekst på 2,4 prosent.</a:t>
            </a:r>
          </a:p>
          <a:p>
            <a:r>
              <a:rPr lang="nb-NO" dirty="0"/>
              <a:t>Pensjonsøkningen ble ((1,024 x 1,014) -1) x 100 = </a:t>
            </a:r>
            <a:r>
              <a:rPr lang="nb-NO" b="1" dirty="0"/>
              <a:t>3,83 prosent</a:t>
            </a:r>
          </a:p>
          <a:p>
            <a:endParaRPr lang="nb-NO" dirty="0"/>
          </a:p>
          <a:p>
            <a:r>
              <a:rPr lang="nb-NO" dirty="0"/>
              <a:t>Faktisk lønnsvekst i 2021 ble 3,5 prosent. Avviket ble dermed 1,1 prosentpoeng.</a:t>
            </a:r>
          </a:p>
          <a:p>
            <a:r>
              <a:rPr lang="nb-NO" dirty="0"/>
              <a:t>Hadde faktisk lønnsvekst (3,5 pst) blitt brukt i mai, skulle pensjonsøkningen vært:</a:t>
            </a:r>
            <a:br>
              <a:rPr lang="nb-NO" dirty="0"/>
            </a:br>
            <a:r>
              <a:rPr lang="nb-NO" dirty="0"/>
              <a:t>((</a:t>
            </a:r>
            <a:r>
              <a:rPr lang="nb-NO" b="1" dirty="0"/>
              <a:t>1,035</a:t>
            </a:r>
            <a:r>
              <a:rPr lang="nb-NO" dirty="0"/>
              <a:t> x 1,014) -1) x 100 = </a:t>
            </a:r>
            <a:r>
              <a:rPr lang="nb-NO" b="1" dirty="0"/>
              <a:t>4,95 prosent. </a:t>
            </a:r>
            <a:br>
              <a:rPr lang="nb-NO" dirty="0"/>
            </a:br>
            <a:endParaRPr lang="nb-NO" dirty="0"/>
          </a:p>
          <a:p>
            <a:r>
              <a:rPr lang="nb-NO" dirty="0"/>
              <a:t>Hadde ikke regjeringen lagt til grunn en for lav lønnsvekst, ville altså pensjonistene fått en regulering som var 1,1 prosentpoeng høyere enn de faktisk fikk.</a:t>
            </a:r>
          </a:p>
        </p:txBody>
      </p:sp>
      <p:sp>
        <p:nvSpPr>
          <p:cNvPr id="4" name="Høyre klammeparentes 3">
            <a:extLst>
              <a:ext uri="{FF2B5EF4-FFF2-40B4-BE49-F238E27FC236}">
                <a16:creationId xmlns:a16="http://schemas.microsoft.com/office/drawing/2014/main" id="{9990323D-5107-09E1-33B1-6DBDBECFA851}"/>
              </a:ext>
            </a:extLst>
          </p:cNvPr>
          <p:cNvSpPr/>
          <p:nvPr/>
        </p:nvSpPr>
        <p:spPr>
          <a:xfrm rot="16200000">
            <a:off x="5344909" y="1930918"/>
            <a:ext cx="250032" cy="152400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nb-NO"/>
          </a:p>
        </p:txBody>
      </p:sp>
      <p:sp>
        <p:nvSpPr>
          <p:cNvPr id="5" name="TekstSylinder 4">
            <a:extLst>
              <a:ext uri="{FF2B5EF4-FFF2-40B4-BE49-F238E27FC236}">
                <a16:creationId xmlns:a16="http://schemas.microsoft.com/office/drawing/2014/main" id="{F3AC1B02-E166-B8CA-78D1-CD2F78E8B63D}"/>
              </a:ext>
            </a:extLst>
          </p:cNvPr>
          <p:cNvSpPr txBox="1"/>
          <p:nvPr/>
        </p:nvSpPr>
        <p:spPr>
          <a:xfrm>
            <a:off x="4651965" y="2652147"/>
            <a:ext cx="1635920" cy="276999"/>
          </a:xfrm>
          <a:prstGeom prst="rect">
            <a:avLst/>
          </a:prstGeom>
          <a:noFill/>
        </p:spPr>
        <p:txBody>
          <a:bodyPr wrap="square" rtlCol="0">
            <a:spAutoFit/>
          </a:bodyPr>
          <a:lstStyle/>
          <a:p>
            <a:r>
              <a:rPr lang="nb-NO" sz="1200" dirty="0"/>
              <a:t>1,4 % avvik fra 2020</a:t>
            </a:r>
          </a:p>
        </p:txBody>
      </p:sp>
    </p:spTree>
    <p:extLst>
      <p:ext uri="{BB962C8B-B14F-4D97-AF65-F5344CB8AC3E}">
        <p14:creationId xmlns:p14="http://schemas.microsoft.com/office/powerpoint/2010/main" val="3186200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4561E6-7B7C-3F58-8499-9892C5EAB354}"/>
              </a:ext>
            </a:extLst>
          </p:cNvPr>
          <p:cNvSpPr>
            <a:spLocks noGrp="1"/>
          </p:cNvSpPr>
          <p:nvPr>
            <p:ph type="title"/>
          </p:nvPr>
        </p:nvSpPr>
        <p:spPr/>
        <p:txBody>
          <a:bodyPr anchor="t"/>
          <a:lstStyle/>
          <a:p>
            <a:r>
              <a:rPr lang="nb-NO" dirty="0"/>
              <a:t>2022: Halvering av avviket på 1,1 prosent</a:t>
            </a:r>
          </a:p>
        </p:txBody>
      </p:sp>
      <p:sp>
        <p:nvSpPr>
          <p:cNvPr id="3" name="Plassholder for innhold 2">
            <a:extLst>
              <a:ext uri="{FF2B5EF4-FFF2-40B4-BE49-F238E27FC236}">
                <a16:creationId xmlns:a16="http://schemas.microsoft.com/office/drawing/2014/main" id="{B5F5D6DA-FC15-85A4-37C2-D351BB995D85}"/>
              </a:ext>
            </a:extLst>
          </p:cNvPr>
          <p:cNvSpPr>
            <a:spLocks noGrp="1"/>
          </p:cNvSpPr>
          <p:nvPr>
            <p:ph idx="1"/>
          </p:nvPr>
        </p:nvSpPr>
        <p:spPr>
          <a:xfrm>
            <a:off x="874714" y="1445125"/>
            <a:ext cx="10442574" cy="4063854"/>
          </a:xfrm>
        </p:spPr>
        <p:txBody>
          <a:bodyPr>
            <a:normAutofit fontScale="92500"/>
          </a:bodyPr>
          <a:lstStyle/>
          <a:p>
            <a:r>
              <a:rPr lang="nb-NO" dirty="0"/>
              <a:t>Våren 2022 ble det vedtatt at alderspensjon under utbetaling skal reguleres med gjennomsnittet av lønnsvekst og prisvekst. </a:t>
            </a:r>
          </a:p>
          <a:p>
            <a:r>
              <a:rPr lang="nb-NO" dirty="0"/>
              <a:t>Forventet lønnsvekst i 2022: 3,7 prosent </a:t>
            </a:r>
            <a:br>
              <a:rPr lang="nb-NO" dirty="0"/>
            </a:br>
            <a:r>
              <a:rPr lang="nb-NO" dirty="0"/>
              <a:t>Forventet prisvekst i 2022:  3,4 pst</a:t>
            </a:r>
            <a:br>
              <a:rPr lang="nb-NO" dirty="0"/>
            </a:br>
            <a:r>
              <a:rPr lang="nb-NO" dirty="0"/>
              <a:t>Gjennomsnittet av lønns- og prisvekst: 3,55 prosent</a:t>
            </a:r>
          </a:p>
          <a:p>
            <a:endParaRPr lang="nb-NO" dirty="0"/>
          </a:p>
          <a:p>
            <a:r>
              <a:rPr lang="nb-NO" b="1" dirty="0"/>
              <a:t>Faktisk pensjonsvekst i 2022</a:t>
            </a:r>
            <a:r>
              <a:rPr lang="nb-NO" dirty="0"/>
              <a:t>: (1+3,55 %) x (1+0,55 %) -1 = </a:t>
            </a:r>
            <a:r>
              <a:rPr lang="nb-NO" b="1" dirty="0">
                <a:solidFill>
                  <a:srgbClr val="FF0000"/>
                </a:solidFill>
              </a:rPr>
              <a:t>4,12 prosent</a:t>
            </a:r>
          </a:p>
          <a:p>
            <a:endParaRPr lang="nb-NO" b="1" dirty="0"/>
          </a:p>
          <a:p>
            <a:r>
              <a:rPr lang="nb-NO" dirty="0"/>
              <a:t>Hadde avviket på 1,1 prosent fra 2021 vært lagt til i sin helhet ville økningen blitt: </a:t>
            </a:r>
          </a:p>
          <a:p>
            <a:r>
              <a:rPr lang="nb-NO" b="1" dirty="0"/>
              <a:t>Burde fått pensjonsvekst i 2022: </a:t>
            </a:r>
            <a:r>
              <a:rPr lang="nb-NO" dirty="0"/>
              <a:t>(1+3,55 %) x (1+1,1%) -1) = </a:t>
            </a:r>
            <a:r>
              <a:rPr lang="nb-NO" b="1" dirty="0">
                <a:solidFill>
                  <a:srgbClr val="00B050"/>
                </a:solidFill>
              </a:rPr>
              <a:t>4,69 prosent</a:t>
            </a:r>
          </a:p>
          <a:p>
            <a:endParaRPr lang="nb-NO" dirty="0"/>
          </a:p>
        </p:txBody>
      </p:sp>
      <p:sp>
        <p:nvSpPr>
          <p:cNvPr id="5" name="Høyre klammeparentes 4">
            <a:extLst>
              <a:ext uri="{FF2B5EF4-FFF2-40B4-BE49-F238E27FC236}">
                <a16:creationId xmlns:a16="http://schemas.microsoft.com/office/drawing/2014/main" id="{F590F578-EE98-F027-44DD-05D85CD075E6}"/>
              </a:ext>
            </a:extLst>
          </p:cNvPr>
          <p:cNvSpPr/>
          <p:nvPr/>
        </p:nvSpPr>
        <p:spPr>
          <a:xfrm rot="5400000">
            <a:off x="7310437" y="3420666"/>
            <a:ext cx="204788" cy="1069181"/>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nb-NO"/>
          </a:p>
        </p:txBody>
      </p:sp>
      <p:sp>
        <p:nvSpPr>
          <p:cNvPr id="6" name="TekstSylinder 5">
            <a:extLst>
              <a:ext uri="{FF2B5EF4-FFF2-40B4-BE49-F238E27FC236}">
                <a16:creationId xmlns:a16="http://schemas.microsoft.com/office/drawing/2014/main" id="{73541EA7-42F6-F827-2B06-AE782BE654CE}"/>
              </a:ext>
            </a:extLst>
          </p:cNvPr>
          <p:cNvSpPr txBox="1"/>
          <p:nvPr/>
        </p:nvSpPr>
        <p:spPr>
          <a:xfrm>
            <a:off x="7007440" y="4002109"/>
            <a:ext cx="1343025" cy="276999"/>
          </a:xfrm>
          <a:prstGeom prst="rect">
            <a:avLst/>
          </a:prstGeom>
          <a:noFill/>
        </p:spPr>
        <p:txBody>
          <a:bodyPr wrap="square" rtlCol="0">
            <a:spAutoFit/>
          </a:bodyPr>
          <a:lstStyle/>
          <a:p>
            <a:r>
              <a:rPr lang="nb-NO" sz="1200" dirty="0"/>
              <a:t>(1,1 % / 2)</a:t>
            </a:r>
          </a:p>
        </p:txBody>
      </p:sp>
    </p:spTree>
    <p:extLst>
      <p:ext uri="{BB962C8B-B14F-4D97-AF65-F5344CB8AC3E}">
        <p14:creationId xmlns:p14="http://schemas.microsoft.com/office/powerpoint/2010/main" val="2761305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1E22A18-5281-1C81-7973-4B9398A87D48}"/>
              </a:ext>
            </a:extLst>
          </p:cNvPr>
          <p:cNvSpPr>
            <a:spLocks noGrp="1"/>
          </p:cNvSpPr>
          <p:nvPr>
            <p:ph type="title"/>
          </p:nvPr>
        </p:nvSpPr>
        <p:spPr/>
        <p:txBody>
          <a:bodyPr anchor="t"/>
          <a:lstStyle/>
          <a:p>
            <a:r>
              <a:rPr lang="nb-NO" dirty="0"/>
              <a:t>I år krever vi kompensasjon for hele avviket!</a:t>
            </a:r>
          </a:p>
        </p:txBody>
      </p:sp>
      <p:sp>
        <p:nvSpPr>
          <p:cNvPr id="3" name="Plassholder for innhold 2">
            <a:extLst>
              <a:ext uri="{FF2B5EF4-FFF2-40B4-BE49-F238E27FC236}">
                <a16:creationId xmlns:a16="http://schemas.microsoft.com/office/drawing/2014/main" id="{53CF9B17-73C3-08F4-5D98-7A87CA9C0EF7}"/>
              </a:ext>
            </a:extLst>
          </p:cNvPr>
          <p:cNvSpPr>
            <a:spLocks noGrp="1"/>
          </p:cNvSpPr>
          <p:nvPr>
            <p:ph idx="1"/>
          </p:nvPr>
        </p:nvSpPr>
        <p:spPr>
          <a:xfrm>
            <a:off x="652293" y="1343712"/>
            <a:ext cx="7700875" cy="3683354"/>
          </a:xfrm>
        </p:spPr>
        <p:txBody>
          <a:bodyPr>
            <a:normAutofit fontScale="92500" lnSpcReduction="20000"/>
          </a:bodyPr>
          <a:lstStyle/>
          <a:p>
            <a:r>
              <a:rPr lang="nb-NO" dirty="0"/>
              <a:t>Vi vil kreve de resterende 0,55 prosentpoengene som ble gitt for lite i 2022, som følge av avviket på 1,1 prosent fra 2021. </a:t>
            </a:r>
          </a:p>
          <a:p>
            <a:r>
              <a:rPr lang="nb-NO" dirty="0"/>
              <a:t>0,55 prosentpoeng må tillegges ved beregningen av årsveksten i 2023. </a:t>
            </a:r>
          </a:p>
          <a:p>
            <a:endParaRPr lang="nb-NO" dirty="0"/>
          </a:p>
          <a:p>
            <a:r>
              <a:rPr lang="nb-NO" b="1" dirty="0"/>
              <a:t>Anslag</a:t>
            </a:r>
            <a:r>
              <a:rPr lang="nb-NO" dirty="0"/>
              <a:t>: gitt lønnsvekst på 5,2 % og prisvekst på 5,0 %</a:t>
            </a:r>
          </a:p>
          <a:p>
            <a:pPr marL="0" indent="0">
              <a:buNone/>
            </a:pPr>
            <a:r>
              <a:rPr lang="nb-NO" dirty="0"/>
              <a:t>   Avvik fra 2022: lønnsvekst 0,7 %, prisvekst 2,4 %. </a:t>
            </a:r>
          </a:p>
          <a:p>
            <a:pPr marL="0" indent="0">
              <a:buNone/>
            </a:pPr>
            <a:r>
              <a:rPr lang="nb-NO" dirty="0"/>
              <a:t>  + avvik fra 2021: 0,55 %</a:t>
            </a:r>
          </a:p>
          <a:p>
            <a:r>
              <a:rPr lang="nb-NO" dirty="0"/>
              <a:t>(((1,052*1,007)+(1,05*1,024))/2)*(1,0055) = </a:t>
            </a:r>
            <a:br>
              <a:rPr lang="nb-NO" dirty="0"/>
            </a:br>
            <a:br>
              <a:rPr lang="nb-NO" dirty="0"/>
            </a:br>
            <a:r>
              <a:rPr lang="nb-NO" dirty="0"/>
              <a:t>                  </a:t>
            </a:r>
            <a:r>
              <a:rPr lang="nb-NO" b="1" u="sng" dirty="0"/>
              <a:t>7,32 prosent årsvekst.</a:t>
            </a:r>
          </a:p>
        </p:txBody>
      </p:sp>
      <p:pic>
        <p:nvPicPr>
          <p:cNvPr id="5" name="Bilde 4">
            <a:extLst>
              <a:ext uri="{FF2B5EF4-FFF2-40B4-BE49-F238E27FC236}">
                <a16:creationId xmlns:a16="http://schemas.microsoft.com/office/drawing/2014/main" id="{217BF2A5-EC5C-93B9-1430-AC3EA21B4421}"/>
              </a:ext>
            </a:extLst>
          </p:cNvPr>
          <p:cNvPicPr>
            <a:picLocks noChangeAspect="1"/>
          </p:cNvPicPr>
          <p:nvPr/>
        </p:nvPicPr>
        <p:blipFill>
          <a:blip r:embed="rId3"/>
          <a:stretch>
            <a:fillRect/>
          </a:stretch>
        </p:blipFill>
        <p:spPr>
          <a:xfrm>
            <a:off x="8353168" y="1856716"/>
            <a:ext cx="3501950" cy="3107811"/>
          </a:xfrm>
          <a:prstGeom prst="rect">
            <a:avLst/>
          </a:prstGeom>
        </p:spPr>
      </p:pic>
      <p:sp>
        <p:nvSpPr>
          <p:cNvPr id="6" name="TekstSylinder 5">
            <a:extLst>
              <a:ext uri="{FF2B5EF4-FFF2-40B4-BE49-F238E27FC236}">
                <a16:creationId xmlns:a16="http://schemas.microsoft.com/office/drawing/2014/main" id="{FF0E89A6-48AA-2F07-E60B-5FC4C31494F1}"/>
              </a:ext>
            </a:extLst>
          </p:cNvPr>
          <p:cNvSpPr txBox="1"/>
          <p:nvPr/>
        </p:nvSpPr>
        <p:spPr>
          <a:xfrm>
            <a:off x="9457131" y="5056540"/>
            <a:ext cx="2964118" cy="276999"/>
          </a:xfrm>
          <a:prstGeom prst="rect">
            <a:avLst/>
          </a:prstGeom>
          <a:noFill/>
        </p:spPr>
        <p:txBody>
          <a:bodyPr wrap="square" rtlCol="0">
            <a:spAutoFit/>
          </a:bodyPr>
          <a:lstStyle/>
          <a:p>
            <a:r>
              <a:rPr lang="nb-NO" sz="1200" dirty="0"/>
              <a:t>Dagsavisen, 25. februar 2023</a:t>
            </a:r>
          </a:p>
        </p:txBody>
      </p:sp>
    </p:spTree>
    <p:extLst>
      <p:ext uri="{BB962C8B-B14F-4D97-AF65-F5344CB8AC3E}">
        <p14:creationId xmlns:p14="http://schemas.microsoft.com/office/powerpoint/2010/main" val="3147212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0710DEF-5D66-31F4-467D-5ED075BACD93}"/>
              </a:ext>
            </a:extLst>
          </p:cNvPr>
          <p:cNvSpPr>
            <a:spLocks noGrp="1"/>
          </p:cNvSpPr>
          <p:nvPr>
            <p:ph type="title"/>
          </p:nvPr>
        </p:nvSpPr>
        <p:spPr/>
        <p:txBody>
          <a:bodyPr anchor="t"/>
          <a:lstStyle/>
          <a:p>
            <a:r>
              <a:rPr lang="nb-NO" dirty="0"/>
              <a:t>Pensjonsvekst 2021 og 2022. Anslag for 2023.</a:t>
            </a:r>
          </a:p>
        </p:txBody>
      </p:sp>
      <p:graphicFrame>
        <p:nvGraphicFramePr>
          <p:cNvPr id="4" name="Tabell 8">
            <a:extLst>
              <a:ext uri="{FF2B5EF4-FFF2-40B4-BE49-F238E27FC236}">
                <a16:creationId xmlns:a16="http://schemas.microsoft.com/office/drawing/2014/main" id="{DD765D5A-EEED-420B-119C-DAB22BE8BA52}"/>
              </a:ext>
            </a:extLst>
          </p:cNvPr>
          <p:cNvGraphicFramePr>
            <a:graphicFrameLocks/>
          </p:cNvGraphicFramePr>
          <p:nvPr>
            <p:extLst>
              <p:ext uri="{D42A27DB-BD31-4B8C-83A1-F6EECF244321}">
                <p14:modId xmlns:p14="http://schemas.microsoft.com/office/powerpoint/2010/main" val="2283058882"/>
              </p:ext>
            </p:extLst>
          </p:nvPr>
        </p:nvGraphicFramePr>
        <p:xfrm>
          <a:off x="874713" y="1825625"/>
          <a:ext cx="8712201" cy="2123440"/>
        </p:xfrm>
        <a:graphic>
          <a:graphicData uri="http://schemas.openxmlformats.org/drawingml/2006/table">
            <a:tbl>
              <a:tblPr firstRow="1" bandRow="1">
                <a:tableStyleId>{5C22544A-7EE6-4342-B048-85BDC9FD1C3A}</a:tableStyleId>
              </a:tblPr>
              <a:tblGrid>
                <a:gridCol w="1723574">
                  <a:extLst>
                    <a:ext uri="{9D8B030D-6E8A-4147-A177-3AD203B41FA5}">
                      <a16:colId xmlns:a16="http://schemas.microsoft.com/office/drawing/2014/main" val="2359519832"/>
                    </a:ext>
                  </a:extLst>
                </a:gridCol>
                <a:gridCol w="2085950">
                  <a:extLst>
                    <a:ext uri="{9D8B030D-6E8A-4147-A177-3AD203B41FA5}">
                      <a16:colId xmlns:a16="http://schemas.microsoft.com/office/drawing/2014/main" val="1375762381"/>
                    </a:ext>
                  </a:extLst>
                </a:gridCol>
                <a:gridCol w="1551689">
                  <a:extLst>
                    <a:ext uri="{9D8B030D-6E8A-4147-A177-3AD203B41FA5}">
                      <a16:colId xmlns:a16="http://schemas.microsoft.com/office/drawing/2014/main" val="896082689"/>
                    </a:ext>
                  </a:extLst>
                </a:gridCol>
                <a:gridCol w="1693637">
                  <a:extLst>
                    <a:ext uri="{9D8B030D-6E8A-4147-A177-3AD203B41FA5}">
                      <a16:colId xmlns:a16="http://schemas.microsoft.com/office/drawing/2014/main" val="4255601550"/>
                    </a:ext>
                  </a:extLst>
                </a:gridCol>
                <a:gridCol w="1657351">
                  <a:extLst>
                    <a:ext uri="{9D8B030D-6E8A-4147-A177-3AD203B41FA5}">
                      <a16:colId xmlns:a16="http://schemas.microsoft.com/office/drawing/2014/main" val="836538951"/>
                    </a:ext>
                  </a:extLst>
                </a:gridCol>
              </a:tblGrid>
              <a:tr h="370840">
                <a:tc>
                  <a:txBody>
                    <a:bodyPr/>
                    <a:lstStyle/>
                    <a:p>
                      <a:endParaRPr lang="nb-NO" dirty="0"/>
                    </a:p>
                  </a:txBody>
                  <a:tcPr/>
                </a:tc>
                <a:tc>
                  <a:txBody>
                    <a:bodyPr/>
                    <a:lstStyle/>
                    <a:p>
                      <a:r>
                        <a:rPr lang="nb-NO" b="1" dirty="0">
                          <a:solidFill>
                            <a:schemeClr val="tx1"/>
                          </a:solidFill>
                        </a:rPr>
                        <a:t>Pensjonsvekst (årsvekst)</a:t>
                      </a:r>
                    </a:p>
                  </a:txBody>
                  <a:tcPr/>
                </a:tc>
                <a:tc>
                  <a:txBody>
                    <a:bodyPr/>
                    <a:lstStyle/>
                    <a:p>
                      <a:r>
                        <a:rPr lang="nb-NO" b="1" dirty="0">
                          <a:solidFill>
                            <a:schemeClr val="tx1"/>
                          </a:solidFill>
                        </a:rPr>
                        <a:t>Prisvekst</a:t>
                      </a:r>
                    </a:p>
                  </a:txBody>
                  <a:tcPr/>
                </a:tc>
                <a:tc>
                  <a:txBody>
                    <a:bodyPr/>
                    <a:lstStyle/>
                    <a:p>
                      <a:r>
                        <a:rPr lang="nb-NO" b="1" dirty="0">
                          <a:solidFill>
                            <a:schemeClr val="tx1"/>
                          </a:solidFill>
                        </a:rPr>
                        <a:t>Realvekst</a:t>
                      </a:r>
                    </a:p>
                  </a:txBody>
                  <a:tcPr/>
                </a:tc>
                <a:tc>
                  <a:txBody>
                    <a:bodyPr/>
                    <a:lstStyle/>
                    <a:p>
                      <a:r>
                        <a:rPr lang="nb-NO" b="1" dirty="0">
                          <a:solidFill>
                            <a:schemeClr val="tx1"/>
                          </a:solidFill>
                        </a:rPr>
                        <a:t>Vekst fra 1. mai</a:t>
                      </a:r>
                    </a:p>
                  </a:txBody>
                  <a:tcPr/>
                </a:tc>
                <a:extLst>
                  <a:ext uri="{0D108BD9-81ED-4DB2-BD59-A6C34878D82A}">
                    <a16:rowId xmlns:a16="http://schemas.microsoft.com/office/drawing/2014/main" val="1784359840"/>
                  </a:ext>
                </a:extLst>
              </a:tr>
              <a:tr h="370840">
                <a:tc>
                  <a:txBody>
                    <a:bodyPr/>
                    <a:lstStyle/>
                    <a:p>
                      <a:r>
                        <a:rPr lang="nb-NO" dirty="0"/>
                        <a:t>2021</a:t>
                      </a:r>
                    </a:p>
                  </a:txBody>
                  <a:tcPr/>
                </a:tc>
                <a:tc>
                  <a:txBody>
                    <a:bodyPr/>
                    <a:lstStyle/>
                    <a:p>
                      <a:r>
                        <a:rPr lang="nb-NO" dirty="0"/>
                        <a:t>3,83 %</a:t>
                      </a:r>
                    </a:p>
                  </a:txBody>
                  <a:tcPr/>
                </a:tc>
                <a:tc>
                  <a:txBody>
                    <a:bodyPr/>
                    <a:lstStyle/>
                    <a:p>
                      <a:r>
                        <a:rPr lang="nb-NO" dirty="0"/>
                        <a:t>3,5 %</a:t>
                      </a:r>
                    </a:p>
                  </a:txBody>
                  <a:tcPr/>
                </a:tc>
                <a:tc>
                  <a:txBody>
                    <a:bodyPr/>
                    <a:lstStyle/>
                    <a:p>
                      <a:r>
                        <a:rPr lang="nb-NO" dirty="0"/>
                        <a:t>+ 0,3 %</a:t>
                      </a:r>
                    </a:p>
                  </a:txBody>
                  <a:tcPr/>
                </a:tc>
                <a:tc>
                  <a:txBody>
                    <a:bodyPr/>
                    <a:lstStyle/>
                    <a:p>
                      <a:r>
                        <a:rPr lang="nb-NO" dirty="0"/>
                        <a:t>5,36 %</a:t>
                      </a:r>
                    </a:p>
                  </a:txBody>
                  <a:tcPr/>
                </a:tc>
                <a:extLst>
                  <a:ext uri="{0D108BD9-81ED-4DB2-BD59-A6C34878D82A}">
                    <a16:rowId xmlns:a16="http://schemas.microsoft.com/office/drawing/2014/main" val="2872946275"/>
                  </a:ext>
                </a:extLst>
              </a:tr>
              <a:tr h="370840">
                <a:tc>
                  <a:txBody>
                    <a:bodyPr/>
                    <a:lstStyle/>
                    <a:p>
                      <a:r>
                        <a:rPr lang="nb-NO" dirty="0"/>
                        <a:t>2022</a:t>
                      </a:r>
                    </a:p>
                  </a:txBody>
                  <a:tcPr/>
                </a:tc>
                <a:tc>
                  <a:txBody>
                    <a:bodyPr/>
                    <a:lstStyle/>
                    <a:p>
                      <a:r>
                        <a:rPr lang="nb-NO" dirty="0"/>
                        <a:t>4,12 %</a:t>
                      </a:r>
                    </a:p>
                  </a:txBody>
                  <a:tcPr/>
                </a:tc>
                <a:tc>
                  <a:txBody>
                    <a:bodyPr/>
                    <a:lstStyle/>
                    <a:p>
                      <a:r>
                        <a:rPr lang="nb-NO" dirty="0"/>
                        <a:t>5,8 %</a:t>
                      </a:r>
                    </a:p>
                  </a:txBody>
                  <a:tcPr/>
                </a:tc>
                <a:tc>
                  <a:txBody>
                    <a:bodyPr/>
                    <a:lstStyle/>
                    <a:p>
                      <a:r>
                        <a:rPr lang="nb-NO" dirty="0"/>
                        <a:t>- 1,6 %</a:t>
                      </a:r>
                    </a:p>
                  </a:txBody>
                  <a:tcPr/>
                </a:tc>
                <a:tc>
                  <a:txBody>
                    <a:bodyPr/>
                    <a:lstStyle/>
                    <a:p>
                      <a:r>
                        <a:rPr lang="nb-NO" dirty="0"/>
                        <a:t>3,53 %</a:t>
                      </a:r>
                    </a:p>
                  </a:txBody>
                  <a:tcPr/>
                </a:tc>
                <a:extLst>
                  <a:ext uri="{0D108BD9-81ED-4DB2-BD59-A6C34878D82A}">
                    <a16:rowId xmlns:a16="http://schemas.microsoft.com/office/drawing/2014/main" val="2201955907"/>
                  </a:ext>
                </a:extLst>
              </a:tr>
              <a:tr h="370840">
                <a:tc>
                  <a:txBody>
                    <a:bodyPr/>
                    <a:lstStyle/>
                    <a:p>
                      <a:r>
                        <a:rPr lang="nb-NO" dirty="0"/>
                        <a:t>2023* (a)</a:t>
                      </a:r>
                    </a:p>
                  </a:txBody>
                  <a:tcPr/>
                </a:tc>
                <a:tc>
                  <a:txBody>
                    <a:bodyPr/>
                    <a:lstStyle/>
                    <a:p>
                      <a:r>
                        <a:rPr lang="nb-NO" dirty="0"/>
                        <a:t>6,73 %</a:t>
                      </a:r>
                    </a:p>
                  </a:txBody>
                  <a:tcPr/>
                </a:tc>
                <a:tc>
                  <a:txBody>
                    <a:bodyPr/>
                    <a:lstStyle/>
                    <a:p>
                      <a:r>
                        <a:rPr lang="nb-NO" dirty="0"/>
                        <a:t>5,0 %</a:t>
                      </a:r>
                    </a:p>
                  </a:txBody>
                  <a:tcPr/>
                </a:tc>
                <a:tc>
                  <a:txBody>
                    <a:bodyPr/>
                    <a:lstStyle/>
                    <a:p>
                      <a:r>
                        <a:rPr lang="nb-NO" dirty="0"/>
                        <a:t>+1,6 %</a:t>
                      </a:r>
                    </a:p>
                  </a:txBody>
                  <a:tcPr/>
                </a:tc>
                <a:tc>
                  <a:txBody>
                    <a:bodyPr/>
                    <a:lstStyle/>
                    <a:p>
                      <a:r>
                        <a:rPr lang="nb-NO" dirty="0"/>
                        <a:t>8,28 %</a:t>
                      </a:r>
                    </a:p>
                  </a:txBody>
                  <a:tcPr/>
                </a:tc>
                <a:extLst>
                  <a:ext uri="{0D108BD9-81ED-4DB2-BD59-A6C34878D82A}">
                    <a16:rowId xmlns:a16="http://schemas.microsoft.com/office/drawing/2014/main" val="1825239211"/>
                  </a:ext>
                </a:extLst>
              </a:tr>
              <a:tr h="370840">
                <a:tc>
                  <a:txBody>
                    <a:bodyPr/>
                    <a:lstStyle/>
                    <a:p>
                      <a:r>
                        <a:rPr lang="nb-NO" dirty="0"/>
                        <a:t>2023* (b)</a:t>
                      </a:r>
                    </a:p>
                  </a:txBody>
                  <a:tcPr/>
                </a:tc>
                <a:tc>
                  <a:txBody>
                    <a:bodyPr/>
                    <a:lstStyle/>
                    <a:p>
                      <a:r>
                        <a:rPr lang="nb-NO" dirty="0"/>
                        <a:t>7,32 %</a:t>
                      </a:r>
                    </a:p>
                  </a:txBody>
                  <a:tcPr/>
                </a:tc>
                <a:tc>
                  <a:txBody>
                    <a:bodyPr/>
                    <a:lstStyle/>
                    <a:p>
                      <a:r>
                        <a:rPr lang="nb-NO" dirty="0"/>
                        <a:t>5,0 %</a:t>
                      </a:r>
                    </a:p>
                  </a:txBody>
                  <a:tcPr/>
                </a:tc>
                <a:tc>
                  <a:txBody>
                    <a:bodyPr/>
                    <a:lstStyle/>
                    <a:p>
                      <a:r>
                        <a:rPr lang="nb-NO" dirty="0"/>
                        <a:t>+2,2 %</a:t>
                      </a:r>
                    </a:p>
                  </a:txBody>
                  <a:tcPr/>
                </a:tc>
                <a:tc>
                  <a:txBody>
                    <a:bodyPr/>
                    <a:lstStyle/>
                    <a:p>
                      <a:r>
                        <a:rPr lang="nb-NO" dirty="0"/>
                        <a:t>9,15 %</a:t>
                      </a:r>
                    </a:p>
                  </a:txBody>
                  <a:tcPr/>
                </a:tc>
                <a:extLst>
                  <a:ext uri="{0D108BD9-81ED-4DB2-BD59-A6C34878D82A}">
                    <a16:rowId xmlns:a16="http://schemas.microsoft.com/office/drawing/2014/main" val="1990670663"/>
                  </a:ext>
                </a:extLst>
              </a:tr>
            </a:tbl>
          </a:graphicData>
        </a:graphic>
      </p:graphicFrame>
      <p:sp>
        <p:nvSpPr>
          <p:cNvPr id="6" name="TekstSylinder 5">
            <a:extLst>
              <a:ext uri="{FF2B5EF4-FFF2-40B4-BE49-F238E27FC236}">
                <a16:creationId xmlns:a16="http://schemas.microsoft.com/office/drawing/2014/main" id="{C89F3526-6D37-C7DC-14D7-F95E0F68F897}"/>
              </a:ext>
            </a:extLst>
          </p:cNvPr>
          <p:cNvSpPr txBox="1"/>
          <p:nvPr/>
        </p:nvSpPr>
        <p:spPr>
          <a:xfrm>
            <a:off x="600075" y="4371975"/>
            <a:ext cx="8986839" cy="1200329"/>
          </a:xfrm>
          <a:prstGeom prst="rect">
            <a:avLst/>
          </a:prstGeom>
          <a:noFill/>
        </p:spPr>
        <p:txBody>
          <a:bodyPr wrap="square" rtlCol="0">
            <a:spAutoFit/>
          </a:bodyPr>
          <a:lstStyle/>
          <a:p>
            <a:pPr marL="342900" indent="-342900">
              <a:buAutoNum type="alphaLcParenBoth"/>
            </a:pPr>
            <a:r>
              <a:rPr lang="nb-NO" dirty="0"/>
              <a:t>= regulering </a:t>
            </a:r>
            <a:r>
              <a:rPr lang="nb-NO" u="sng" dirty="0"/>
              <a:t>uten</a:t>
            </a:r>
            <a:r>
              <a:rPr lang="nb-NO" dirty="0"/>
              <a:t> kompensasjon for avviket på 0,55 prosent fra 2021</a:t>
            </a:r>
          </a:p>
          <a:p>
            <a:pPr marL="342900" indent="-342900">
              <a:buAutoNum type="alphaLcParenBoth"/>
            </a:pPr>
            <a:r>
              <a:rPr lang="nb-NO" dirty="0"/>
              <a:t>= regulering </a:t>
            </a:r>
            <a:r>
              <a:rPr lang="nb-NO" u="sng" dirty="0"/>
              <a:t>med</a:t>
            </a:r>
            <a:r>
              <a:rPr lang="nb-NO" dirty="0"/>
              <a:t> kompensasjon for avviket på 0,55 prosent fra 2021</a:t>
            </a:r>
          </a:p>
          <a:p>
            <a:pPr marL="342900" indent="-342900">
              <a:buAutoNum type="alphaLcParenBoth"/>
            </a:pPr>
            <a:endParaRPr lang="nb-NO" dirty="0"/>
          </a:p>
          <a:p>
            <a:r>
              <a:rPr lang="nb-NO" dirty="0"/>
              <a:t>*</a:t>
            </a:r>
            <a:r>
              <a:rPr lang="nb-NO" i="1" dirty="0"/>
              <a:t>Anslag basert på en forventet lønnsvekst på 5,2 % og prisvekst på 5,0 % for 2023. </a:t>
            </a:r>
          </a:p>
        </p:txBody>
      </p:sp>
    </p:spTree>
    <p:extLst>
      <p:ext uri="{BB962C8B-B14F-4D97-AF65-F5344CB8AC3E}">
        <p14:creationId xmlns:p14="http://schemas.microsoft.com/office/powerpoint/2010/main" val="1612489813"/>
      </p:ext>
    </p:extLst>
  </p:cSld>
  <p:clrMapOvr>
    <a:masterClrMapping/>
  </p:clrMapOvr>
</p:sld>
</file>

<file path=ppt/theme/theme1.xml><?xml version="1.0" encoding="utf-8"?>
<a:theme xmlns:a="http://schemas.openxmlformats.org/drawingml/2006/main" name="Office-tema">
  <a:themeElements>
    <a:clrScheme name="Pensjonistforbundet">
      <a:dk1>
        <a:srgbClr val="242424"/>
      </a:dk1>
      <a:lt1>
        <a:srgbClr val="FFFFFF"/>
      </a:lt1>
      <a:dk2>
        <a:srgbClr val="F05928"/>
      </a:dk2>
      <a:lt2>
        <a:srgbClr val="FFF0DC"/>
      </a:lt2>
      <a:accent1>
        <a:srgbClr val="FF9B0F"/>
      </a:accent1>
      <a:accent2>
        <a:srgbClr val="8C0000"/>
      </a:accent2>
      <a:accent3>
        <a:srgbClr val="283C46"/>
      </a:accent3>
      <a:accent4>
        <a:srgbClr val="00A0B3"/>
      </a:accent4>
      <a:accent5>
        <a:srgbClr val="E5E5E5"/>
      </a:accent5>
      <a:accent6>
        <a:srgbClr val="969696"/>
      </a:accent6>
      <a:hlink>
        <a:srgbClr val="006496"/>
      </a:hlink>
      <a:folHlink>
        <a:srgbClr val="50233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nsjonistforbundet_PPT_mal_eksempel kopi" id="{252E4171-3DF3-D440-919C-A2243B3DB0F7}" vid="{1770EF9E-6364-B048-A2DD-543B40690E1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11549BE07CDBD40991761EE3C8CBE3C" ma:contentTypeVersion="12" ma:contentTypeDescription="Opprett et nytt dokument." ma:contentTypeScope="" ma:versionID="ca085158ba956a20f32a22f13409adef">
  <xsd:schema xmlns:xsd="http://www.w3.org/2001/XMLSchema" xmlns:xs="http://www.w3.org/2001/XMLSchema" xmlns:p="http://schemas.microsoft.com/office/2006/metadata/properties" xmlns:ns2="3e584ca1-6e63-4449-846a-3df05295a462" xmlns:ns3="743d2e68-ee98-4de3-bfce-2f2eaca954ce" targetNamespace="http://schemas.microsoft.com/office/2006/metadata/properties" ma:root="true" ma:fieldsID="c2e70b66999bc958c5750641572a54d6" ns2:_="" ns3:_="">
    <xsd:import namespace="3e584ca1-6e63-4449-846a-3df05295a462"/>
    <xsd:import namespace="743d2e68-ee98-4de3-bfce-2f2eaca954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584ca1-6e63-4449-846a-3df05295a4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3d2e68-ee98-4de3-bfce-2f2eaca954ce" elementFormDefault="qualified">
    <xsd:import namespace="http://schemas.microsoft.com/office/2006/documentManagement/types"/>
    <xsd:import namespace="http://schemas.microsoft.com/office/infopath/2007/PartnerControls"/>
    <xsd:element name="SharedWithUsers" ma:index="13"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E7E1B43-E5E6-4EE4-8C85-B60623FFAE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584ca1-6e63-4449-846a-3df05295a462"/>
    <ds:schemaRef ds:uri="743d2e68-ee98-4de3-bfce-2f2eaca954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FB3395-E7AA-4F55-9AE0-D0039F44DB49}">
  <ds:schemaRefs>
    <ds:schemaRef ds:uri="http://schemas.microsoft.com/sharepoint/v3/contenttype/forms"/>
  </ds:schemaRefs>
</ds:datastoreItem>
</file>

<file path=customXml/itemProps3.xml><?xml version="1.0" encoding="utf-8"?>
<ds:datastoreItem xmlns:ds="http://schemas.openxmlformats.org/officeDocument/2006/customXml" ds:itemID="{3C7F0D11-0E39-43AE-A6DC-B2B6E59A8F96}">
  <ds:schemaRefs>
    <ds:schemaRef ds:uri="http://schemas.microsoft.com/office/2006/metadata/properties"/>
    <ds:schemaRef ds:uri="http://purl.org/dc/terms/"/>
    <ds:schemaRef ds:uri="743d2e68-ee98-4de3-bfce-2f2eaca954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3e584ca1-6e63-4449-846a-3df05295a46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717</TotalTime>
  <Words>1087</Words>
  <Application>Microsoft Office PowerPoint</Application>
  <PresentationFormat>Widescreen</PresentationFormat>
  <Paragraphs>107</Paragraphs>
  <Slides>10</Slides>
  <Notes>8</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10</vt:i4>
      </vt:variant>
    </vt:vector>
  </HeadingPairs>
  <TitlesOfParts>
    <vt:vector size="14" baseType="lpstr">
      <vt:lpstr>Arial</vt:lpstr>
      <vt:lpstr>Calibri</vt:lpstr>
      <vt:lpstr>Source Sans Pro</vt:lpstr>
      <vt:lpstr>Office-tema</vt:lpstr>
      <vt:lpstr>Formøte til engere utvalg 2023</vt:lpstr>
      <vt:lpstr>Hvilke tall legges til grunn i trygdeoppgjøret?</vt:lpstr>
      <vt:lpstr>Omkamp om etterslepet fra 2021</vt:lpstr>
      <vt:lpstr>2021 – et særskilt reguleringsår</vt:lpstr>
      <vt:lpstr>Trygdeoppgjøret 2021 - tallgrunnlaget</vt:lpstr>
      <vt:lpstr>2021-avviket </vt:lpstr>
      <vt:lpstr>2022: Halvering av avviket på 1,1 prosent</vt:lpstr>
      <vt:lpstr>I år krever vi kompensasjon for hele avviket!</vt:lpstr>
      <vt:lpstr>Pensjonsvekst 2021 og 2022. Anslag for 2023.</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Larsen, Aina</dc:creator>
  <cp:lastModifiedBy>Pia Ribsskog</cp:lastModifiedBy>
  <cp:revision>39</cp:revision>
  <dcterms:created xsi:type="dcterms:W3CDTF">2018-05-08T11:20:30Z</dcterms:created>
  <dcterms:modified xsi:type="dcterms:W3CDTF">2023-03-29T14:56:44Z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0x010100711549BE07CDBD40991761EE3C8CBE3C</vt:lpwstr>
  </property>
</Properties>
</file>