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6" r:id="rId1"/>
  </p:sldMasterIdLst>
  <p:notesMasterIdLst>
    <p:notesMasterId r:id="rId18"/>
  </p:notesMasterIdLst>
  <p:sldIdLst>
    <p:sldId id="256" r:id="rId2"/>
    <p:sldId id="262" r:id="rId3"/>
    <p:sldId id="265" r:id="rId4"/>
    <p:sldId id="261" r:id="rId5"/>
    <p:sldId id="266" r:id="rId6"/>
    <p:sldId id="258" r:id="rId7"/>
    <p:sldId id="267" r:id="rId8"/>
    <p:sldId id="259" r:id="rId9"/>
    <p:sldId id="268" r:id="rId10"/>
    <p:sldId id="260" r:id="rId11"/>
    <p:sldId id="269" r:id="rId12"/>
    <p:sldId id="257" r:id="rId13"/>
    <p:sldId id="270" r:id="rId14"/>
    <p:sldId id="263" r:id="rId15"/>
    <p:sldId id="271" r:id="rId16"/>
    <p:sldId id="264" r:id="rId17"/>
  </p:sldIdLst>
  <p:sldSz cx="12192000" cy="6858000"/>
  <p:notesSz cx="6805613" cy="99441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716" autoAdjust="0"/>
  </p:normalViewPr>
  <p:slideViewPr>
    <p:cSldViewPr snapToGrid="0">
      <p:cViewPr varScale="1">
        <p:scale>
          <a:sx n="81" d="100"/>
          <a:sy n="81" d="100"/>
        </p:scale>
        <p:origin x="754" y="6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1"/>
            <a:ext cx="2949099" cy="498395"/>
          </a:xfrm>
          <a:prstGeom prst="rect">
            <a:avLst/>
          </a:prstGeom>
        </p:spPr>
        <p:txBody>
          <a:bodyPr vert="horz" lIns="91138" tIns="45569" rIns="91138" bIns="45569" rtlCol="0"/>
          <a:lstStyle>
            <a:lvl1pPr algn="l">
              <a:defRPr sz="1200"/>
            </a:lvl1pPr>
          </a:lstStyle>
          <a:p>
            <a:endParaRPr lang="nb-NO"/>
          </a:p>
        </p:txBody>
      </p:sp>
      <p:sp>
        <p:nvSpPr>
          <p:cNvPr id="3" name="Plassholder for dato 2"/>
          <p:cNvSpPr>
            <a:spLocks noGrp="1"/>
          </p:cNvSpPr>
          <p:nvPr>
            <p:ph type="dt" idx="1"/>
          </p:nvPr>
        </p:nvSpPr>
        <p:spPr>
          <a:xfrm>
            <a:off x="3854939" y="1"/>
            <a:ext cx="2949099" cy="498395"/>
          </a:xfrm>
          <a:prstGeom prst="rect">
            <a:avLst/>
          </a:prstGeom>
        </p:spPr>
        <p:txBody>
          <a:bodyPr vert="horz" lIns="91138" tIns="45569" rIns="91138" bIns="45569" rtlCol="0"/>
          <a:lstStyle>
            <a:lvl1pPr algn="r">
              <a:defRPr sz="1200"/>
            </a:lvl1pPr>
          </a:lstStyle>
          <a:p>
            <a:fld id="{68A7EABB-6F7A-43C7-A591-DF569FF15298}" type="datetimeFigureOut">
              <a:rPr lang="nb-NO" smtClean="0"/>
              <a:t>27.01.2022</a:t>
            </a:fld>
            <a:endParaRPr lang="nb-NO"/>
          </a:p>
        </p:txBody>
      </p:sp>
      <p:sp>
        <p:nvSpPr>
          <p:cNvPr id="4" name="Plassholder for lysbilde 3"/>
          <p:cNvSpPr>
            <a:spLocks noGrp="1" noRot="1" noChangeAspect="1"/>
          </p:cNvSpPr>
          <p:nvPr>
            <p:ph type="sldImg" idx="2"/>
          </p:nvPr>
        </p:nvSpPr>
        <p:spPr>
          <a:xfrm>
            <a:off x="419100" y="1243013"/>
            <a:ext cx="5967413" cy="3357562"/>
          </a:xfrm>
          <a:prstGeom prst="rect">
            <a:avLst/>
          </a:prstGeom>
          <a:noFill/>
          <a:ln w="12700">
            <a:solidFill>
              <a:prstClr val="black"/>
            </a:solidFill>
          </a:ln>
        </p:spPr>
        <p:txBody>
          <a:bodyPr vert="horz" lIns="91138" tIns="45569" rIns="91138" bIns="45569" rtlCol="0" anchor="ctr"/>
          <a:lstStyle/>
          <a:p>
            <a:endParaRPr lang="nb-NO"/>
          </a:p>
        </p:txBody>
      </p:sp>
      <p:sp>
        <p:nvSpPr>
          <p:cNvPr id="5" name="Plassholder for notater 4"/>
          <p:cNvSpPr>
            <a:spLocks noGrp="1"/>
          </p:cNvSpPr>
          <p:nvPr>
            <p:ph type="body" sz="quarter" idx="3"/>
          </p:nvPr>
        </p:nvSpPr>
        <p:spPr>
          <a:xfrm>
            <a:off x="680562" y="4785549"/>
            <a:ext cx="5444490" cy="3915737"/>
          </a:xfrm>
          <a:prstGeom prst="rect">
            <a:avLst/>
          </a:prstGeom>
        </p:spPr>
        <p:txBody>
          <a:bodyPr vert="horz" lIns="91138" tIns="45569" rIns="91138" bIns="45569" rtlCol="0"/>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6" name="Plassholder for bunntekst 5"/>
          <p:cNvSpPr>
            <a:spLocks noGrp="1"/>
          </p:cNvSpPr>
          <p:nvPr>
            <p:ph type="ftr" sz="quarter" idx="4"/>
          </p:nvPr>
        </p:nvSpPr>
        <p:spPr>
          <a:xfrm>
            <a:off x="0" y="9445705"/>
            <a:ext cx="2949099" cy="498395"/>
          </a:xfrm>
          <a:prstGeom prst="rect">
            <a:avLst/>
          </a:prstGeom>
        </p:spPr>
        <p:txBody>
          <a:bodyPr vert="horz" lIns="91138" tIns="45569" rIns="91138" bIns="45569" rtlCol="0" anchor="b"/>
          <a:lstStyle>
            <a:lvl1pPr algn="l">
              <a:defRPr sz="1200"/>
            </a:lvl1pPr>
          </a:lstStyle>
          <a:p>
            <a:endParaRPr lang="nb-NO"/>
          </a:p>
        </p:txBody>
      </p:sp>
      <p:sp>
        <p:nvSpPr>
          <p:cNvPr id="7" name="Plassholder for lysbildenummer 6"/>
          <p:cNvSpPr>
            <a:spLocks noGrp="1"/>
          </p:cNvSpPr>
          <p:nvPr>
            <p:ph type="sldNum" sz="quarter" idx="5"/>
          </p:nvPr>
        </p:nvSpPr>
        <p:spPr>
          <a:xfrm>
            <a:off x="3854939" y="9445705"/>
            <a:ext cx="2949099" cy="498395"/>
          </a:xfrm>
          <a:prstGeom prst="rect">
            <a:avLst/>
          </a:prstGeom>
        </p:spPr>
        <p:txBody>
          <a:bodyPr vert="horz" lIns="91138" tIns="45569" rIns="91138" bIns="45569" rtlCol="0" anchor="b"/>
          <a:lstStyle>
            <a:lvl1pPr algn="r">
              <a:defRPr sz="1200"/>
            </a:lvl1pPr>
          </a:lstStyle>
          <a:p>
            <a:fld id="{11894DC2-96ED-4330-8883-B3C6CF68C4D6}" type="slidenum">
              <a:rPr lang="nb-NO" smtClean="0"/>
              <a:t>‹#›</a:t>
            </a:fld>
            <a:endParaRPr lang="nb-NO"/>
          </a:p>
        </p:txBody>
      </p:sp>
    </p:spTree>
    <p:extLst>
      <p:ext uri="{BB962C8B-B14F-4D97-AF65-F5344CB8AC3E}">
        <p14:creationId xmlns:p14="http://schemas.microsoft.com/office/powerpoint/2010/main" val="3604851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DF9204-3F29-4C3A-BA41-3063400202C4}"/>
              </a:ext>
            </a:extLst>
          </p:cNvPr>
          <p:cNvSpPr>
            <a:spLocks noGrp="1"/>
          </p:cNvSpPr>
          <p:nvPr>
            <p:ph type="ctrTitle"/>
          </p:nvPr>
        </p:nvSpPr>
        <p:spPr>
          <a:xfrm>
            <a:off x="1524000" y="1122363"/>
            <a:ext cx="9144000" cy="2387600"/>
          </a:xfrm>
        </p:spPr>
        <p:txBody>
          <a:bodyPr anchor="b"/>
          <a:lstStyle>
            <a:lvl1pPr algn="ctr">
              <a:defRPr sz="4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203393CD-7262-4AC7-80E6-52FE6F3F39BA}"/>
              </a:ext>
            </a:extLst>
          </p:cNvPr>
          <p:cNvSpPr>
            <a:spLocks noGrp="1"/>
          </p:cNvSpPr>
          <p:nvPr>
            <p:ph type="subTitle" idx="1"/>
          </p:nvPr>
        </p:nvSpPr>
        <p:spPr>
          <a:xfrm>
            <a:off x="1524000" y="3602038"/>
            <a:ext cx="9144000" cy="1655762"/>
          </a:xfrm>
        </p:spPr>
        <p:txBody>
          <a:bodyPr/>
          <a:lstStyle>
            <a:lvl1pPr marL="0" indent="0" algn="ctr">
              <a:buNone/>
              <a:defRPr sz="2000">
                <a:latin typeface="+mn-lt"/>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D7D430AE-0210-4E82-AD7B-41B112DE7F7D}"/>
              </a:ext>
            </a:extLst>
          </p:cNvPr>
          <p:cNvSpPr>
            <a:spLocks noGrp="1"/>
          </p:cNvSpPr>
          <p:nvPr>
            <p:ph type="dt" sz="half" idx="10"/>
          </p:nvPr>
        </p:nvSpPr>
        <p:spPr/>
        <p:txBody>
          <a:bodyPr/>
          <a:lstStyle>
            <a:lvl1pPr>
              <a:defRPr>
                <a:solidFill>
                  <a:schemeClr val="tx1">
                    <a:alpha val="60000"/>
                  </a:schemeClr>
                </a:solidFill>
                <a:latin typeface="+mn-lt"/>
              </a:defRPr>
            </a:lvl1pPr>
          </a:lstStyle>
          <a:p>
            <a:fld id="{23899B1F-C1B5-439B-81F7-0F5547029B21}" type="datetime1">
              <a:rPr lang="en-US" smtClean="0"/>
              <a:t>1/27/2022</a:t>
            </a:fld>
            <a:endParaRPr lang="en-US" dirty="0"/>
          </a:p>
        </p:txBody>
      </p:sp>
      <p:sp>
        <p:nvSpPr>
          <p:cNvPr id="5" name="Footer Placeholder 4">
            <a:extLst>
              <a:ext uri="{FF2B5EF4-FFF2-40B4-BE49-F238E27FC236}">
                <a16:creationId xmlns:a16="http://schemas.microsoft.com/office/drawing/2014/main" id="{0F221974-7DEC-459D-9642-CB5B59C82771}"/>
              </a:ext>
            </a:extLst>
          </p:cNvPr>
          <p:cNvSpPr>
            <a:spLocks noGrp="1"/>
          </p:cNvSpPr>
          <p:nvPr>
            <p:ph type="ftr" sz="quarter" idx="11"/>
          </p:nvPr>
        </p:nvSpPr>
        <p:spPr/>
        <p:txBody>
          <a:bodyPr/>
          <a:lstStyle>
            <a:lvl1pPr>
              <a:defRPr>
                <a:solidFill>
                  <a:schemeClr val="tx1">
                    <a:alpha val="60000"/>
                  </a:schemeClr>
                </a:solidFill>
                <a:latin typeface="+mn-lt"/>
              </a:defRPr>
            </a:lvl1pPr>
          </a:lstStyle>
          <a:p>
            <a:endParaRPr lang="en-US">
              <a:solidFill>
                <a:schemeClr val="tx1">
                  <a:alpha val="60000"/>
                </a:schemeClr>
              </a:solidFill>
            </a:endParaRPr>
          </a:p>
        </p:txBody>
      </p:sp>
      <p:sp>
        <p:nvSpPr>
          <p:cNvPr id="6" name="Slide Number Placeholder 5">
            <a:extLst>
              <a:ext uri="{FF2B5EF4-FFF2-40B4-BE49-F238E27FC236}">
                <a16:creationId xmlns:a16="http://schemas.microsoft.com/office/drawing/2014/main" id="{60731837-C94E-4B5B-BCF0-110C69EDB41C}"/>
              </a:ext>
            </a:extLst>
          </p:cNvPr>
          <p:cNvSpPr>
            <a:spLocks noGrp="1"/>
          </p:cNvSpPr>
          <p:nvPr>
            <p:ph type="sldNum" sz="quarter" idx="12"/>
          </p:nvPr>
        </p:nvSpPr>
        <p:spPr/>
        <p:txBody>
          <a:bodyPr/>
          <a:lstStyle>
            <a:lvl1pPr>
              <a:defRPr>
                <a:solidFill>
                  <a:schemeClr val="tx1">
                    <a:alpha val="60000"/>
                  </a:schemeClr>
                </a:solidFill>
                <a:latin typeface="+mn-lt"/>
              </a:defRPr>
            </a:lvl1pPr>
          </a:lstStyle>
          <a:p>
            <a:fld id="{73B850FF-6169-4056-8077-06FFA93A5366}" type="slidenum">
              <a:rPr lang="en-US" smtClean="0"/>
              <a:pPr/>
              <a:t>‹#›</a:t>
            </a:fld>
            <a:endParaRPr lang="en-US"/>
          </a:p>
        </p:txBody>
      </p:sp>
    </p:spTree>
    <p:extLst>
      <p:ext uri="{BB962C8B-B14F-4D97-AF65-F5344CB8AC3E}">
        <p14:creationId xmlns:p14="http://schemas.microsoft.com/office/powerpoint/2010/main" val="23163175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ABDD2-E186-4F25-8FDE-D1E875E9C30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318CC5B-A7E0-48B1-8329-6533AC76E7B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905B1B-77FE-4BFC-BF87-87DA989F0082}"/>
              </a:ext>
            </a:extLst>
          </p:cNvPr>
          <p:cNvSpPr>
            <a:spLocks noGrp="1"/>
          </p:cNvSpPr>
          <p:nvPr>
            <p:ph type="dt" sz="half" idx="10"/>
          </p:nvPr>
        </p:nvSpPr>
        <p:spPr/>
        <p:txBody>
          <a:bodyPr/>
          <a:lstStyle/>
          <a:p>
            <a:fld id="{AC203024-B01C-456D-B407-679F1FD3D998}" type="datetime1">
              <a:rPr lang="en-US" smtClean="0"/>
              <a:t>1/27/2022</a:t>
            </a:fld>
            <a:endParaRPr lang="en-US"/>
          </a:p>
        </p:txBody>
      </p:sp>
      <p:sp>
        <p:nvSpPr>
          <p:cNvPr id="5" name="Footer Placeholder 4">
            <a:extLst>
              <a:ext uri="{FF2B5EF4-FFF2-40B4-BE49-F238E27FC236}">
                <a16:creationId xmlns:a16="http://schemas.microsoft.com/office/drawing/2014/main" id="{3118531E-1B90-4631-BD37-4BB1DBFABF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8A55E8-88DC-4280-8E04-FF50FF8EDB5A}"/>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7726067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960633D-90E4-4F5A-9EBF-DDEC2B0B471A}"/>
              </a:ext>
            </a:extLst>
          </p:cNvPr>
          <p:cNvSpPr>
            <a:spLocks noGrp="1"/>
          </p:cNvSpPr>
          <p:nvPr>
            <p:ph type="title" orient="vert"/>
          </p:nvPr>
        </p:nvSpPr>
        <p:spPr>
          <a:xfrm>
            <a:off x="8724902"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DDD3065-FA3D-42C8-BFDA-967C87F4F285}"/>
              </a:ext>
            </a:extLst>
          </p:cNvPr>
          <p:cNvSpPr>
            <a:spLocks noGrp="1"/>
          </p:cNvSpPr>
          <p:nvPr>
            <p:ph type="body" orient="vert" idx="1"/>
          </p:nvPr>
        </p:nvSpPr>
        <p:spPr>
          <a:xfrm>
            <a:off x="838202"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DC126F-38E2-4425-861F-98ED432284BA}"/>
              </a:ext>
            </a:extLst>
          </p:cNvPr>
          <p:cNvSpPr>
            <a:spLocks noGrp="1"/>
          </p:cNvSpPr>
          <p:nvPr>
            <p:ph type="dt" sz="half" idx="10"/>
          </p:nvPr>
        </p:nvSpPr>
        <p:spPr/>
        <p:txBody>
          <a:bodyPr/>
          <a:lstStyle/>
          <a:p>
            <a:fld id="{0696EE3F-24C4-4A68-AA3B-6BFBB967D9E3}" type="datetime1">
              <a:rPr lang="en-US" smtClean="0"/>
              <a:t>1/27/2022</a:t>
            </a:fld>
            <a:endParaRPr lang="en-US"/>
          </a:p>
        </p:txBody>
      </p:sp>
      <p:sp>
        <p:nvSpPr>
          <p:cNvPr id="5" name="Footer Placeholder 4">
            <a:extLst>
              <a:ext uri="{FF2B5EF4-FFF2-40B4-BE49-F238E27FC236}">
                <a16:creationId xmlns:a16="http://schemas.microsoft.com/office/drawing/2014/main" id="{CA9645D8-F22A-4354-A8B3-96E8A2D232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9E2295-A616-4D57-8800-7B7E213A8CC8}"/>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9253332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4CC1FC-ADE8-488C-A1DA-2FD569FD4D09}"/>
              </a:ext>
            </a:extLst>
          </p:cNvPr>
          <p:cNvSpPr>
            <a:spLocks noGrp="1"/>
          </p:cNvSpPr>
          <p:nvPr>
            <p:ph type="title"/>
          </p:nvPr>
        </p:nvSpPr>
        <p:spPr>
          <a:xfrm>
            <a:off x="458694" y="365761"/>
            <a:ext cx="10895108" cy="1325563"/>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F02842-38C3-46D6-8527-0F6FE623C51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E864CF5-F681-40C2-88CC-E02206C9CECB}"/>
              </a:ext>
            </a:extLst>
          </p:cNvPr>
          <p:cNvSpPr>
            <a:spLocks noGrp="1"/>
          </p:cNvSpPr>
          <p:nvPr>
            <p:ph type="dt" sz="half" idx="10"/>
          </p:nvPr>
        </p:nvSpPr>
        <p:spPr/>
        <p:txBody>
          <a:bodyPr/>
          <a:lstStyle/>
          <a:p>
            <a:fld id="{CEAFCB1F-ED49-4EDC-A5E4-310B758B716E}" type="datetime1">
              <a:rPr lang="en-US" smtClean="0"/>
              <a:t>1/27/2022</a:t>
            </a:fld>
            <a:endParaRPr lang="en-US" dirty="0"/>
          </a:p>
        </p:txBody>
      </p:sp>
      <p:sp>
        <p:nvSpPr>
          <p:cNvPr id="5" name="Footer Placeholder 4">
            <a:extLst>
              <a:ext uri="{FF2B5EF4-FFF2-40B4-BE49-F238E27FC236}">
                <a16:creationId xmlns:a16="http://schemas.microsoft.com/office/drawing/2014/main" id="{82C04753-4FE4-4A6F-99BB-CFFC92E0CD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A569D1-DB13-4BD9-8BA9-0DEAD98F893F}"/>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3870918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020B05-7BF6-4073-9106-FA19E97273CB}"/>
              </a:ext>
            </a:extLst>
          </p:cNvPr>
          <p:cNvSpPr>
            <a:spLocks noGrp="1"/>
          </p:cNvSpPr>
          <p:nvPr>
            <p:ph type="title"/>
          </p:nvPr>
        </p:nvSpPr>
        <p:spPr>
          <a:xfrm>
            <a:off x="831852" y="1709741"/>
            <a:ext cx="10515600" cy="2852737"/>
          </a:xfrm>
        </p:spPr>
        <p:txBody>
          <a:bodyPr anchor="b"/>
          <a:lstStyle>
            <a:lvl1pPr>
              <a:defRPr sz="4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4E8EE8D7-6B58-4A3F-9DD5-E563D5192A68}"/>
              </a:ext>
            </a:extLst>
          </p:cNvPr>
          <p:cNvSpPr>
            <a:spLocks noGrp="1"/>
          </p:cNvSpPr>
          <p:nvPr>
            <p:ph type="body" idx="1"/>
          </p:nvPr>
        </p:nvSpPr>
        <p:spPr>
          <a:xfrm>
            <a:off x="831852" y="4589466"/>
            <a:ext cx="10515600" cy="1500187"/>
          </a:xfrm>
        </p:spPr>
        <p:txBody>
          <a:bodyPr/>
          <a:lstStyle>
            <a:lvl1pPr marL="0" indent="0">
              <a:buNone/>
              <a:defRPr sz="2400">
                <a:solidFill>
                  <a:schemeClr val="tx2"/>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102990E-9F0A-446A-B5B8-459CA8D98D92}"/>
              </a:ext>
            </a:extLst>
          </p:cNvPr>
          <p:cNvSpPr>
            <a:spLocks noGrp="1"/>
          </p:cNvSpPr>
          <p:nvPr>
            <p:ph type="dt" sz="half" idx="10"/>
          </p:nvPr>
        </p:nvSpPr>
        <p:spPr/>
        <p:txBody>
          <a:bodyPr/>
          <a:lstStyle/>
          <a:p>
            <a:fld id="{0C3E92E2-5873-4221-AE42-B1F86C45EA2C}" type="datetime1">
              <a:rPr lang="en-US" smtClean="0"/>
              <a:t>1/27/2022</a:t>
            </a:fld>
            <a:endParaRPr lang="en-US"/>
          </a:p>
        </p:txBody>
      </p:sp>
      <p:sp>
        <p:nvSpPr>
          <p:cNvPr id="5" name="Footer Placeholder 4">
            <a:extLst>
              <a:ext uri="{FF2B5EF4-FFF2-40B4-BE49-F238E27FC236}">
                <a16:creationId xmlns:a16="http://schemas.microsoft.com/office/drawing/2014/main" id="{89E68EAA-4377-45FF-9D7C-9E77BC9F27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07FA71-74C3-44B8-A0AC-E18A1E76B43D}"/>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131715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B71F12-2D88-4F76-AF46-BD5156C127A9}"/>
              </a:ext>
            </a:extLst>
          </p:cNvPr>
          <p:cNvSpPr>
            <a:spLocks noGrp="1"/>
          </p:cNvSpPr>
          <p:nvPr>
            <p:ph type="title"/>
          </p:nvPr>
        </p:nvSpPr>
        <p:spPr>
          <a:xfrm>
            <a:off x="458694" y="365761"/>
            <a:ext cx="10895108" cy="1325563"/>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6E1AA46-E3EB-4704-B019-F90F1E6177A5}"/>
              </a:ext>
            </a:extLst>
          </p:cNvPr>
          <p:cNvSpPr>
            <a:spLocks noGrp="1"/>
          </p:cNvSpPr>
          <p:nvPr>
            <p:ph sz="half" idx="1"/>
          </p:nvPr>
        </p:nvSpPr>
        <p:spPr>
          <a:xfrm>
            <a:off x="458697" y="1825625"/>
            <a:ext cx="556110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5C17480F-A530-4D05-9A22-E573FB4BA620}"/>
              </a:ext>
            </a:extLst>
          </p:cNvPr>
          <p:cNvSpPr>
            <a:spLocks noGrp="1"/>
          </p:cNvSpPr>
          <p:nvPr>
            <p:ph sz="half" idx="2"/>
          </p:nvPr>
        </p:nvSpPr>
        <p:spPr>
          <a:xfrm>
            <a:off x="6172202" y="1825625"/>
            <a:ext cx="556110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55B56FDA-C47A-4F4A-A364-BA60A25AB90A}"/>
              </a:ext>
            </a:extLst>
          </p:cNvPr>
          <p:cNvSpPr>
            <a:spLocks noGrp="1"/>
          </p:cNvSpPr>
          <p:nvPr>
            <p:ph type="dt" sz="half" idx="10"/>
          </p:nvPr>
        </p:nvSpPr>
        <p:spPr/>
        <p:txBody>
          <a:bodyPr/>
          <a:lstStyle/>
          <a:p>
            <a:fld id="{83129934-024C-4E7C-9C1B-31077C6948BE}" type="datetime1">
              <a:rPr lang="en-US" smtClean="0"/>
              <a:t>1/27/2022</a:t>
            </a:fld>
            <a:endParaRPr lang="en-US"/>
          </a:p>
        </p:txBody>
      </p:sp>
      <p:sp>
        <p:nvSpPr>
          <p:cNvPr id="6" name="Footer Placeholder 5">
            <a:extLst>
              <a:ext uri="{FF2B5EF4-FFF2-40B4-BE49-F238E27FC236}">
                <a16:creationId xmlns:a16="http://schemas.microsoft.com/office/drawing/2014/main" id="{7326D8DD-6D84-44D4-8A1B-57615B3ED8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C8FE31-B577-4017-8AFE-A8BA09596E9C}"/>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889510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C28C9-B8CC-413F-9FFA-626680E4A828}"/>
              </a:ext>
            </a:extLst>
          </p:cNvPr>
          <p:cNvSpPr>
            <a:spLocks noGrp="1"/>
          </p:cNvSpPr>
          <p:nvPr>
            <p:ph type="title"/>
          </p:nvPr>
        </p:nvSpPr>
        <p:spPr>
          <a:xfrm>
            <a:off x="458697" y="365128"/>
            <a:ext cx="11274612" cy="132556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CB53FE72-9D42-45F5-A37F-B12130388AD5}"/>
              </a:ext>
            </a:extLst>
          </p:cNvPr>
          <p:cNvSpPr>
            <a:spLocks noGrp="1"/>
          </p:cNvSpPr>
          <p:nvPr>
            <p:ph type="body" idx="1"/>
          </p:nvPr>
        </p:nvSpPr>
        <p:spPr>
          <a:xfrm>
            <a:off x="465261" y="1752600"/>
            <a:ext cx="5532319" cy="823912"/>
          </a:xfrm>
        </p:spPr>
        <p:txBody>
          <a:bodyPr anchor="b"/>
          <a:lstStyle>
            <a:lvl1pPr marL="0" indent="0">
              <a:buNone/>
              <a:defRPr sz="2400" b="0" i="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EE3A31D-9B5F-4DE3-B18D-F7F77782EB46}"/>
              </a:ext>
            </a:extLst>
          </p:cNvPr>
          <p:cNvSpPr>
            <a:spLocks noGrp="1"/>
          </p:cNvSpPr>
          <p:nvPr>
            <p:ph sz="half" idx="2"/>
          </p:nvPr>
        </p:nvSpPr>
        <p:spPr>
          <a:xfrm>
            <a:off x="465261" y="2667002"/>
            <a:ext cx="5532319" cy="35226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F0BE1D2D-822C-466C-A7B9-1A2D97366A41}"/>
              </a:ext>
            </a:extLst>
          </p:cNvPr>
          <p:cNvSpPr>
            <a:spLocks noGrp="1"/>
          </p:cNvSpPr>
          <p:nvPr>
            <p:ph type="body" sz="quarter" idx="3"/>
          </p:nvPr>
        </p:nvSpPr>
        <p:spPr>
          <a:xfrm>
            <a:off x="6172201" y="1752600"/>
            <a:ext cx="5561108" cy="823912"/>
          </a:xfrm>
        </p:spPr>
        <p:txBody>
          <a:bodyPr anchor="b"/>
          <a:lstStyle>
            <a:lvl1pPr marL="0" indent="0">
              <a:buNone/>
              <a:defRPr sz="2400" b="0" i="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6F13B2C-44CA-49C4-BC84-02AF1638F381}"/>
              </a:ext>
            </a:extLst>
          </p:cNvPr>
          <p:cNvSpPr>
            <a:spLocks noGrp="1"/>
          </p:cNvSpPr>
          <p:nvPr>
            <p:ph sz="quarter" idx="4"/>
          </p:nvPr>
        </p:nvSpPr>
        <p:spPr>
          <a:xfrm>
            <a:off x="6172201" y="2667002"/>
            <a:ext cx="5561108" cy="35226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3793CB55-E9C1-4CE6-9B61-81B71475B960}"/>
              </a:ext>
            </a:extLst>
          </p:cNvPr>
          <p:cNvSpPr>
            <a:spLocks noGrp="1"/>
          </p:cNvSpPr>
          <p:nvPr>
            <p:ph type="dt" sz="half" idx="10"/>
          </p:nvPr>
        </p:nvSpPr>
        <p:spPr/>
        <p:txBody>
          <a:bodyPr/>
          <a:lstStyle/>
          <a:p>
            <a:fld id="{B6D53F79-AE72-443C-8B68-8E5D379E9AC0}" type="datetime1">
              <a:rPr lang="en-US" smtClean="0"/>
              <a:t>1/27/2022</a:t>
            </a:fld>
            <a:endParaRPr lang="en-US"/>
          </a:p>
        </p:txBody>
      </p:sp>
      <p:sp>
        <p:nvSpPr>
          <p:cNvPr id="8" name="Footer Placeholder 7">
            <a:extLst>
              <a:ext uri="{FF2B5EF4-FFF2-40B4-BE49-F238E27FC236}">
                <a16:creationId xmlns:a16="http://schemas.microsoft.com/office/drawing/2014/main" id="{0DF22318-747B-4EC9-862C-D9FD488CCCE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CFBDDDF-16BD-438D-937D-0E3E30E74E86}"/>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6421188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92D5F-0BD4-4517-9233-E08AF405B6DE}"/>
              </a:ext>
            </a:extLst>
          </p:cNvPr>
          <p:cNvSpPr>
            <a:spLocks noGrp="1"/>
          </p:cNvSpPr>
          <p:nvPr>
            <p:ph type="title"/>
          </p:nvPr>
        </p:nvSpPr>
        <p:spPr>
          <a:xfrm>
            <a:off x="458697" y="365761"/>
            <a:ext cx="11274612" cy="1325563"/>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B83523B8-51E3-48B8-BFD8-CE950619804E}"/>
              </a:ext>
            </a:extLst>
          </p:cNvPr>
          <p:cNvSpPr>
            <a:spLocks noGrp="1"/>
          </p:cNvSpPr>
          <p:nvPr>
            <p:ph type="dt" sz="half" idx="10"/>
          </p:nvPr>
        </p:nvSpPr>
        <p:spPr>
          <a:xfrm>
            <a:off x="458695" y="6416678"/>
            <a:ext cx="2921716" cy="365125"/>
          </a:xfrm>
        </p:spPr>
        <p:txBody>
          <a:bodyPr/>
          <a:lstStyle/>
          <a:p>
            <a:fld id="{48B7C5F1-3594-4550-B1EF-ECAE39F3F58B}" type="datetime1">
              <a:rPr lang="en-US" smtClean="0"/>
              <a:t>1/27/2022</a:t>
            </a:fld>
            <a:endParaRPr lang="en-US"/>
          </a:p>
        </p:txBody>
      </p:sp>
      <p:sp>
        <p:nvSpPr>
          <p:cNvPr id="4" name="Footer Placeholder 3">
            <a:extLst>
              <a:ext uri="{FF2B5EF4-FFF2-40B4-BE49-F238E27FC236}">
                <a16:creationId xmlns:a16="http://schemas.microsoft.com/office/drawing/2014/main" id="{7D739B90-5D50-4424-B51D-53C39162186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6F9286-3A00-4D3C-A3F0-50AC9045C4E1}"/>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4602394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933BE2-665A-42DA-A3B7-835F81A3F46B}"/>
              </a:ext>
            </a:extLst>
          </p:cNvPr>
          <p:cNvSpPr>
            <a:spLocks noGrp="1"/>
          </p:cNvSpPr>
          <p:nvPr>
            <p:ph type="dt" sz="half" idx="10"/>
          </p:nvPr>
        </p:nvSpPr>
        <p:spPr/>
        <p:txBody>
          <a:bodyPr/>
          <a:lstStyle/>
          <a:p>
            <a:fld id="{45616D90-C26F-46D5-B035-84ECBEA37B3C}" type="datetime1">
              <a:rPr lang="en-US" smtClean="0"/>
              <a:t>1/27/2022</a:t>
            </a:fld>
            <a:endParaRPr lang="en-US"/>
          </a:p>
        </p:txBody>
      </p:sp>
      <p:sp>
        <p:nvSpPr>
          <p:cNvPr id="3" name="Footer Placeholder 2">
            <a:extLst>
              <a:ext uri="{FF2B5EF4-FFF2-40B4-BE49-F238E27FC236}">
                <a16:creationId xmlns:a16="http://schemas.microsoft.com/office/drawing/2014/main" id="{634DBCBD-AD42-432D-ABA9-20D616AF3ED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E140251-3596-4673-B24B-59A6F9ED8FB3}"/>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2224238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A81A1-6D8E-4DD6-8E49-DABDE6D107E4}"/>
              </a:ext>
            </a:extLst>
          </p:cNvPr>
          <p:cNvSpPr>
            <a:spLocks noGrp="1"/>
          </p:cNvSpPr>
          <p:nvPr>
            <p:ph type="title"/>
          </p:nvPr>
        </p:nvSpPr>
        <p:spPr>
          <a:xfrm>
            <a:off x="839789" y="457200"/>
            <a:ext cx="3932239"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693F18F-F78D-4A31-A6BC-6552105BCFDA}"/>
              </a:ext>
            </a:extLst>
          </p:cNvPr>
          <p:cNvSpPr>
            <a:spLocks noGrp="1"/>
          </p:cNvSpPr>
          <p:nvPr>
            <p:ph idx="1"/>
          </p:nvPr>
        </p:nvSpPr>
        <p:spPr>
          <a:xfrm>
            <a:off x="5183189" y="987428"/>
            <a:ext cx="6172201"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582C2F4-BDF4-4A4F-AA3D-52692932C24C}"/>
              </a:ext>
            </a:extLst>
          </p:cNvPr>
          <p:cNvSpPr>
            <a:spLocks noGrp="1"/>
          </p:cNvSpPr>
          <p:nvPr>
            <p:ph type="body" sz="half" idx="2"/>
          </p:nvPr>
        </p:nvSpPr>
        <p:spPr>
          <a:xfrm>
            <a:off x="839789" y="2057400"/>
            <a:ext cx="3932239"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113850F-5C87-4F08-9658-EAF049B60EB0}"/>
              </a:ext>
            </a:extLst>
          </p:cNvPr>
          <p:cNvSpPr>
            <a:spLocks noGrp="1"/>
          </p:cNvSpPr>
          <p:nvPr>
            <p:ph type="dt" sz="half" idx="10"/>
          </p:nvPr>
        </p:nvSpPr>
        <p:spPr/>
        <p:txBody>
          <a:bodyPr/>
          <a:lstStyle/>
          <a:p>
            <a:fld id="{56362184-5E98-4AE6-83F7-67235E3E7D06}" type="datetime1">
              <a:rPr lang="en-US" smtClean="0"/>
              <a:t>1/27/2022</a:t>
            </a:fld>
            <a:endParaRPr lang="en-US"/>
          </a:p>
        </p:txBody>
      </p:sp>
      <p:sp>
        <p:nvSpPr>
          <p:cNvPr id="6" name="Footer Placeholder 5">
            <a:extLst>
              <a:ext uri="{FF2B5EF4-FFF2-40B4-BE49-F238E27FC236}">
                <a16:creationId xmlns:a16="http://schemas.microsoft.com/office/drawing/2014/main" id="{210BCE9A-A746-4439-B5D3-966FBC8E5FC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41D3B51-AA2E-4AA1-8062-A0D476D80CCB}"/>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5067007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02CF7-F453-4B3E-9510-D747979878A9}"/>
              </a:ext>
            </a:extLst>
          </p:cNvPr>
          <p:cNvSpPr>
            <a:spLocks noGrp="1"/>
          </p:cNvSpPr>
          <p:nvPr>
            <p:ph type="title"/>
          </p:nvPr>
        </p:nvSpPr>
        <p:spPr>
          <a:xfrm>
            <a:off x="839789" y="457200"/>
            <a:ext cx="3932239"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3E2A1B9-8A2A-4B49-8B79-76D3EEB36B43}"/>
              </a:ext>
            </a:extLst>
          </p:cNvPr>
          <p:cNvSpPr>
            <a:spLocks noGrp="1"/>
          </p:cNvSpPr>
          <p:nvPr>
            <p:ph type="pic" idx="1"/>
          </p:nvPr>
        </p:nvSpPr>
        <p:spPr>
          <a:xfrm>
            <a:off x="5183189" y="987428"/>
            <a:ext cx="6172201" cy="4873625"/>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BD9FEA03-0EC4-4085-AE63-4AA492D61A97}"/>
              </a:ext>
            </a:extLst>
          </p:cNvPr>
          <p:cNvSpPr>
            <a:spLocks noGrp="1"/>
          </p:cNvSpPr>
          <p:nvPr>
            <p:ph type="body" sz="half" idx="2"/>
          </p:nvPr>
        </p:nvSpPr>
        <p:spPr>
          <a:xfrm>
            <a:off x="839789" y="2057400"/>
            <a:ext cx="3932239"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605AD5B-0DEA-4C6F-94D2-FAA99F2E5DA9}"/>
              </a:ext>
            </a:extLst>
          </p:cNvPr>
          <p:cNvSpPr>
            <a:spLocks noGrp="1"/>
          </p:cNvSpPr>
          <p:nvPr>
            <p:ph type="dt" sz="half" idx="10"/>
          </p:nvPr>
        </p:nvSpPr>
        <p:spPr/>
        <p:txBody>
          <a:bodyPr/>
          <a:lstStyle/>
          <a:p>
            <a:fld id="{44DD6148-81A4-4F61-AAA9-A6BFBAE9AADA}" type="datetime1">
              <a:rPr lang="en-US" smtClean="0"/>
              <a:t>1/27/2022</a:t>
            </a:fld>
            <a:endParaRPr lang="en-US"/>
          </a:p>
        </p:txBody>
      </p:sp>
      <p:sp>
        <p:nvSpPr>
          <p:cNvPr id="6" name="Footer Placeholder 5">
            <a:extLst>
              <a:ext uri="{FF2B5EF4-FFF2-40B4-BE49-F238E27FC236}">
                <a16:creationId xmlns:a16="http://schemas.microsoft.com/office/drawing/2014/main" id="{F0DC6744-7CBA-4A1D-8F87-10699F9812F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EAD9048-35FF-4BE9-8157-BE4BAA1C7251}"/>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4476594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BABF38A-8A0D-492E-BD20-6CF4D46B50BD}"/>
              </a:ext>
              <a:ext uri="{C183D7F6-B498-43B3-948B-1728B52AA6E4}">
                <adec:decorative xmlns:adec="http://schemas.microsoft.com/office/drawing/2017/decorative" val="1"/>
              </a:ext>
            </a:extLst>
          </p:cNvPr>
          <p:cNvSpPr/>
          <p:nvPr/>
        </p:nvSpPr>
        <p:spPr>
          <a:xfrm>
            <a:off x="0" y="0"/>
            <a:ext cx="12192000" cy="6858004"/>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chemeClr val="tx1">
                  <a:lumMod val="65000"/>
                  <a:lumOff val="35000"/>
                </a:schemeClr>
              </a:solidFill>
              <a:latin typeface="AvenirNext LT Pro Medium" panose="020B0504020202020204" pitchFamily="34" charset="0"/>
            </a:endParaRPr>
          </a:p>
        </p:txBody>
      </p:sp>
      <p:sp>
        <p:nvSpPr>
          <p:cNvPr id="2" name="Title Placeholder 1">
            <a:extLst>
              <a:ext uri="{FF2B5EF4-FFF2-40B4-BE49-F238E27FC236}">
                <a16:creationId xmlns:a16="http://schemas.microsoft.com/office/drawing/2014/main" id="{E9984D45-0ED3-4D03-8E44-5E355C9134F1}"/>
              </a:ext>
            </a:extLst>
          </p:cNvPr>
          <p:cNvSpPr>
            <a:spLocks noGrp="1"/>
          </p:cNvSpPr>
          <p:nvPr>
            <p:ph type="title"/>
          </p:nvPr>
        </p:nvSpPr>
        <p:spPr>
          <a:xfrm>
            <a:off x="458697" y="425452"/>
            <a:ext cx="11274612"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1F687D6E-D1E9-489C-9AA9-3575C39BAA0B}"/>
              </a:ext>
            </a:extLst>
          </p:cNvPr>
          <p:cNvSpPr>
            <a:spLocks noGrp="1"/>
          </p:cNvSpPr>
          <p:nvPr>
            <p:ph type="body" idx="1"/>
          </p:nvPr>
        </p:nvSpPr>
        <p:spPr>
          <a:xfrm>
            <a:off x="458697" y="1949452"/>
            <a:ext cx="11274612" cy="41957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6364E9C-08EE-4B1B-B3FC-D6D997F4EA38}"/>
              </a:ext>
            </a:extLst>
          </p:cNvPr>
          <p:cNvSpPr>
            <a:spLocks noGrp="1"/>
          </p:cNvSpPr>
          <p:nvPr>
            <p:ph type="dt" sz="half" idx="2"/>
          </p:nvPr>
        </p:nvSpPr>
        <p:spPr>
          <a:xfrm>
            <a:off x="458695" y="6416678"/>
            <a:ext cx="2743200" cy="365125"/>
          </a:xfrm>
          <a:prstGeom prst="rect">
            <a:avLst/>
          </a:prstGeom>
        </p:spPr>
        <p:txBody>
          <a:bodyPr vert="horz" lIns="91440" tIns="45720" rIns="91440" bIns="45720" rtlCol="0" anchor="ctr"/>
          <a:lstStyle>
            <a:lvl1pPr algn="l">
              <a:defRPr sz="900">
                <a:solidFill>
                  <a:schemeClr val="tx1">
                    <a:alpha val="60000"/>
                  </a:schemeClr>
                </a:solidFill>
                <a:latin typeface="+mn-lt"/>
              </a:defRPr>
            </a:lvl1pPr>
          </a:lstStyle>
          <a:p>
            <a:fld id="{C8B9F570-8D83-4858-9D52-B28E9EF6638C}" type="datetime1">
              <a:rPr lang="en-US" smtClean="0"/>
              <a:t>1/27/2022</a:t>
            </a:fld>
            <a:endParaRPr lang="en-US" dirty="0"/>
          </a:p>
        </p:txBody>
      </p:sp>
      <p:sp>
        <p:nvSpPr>
          <p:cNvPr id="5" name="Footer Placeholder 4">
            <a:extLst>
              <a:ext uri="{FF2B5EF4-FFF2-40B4-BE49-F238E27FC236}">
                <a16:creationId xmlns:a16="http://schemas.microsoft.com/office/drawing/2014/main" id="{BAB0A1F1-38FE-4C27-81E6-A43A54793FC3}"/>
              </a:ext>
            </a:extLst>
          </p:cNvPr>
          <p:cNvSpPr>
            <a:spLocks noGrp="1"/>
          </p:cNvSpPr>
          <p:nvPr>
            <p:ph type="ftr" sz="quarter" idx="3"/>
          </p:nvPr>
        </p:nvSpPr>
        <p:spPr>
          <a:xfrm>
            <a:off x="4038601" y="6416678"/>
            <a:ext cx="4114800" cy="365125"/>
          </a:xfrm>
          <a:prstGeom prst="rect">
            <a:avLst/>
          </a:prstGeom>
        </p:spPr>
        <p:txBody>
          <a:bodyPr vert="horz" lIns="91440" tIns="45720" rIns="91440" bIns="45720" rtlCol="0" anchor="ctr"/>
          <a:lstStyle>
            <a:lvl1pPr algn="ctr">
              <a:defRPr sz="900">
                <a:solidFill>
                  <a:schemeClr val="tx1">
                    <a:alpha val="60000"/>
                  </a:schemeClr>
                </a:solidFill>
                <a:latin typeface="+mn-lt"/>
              </a:defRPr>
            </a:lvl1pPr>
          </a:lstStyle>
          <a:p>
            <a:endParaRPr lang="en-US" dirty="0">
              <a:solidFill>
                <a:schemeClr val="tx1">
                  <a:alpha val="60000"/>
                </a:schemeClr>
              </a:solidFill>
            </a:endParaRPr>
          </a:p>
        </p:txBody>
      </p:sp>
      <p:sp>
        <p:nvSpPr>
          <p:cNvPr id="6" name="Slide Number Placeholder 5">
            <a:extLst>
              <a:ext uri="{FF2B5EF4-FFF2-40B4-BE49-F238E27FC236}">
                <a16:creationId xmlns:a16="http://schemas.microsoft.com/office/drawing/2014/main" id="{5E26B39A-FFD8-42EF-ADC7-7DB3B302F8B2}"/>
              </a:ext>
            </a:extLst>
          </p:cNvPr>
          <p:cNvSpPr>
            <a:spLocks noGrp="1"/>
          </p:cNvSpPr>
          <p:nvPr>
            <p:ph type="sldNum" sz="quarter" idx="4"/>
          </p:nvPr>
        </p:nvSpPr>
        <p:spPr>
          <a:xfrm>
            <a:off x="8990107" y="6416678"/>
            <a:ext cx="2743200" cy="365125"/>
          </a:xfrm>
          <a:prstGeom prst="rect">
            <a:avLst/>
          </a:prstGeom>
        </p:spPr>
        <p:txBody>
          <a:bodyPr vert="horz" lIns="91440" tIns="45720" rIns="91440" bIns="45720" rtlCol="0" anchor="ctr"/>
          <a:lstStyle>
            <a:lvl1pPr algn="r">
              <a:defRPr sz="900">
                <a:solidFill>
                  <a:schemeClr val="tx1">
                    <a:alpha val="60000"/>
                  </a:schemeClr>
                </a:solidFill>
                <a:latin typeface="+mn-lt"/>
              </a:defRPr>
            </a:lvl1pPr>
          </a:lstStyle>
          <a:p>
            <a:fld id="{73B850FF-6169-4056-8077-06FFA93A5366}" type="slidenum">
              <a:rPr lang="en-US" smtClean="0"/>
              <a:pPr/>
              <a:t>‹#›</a:t>
            </a:fld>
            <a:endParaRPr lang="en-US" dirty="0"/>
          </a:p>
        </p:txBody>
      </p:sp>
      <p:pic>
        <p:nvPicPr>
          <p:cNvPr id="14" name="Picture 13" descr="A picture containing sitting&#10;&#10;Description automatically generated">
            <a:extLst>
              <a:ext uri="{FF2B5EF4-FFF2-40B4-BE49-F238E27FC236}">
                <a16:creationId xmlns:a16="http://schemas.microsoft.com/office/drawing/2014/main" id="{BC526B7A-4801-4FD1-95C8-03AF22629E87}"/>
              </a:ext>
            </a:extLst>
          </p:cNvPr>
          <p:cNvPicPr>
            <a:picLocks noChangeAspect="1"/>
          </p:cNvPicPr>
          <p:nvPr/>
        </p:nvPicPr>
        <p:blipFill>
          <a:blip r:embed="rId13">
            <a:alphaModFix amt="10000"/>
            <a:extLst>
              <a:ext uri="{28A0092B-C50C-407E-A947-70E740481C1C}">
                <a14:useLocalDpi xmlns:a14="http://schemas.microsoft.com/office/drawing/2010/main" val="0"/>
              </a:ext>
            </a:extLst>
          </a:blip>
          <a:stretch>
            <a:fillRect/>
          </a:stretch>
        </p:blipFill>
        <p:spPr>
          <a:xfrm>
            <a:off x="8534403" y="0"/>
            <a:ext cx="3654612" cy="4575348"/>
          </a:xfrm>
          <a:prstGeom prst="rect">
            <a:avLst/>
          </a:prstGeom>
        </p:spPr>
      </p:pic>
    </p:spTree>
    <p:extLst>
      <p:ext uri="{BB962C8B-B14F-4D97-AF65-F5344CB8AC3E}">
        <p14:creationId xmlns:p14="http://schemas.microsoft.com/office/powerpoint/2010/main" val="272022572"/>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5" r:id="rId3"/>
    <p:sldLayoutId id="2147483678" r:id="rId4"/>
    <p:sldLayoutId id="2147483679" r:id="rId5"/>
    <p:sldLayoutId id="2147483680" r:id="rId6"/>
    <p:sldLayoutId id="2147483681" r:id="rId7"/>
    <p:sldLayoutId id="2147483685" r:id="rId8"/>
    <p:sldLayoutId id="2147483682" r:id="rId9"/>
    <p:sldLayoutId id="2147483683" r:id="rId10"/>
    <p:sldLayoutId id="2147483684" r:id="rId11"/>
  </p:sldLayoutIdLst>
  <p:hf hdr="0" ftr="0" dt="0"/>
  <p:txStyles>
    <p:titleStyle>
      <a:lvl1pPr algn="l" defTabSz="914377" rtl="0" eaLnBrk="1" latinLnBrk="0" hangingPunct="1">
        <a:lnSpc>
          <a:spcPct val="100000"/>
        </a:lnSpc>
        <a:spcBef>
          <a:spcPct val="0"/>
        </a:spcBef>
        <a:buNone/>
        <a:defRPr sz="4400" b="0" kern="1200">
          <a:solidFill>
            <a:schemeClr val="tx1"/>
          </a:solidFill>
          <a:latin typeface="+mj-lt"/>
          <a:ea typeface="+mj-ea"/>
          <a:cs typeface="+mj-cs"/>
        </a:defRPr>
      </a:lvl1pPr>
    </p:titleStyle>
    <p:bodyStyle>
      <a:lvl1pPr marL="228594" indent="-228594" algn="l" defTabSz="914377" rtl="0" eaLnBrk="1" latinLnBrk="0" hangingPunct="1">
        <a:lnSpc>
          <a:spcPct val="110000"/>
        </a:lnSpc>
        <a:spcBef>
          <a:spcPts val="1000"/>
        </a:spcBef>
        <a:buClr>
          <a:schemeClr val="accent1"/>
        </a:buClr>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110000"/>
        </a:lnSpc>
        <a:spcBef>
          <a:spcPts val="500"/>
        </a:spcBef>
        <a:buClr>
          <a:schemeClr val="accent1"/>
        </a:buClr>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110000"/>
        </a:lnSpc>
        <a:spcBef>
          <a:spcPts val="500"/>
        </a:spcBef>
        <a:buClr>
          <a:schemeClr val="accent1"/>
        </a:buClr>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110000"/>
        </a:lnSpc>
        <a:spcBef>
          <a:spcPts val="500"/>
        </a:spcBef>
        <a:buClr>
          <a:schemeClr val="accent1"/>
        </a:buClr>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110000"/>
        </a:lnSpc>
        <a:spcBef>
          <a:spcPts val="500"/>
        </a:spcBef>
        <a:buClr>
          <a:schemeClr val="accent1"/>
        </a:buClr>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6DAE2350-4046-41BC-AE8E-7244B980B02D}"/>
              </a:ext>
            </a:extLst>
          </p:cNvPr>
          <p:cNvSpPr>
            <a:spLocks noGrp="1"/>
          </p:cNvSpPr>
          <p:nvPr>
            <p:ph type="ctrTitle"/>
          </p:nvPr>
        </p:nvSpPr>
        <p:spPr>
          <a:xfrm>
            <a:off x="295275" y="1282700"/>
            <a:ext cx="7315200" cy="990600"/>
          </a:xfrm>
        </p:spPr>
        <p:txBody>
          <a:bodyPr anchor="b">
            <a:normAutofit/>
          </a:bodyPr>
          <a:lstStyle/>
          <a:p>
            <a:r>
              <a:rPr lang="nb-NO" b="1" dirty="0"/>
              <a:t>Aktiv Brukermedvirkning</a:t>
            </a:r>
          </a:p>
        </p:txBody>
      </p:sp>
      <p:sp>
        <p:nvSpPr>
          <p:cNvPr id="3" name="Undertittel 2">
            <a:extLst>
              <a:ext uri="{FF2B5EF4-FFF2-40B4-BE49-F238E27FC236}">
                <a16:creationId xmlns:a16="http://schemas.microsoft.com/office/drawing/2014/main" id="{AC3A0A3D-7916-4D59-B95B-AE8F3A2022A9}"/>
              </a:ext>
            </a:extLst>
          </p:cNvPr>
          <p:cNvSpPr>
            <a:spLocks noGrp="1"/>
          </p:cNvSpPr>
          <p:nvPr>
            <p:ph type="subTitle" idx="1"/>
          </p:nvPr>
        </p:nvSpPr>
        <p:spPr>
          <a:xfrm>
            <a:off x="148272" y="2797782"/>
            <a:ext cx="11367655" cy="3755418"/>
          </a:xfrm>
        </p:spPr>
        <p:txBody>
          <a:bodyPr anchor="t">
            <a:normAutofit fontScale="25000" lnSpcReduction="20000"/>
          </a:bodyPr>
          <a:lstStyle/>
          <a:p>
            <a:pPr algn="l">
              <a:lnSpc>
                <a:spcPct val="107000"/>
              </a:lnSpc>
              <a:spcAft>
                <a:spcPts val="800"/>
              </a:spcAft>
            </a:pPr>
            <a:r>
              <a:rPr lang="nb-NO" sz="9600" dirty="0">
                <a:latin typeface="Calibri Light" panose="020F0302020204030204" pitchFamily="34" charset="0"/>
                <a:ea typeface="Calibri Light" panose="020F0302020204030204" pitchFamily="34" charset="0"/>
                <a:cs typeface="Times New Roman" panose="02020603050405020304" pitchFamily="18" charset="0"/>
              </a:rPr>
              <a:t>V</a:t>
            </a:r>
            <a:r>
              <a:rPr lang="nb-NO" sz="9600" dirty="0">
                <a:effectLst/>
                <a:latin typeface="Calibri Light" panose="020F0302020204030204" pitchFamily="34" charset="0"/>
                <a:ea typeface="Calibri Light" panose="020F0302020204030204" pitchFamily="34" charset="0"/>
                <a:cs typeface="Times New Roman" panose="02020603050405020304" pitchFamily="18" charset="0"/>
              </a:rPr>
              <a:t>elkommen til programposten «Representasjon </a:t>
            </a:r>
            <a:r>
              <a:rPr lang="nb-NO" sz="9600" dirty="0">
                <a:latin typeface="Calibri Light" panose="020F0302020204030204" pitchFamily="34" charset="0"/>
                <a:ea typeface="Calibri Light" panose="020F0302020204030204" pitchFamily="34" charset="0"/>
                <a:cs typeface="Times New Roman" panose="02020603050405020304" pitchFamily="18" charset="0"/>
              </a:rPr>
              <a:t>– påvirkning – </a:t>
            </a:r>
            <a:r>
              <a:rPr lang="nb-NO" sz="9600" dirty="0">
                <a:effectLst/>
                <a:latin typeface="Calibri Light" panose="020F0302020204030204" pitchFamily="34" charset="0"/>
                <a:ea typeface="Calibri Light" panose="020F0302020204030204" pitchFamily="34" charset="0"/>
                <a:cs typeface="Times New Roman" panose="02020603050405020304" pitchFamily="18" charset="0"/>
              </a:rPr>
              <a:t>innflytelse, hvorfor er rådene viktige.  Noen eksempler - erfaringer</a:t>
            </a:r>
            <a:br>
              <a:rPr lang="nb-NO" sz="9600" dirty="0">
                <a:effectLst/>
                <a:latin typeface="Calibri Light" panose="020F0302020204030204" pitchFamily="34" charset="0"/>
                <a:ea typeface="Calibri Light" panose="020F0302020204030204" pitchFamily="34" charset="0"/>
                <a:cs typeface="Times New Roman" panose="02020603050405020304" pitchFamily="18" charset="0"/>
              </a:rPr>
            </a:br>
            <a:r>
              <a:rPr lang="nb-NO" sz="9600" dirty="0">
                <a:effectLst/>
                <a:latin typeface="Calibri Light" panose="020F0302020204030204" pitchFamily="34" charset="0"/>
                <a:ea typeface="Calibri Light" panose="020F0302020204030204" pitchFamily="34" charset="0"/>
                <a:cs typeface="Times New Roman" panose="02020603050405020304" pitchFamily="18" charset="0"/>
              </a:rPr>
              <a:t>for å oppnå innflytelse.</a:t>
            </a:r>
          </a:p>
          <a:p>
            <a:pPr algn="l">
              <a:lnSpc>
                <a:spcPct val="107000"/>
              </a:lnSpc>
              <a:spcAft>
                <a:spcPts val="800"/>
              </a:spcAft>
            </a:pPr>
            <a:r>
              <a:rPr lang="nb-NO" sz="9600" dirty="0">
                <a:effectLst/>
                <a:latin typeface="Calibri Light" panose="020F0302020204030204" pitchFamily="34" charset="0"/>
                <a:ea typeface="Calibri Light" panose="020F0302020204030204" pitchFamily="34" charset="0"/>
                <a:cs typeface="Times New Roman" panose="02020603050405020304" pitchFamily="18" charset="0"/>
              </a:rPr>
              <a:t>Jeg heter Sverre Bergenholdt, er i dag nestleder i NHF Øst, tidligere vært tillitsvalgt – brukermedvirker – ansatt i ulike roller og sammenheng</a:t>
            </a:r>
            <a:r>
              <a:rPr lang="nb-NO" sz="9600" dirty="0">
                <a:latin typeface="Calibri Light" panose="020F0302020204030204" pitchFamily="34" charset="0"/>
                <a:ea typeface="Calibri Light" panose="020F0302020204030204" pitchFamily="34" charset="0"/>
                <a:cs typeface="Times New Roman" panose="02020603050405020304" pitchFamily="18" charset="0"/>
              </a:rPr>
              <a:t> i NHF. </a:t>
            </a:r>
            <a:r>
              <a:rPr lang="nb-NO" sz="9600" dirty="0">
                <a:effectLst/>
                <a:latin typeface="Calibri Light" panose="020F0302020204030204" pitchFamily="34" charset="0"/>
                <a:ea typeface="Calibri Light" panose="020F0302020204030204" pitchFamily="34" charset="0"/>
                <a:cs typeface="Times New Roman" panose="02020603050405020304" pitchFamily="18" charset="0"/>
              </a:rPr>
              <a:t> Har deltatt siden 1960-tallet. </a:t>
            </a:r>
          </a:p>
          <a:p>
            <a:pPr algn="l">
              <a:lnSpc>
                <a:spcPct val="107000"/>
              </a:lnSpc>
              <a:spcAft>
                <a:spcPts val="800"/>
              </a:spcAft>
            </a:pPr>
            <a:r>
              <a:rPr lang="nb-NO" sz="9600" dirty="0">
                <a:effectLst/>
                <a:latin typeface="Calibri Light" panose="020F0302020204030204" pitchFamily="34" charset="0"/>
                <a:ea typeface="Calibri Light" panose="020F0302020204030204" pitchFamily="34" charset="0"/>
                <a:cs typeface="Times New Roman" panose="02020603050405020304" pitchFamily="18" charset="0"/>
              </a:rPr>
              <a:t>Pt. er jeg leder av Råd for mennesker med funksjonsnedsettelse i Viken Fylkeskommune og i min hjemkommune Vestby i Akershus.  Jeg kaller </a:t>
            </a:r>
            <a:br>
              <a:rPr lang="nb-NO" sz="9600" dirty="0">
                <a:effectLst/>
                <a:latin typeface="Calibri Light" panose="020F0302020204030204" pitchFamily="34" charset="0"/>
                <a:ea typeface="Calibri Light" panose="020F0302020204030204" pitchFamily="34" charset="0"/>
                <a:cs typeface="Times New Roman" panose="02020603050405020304" pitchFamily="18" charset="0"/>
              </a:rPr>
            </a:br>
            <a:r>
              <a:rPr lang="nb-NO" sz="9600" dirty="0">
                <a:effectLst/>
                <a:latin typeface="Calibri Light" panose="020F0302020204030204" pitchFamily="34" charset="0"/>
                <a:ea typeface="Calibri Light" panose="020F0302020204030204" pitchFamily="34" charset="0"/>
                <a:cs typeface="Times New Roman" panose="02020603050405020304" pitchFamily="18" charset="0"/>
              </a:rPr>
              <a:t>min presentasjon </a:t>
            </a:r>
            <a:r>
              <a:rPr lang="nb-NO" sz="9600" dirty="0">
                <a:latin typeface="Calibri Light" panose="020F0302020204030204" pitchFamily="34" charset="0"/>
                <a:ea typeface="Calibri Light" panose="020F0302020204030204" pitchFamily="34" charset="0"/>
                <a:cs typeface="Times New Roman" panose="02020603050405020304" pitchFamily="18" charset="0"/>
              </a:rPr>
              <a:t>for</a:t>
            </a:r>
            <a:r>
              <a:rPr lang="nb-NO" sz="9600" dirty="0">
                <a:effectLst/>
                <a:latin typeface="Calibri Light" panose="020F0302020204030204" pitchFamily="34" charset="0"/>
                <a:ea typeface="Calibri Light" panose="020F0302020204030204" pitchFamily="34" charset="0"/>
                <a:cs typeface="Times New Roman" panose="02020603050405020304" pitchFamily="18" charset="0"/>
              </a:rPr>
              <a:t> </a:t>
            </a:r>
            <a:r>
              <a:rPr lang="nb-NO" sz="9600" b="1" dirty="0">
                <a:solidFill>
                  <a:srgbClr val="0070C0"/>
                </a:solidFill>
                <a:effectLst/>
                <a:latin typeface="Calibri Light" panose="020F0302020204030204" pitchFamily="34" charset="0"/>
                <a:ea typeface="Calibri Light" panose="020F0302020204030204" pitchFamily="34" charset="0"/>
                <a:cs typeface="Times New Roman" panose="02020603050405020304" pitchFamily="18" charset="0"/>
              </a:rPr>
              <a:t>aktiv påvirkning.</a:t>
            </a:r>
          </a:p>
          <a:p>
            <a:pPr algn="l">
              <a:lnSpc>
                <a:spcPct val="107000"/>
              </a:lnSpc>
              <a:spcAft>
                <a:spcPts val="800"/>
              </a:spcAft>
            </a:pPr>
            <a:r>
              <a:rPr lang="nb-NO" sz="4800" dirty="0">
                <a:latin typeface="Calibri Light" panose="020F0302020204030204" pitchFamily="34" charset="0"/>
              </a:rPr>
              <a:t>							Side 1</a:t>
            </a:r>
          </a:p>
          <a:p>
            <a:pPr algn="l">
              <a:lnSpc>
                <a:spcPct val="107000"/>
              </a:lnSpc>
              <a:spcAft>
                <a:spcPts val="800"/>
              </a:spcAft>
            </a:pPr>
            <a:endParaRPr lang="nb-NO" sz="1800" b="1" dirty="0">
              <a:solidFill>
                <a:srgbClr val="0070C0"/>
              </a:solidFill>
              <a:latin typeface="Calibri Light" panose="020F0302020204030204" pitchFamily="34" charset="0"/>
              <a:ea typeface="Calibri Light" panose="020F0302020204030204" pitchFamily="34" charset="0"/>
              <a:cs typeface="Times New Roman" panose="02020603050405020304" pitchFamily="18" charset="0"/>
            </a:endParaRPr>
          </a:p>
        </p:txBody>
      </p:sp>
      <p:pic>
        <p:nvPicPr>
          <p:cNvPr id="4" name="Bilde 3">
            <a:extLst>
              <a:ext uri="{FF2B5EF4-FFF2-40B4-BE49-F238E27FC236}">
                <a16:creationId xmlns:a16="http://schemas.microsoft.com/office/drawing/2014/main" id="{05BDF6A8-E28D-4261-A843-F30C8FC5F74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9640557" y="504826"/>
            <a:ext cx="1570053" cy="2292956"/>
          </a:xfrm>
          <a:prstGeom prst="rect">
            <a:avLst/>
          </a:prstGeom>
          <a:noFill/>
        </p:spPr>
      </p:pic>
    </p:spTree>
    <p:extLst>
      <p:ext uri="{BB962C8B-B14F-4D97-AF65-F5344CB8AC3E}">
        <p14:creationId xmlns:p14="http://schemas.microsoft.com/office/powerpoint/2010/main" val="4482067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001C1AA4-C03F-497B-BCEB-B6BEA5EB24C5}"/>
              </a:ext>
            </a:extLst>
          </p:cNvPr>
          <p:cNvSpPr>
            <a:spLocks noGrp="1"/>
          </p:cNvSpPr>
          <p:nvPr>
            <p:ph type="title"/>
          </p:nvPr>
        </p:nvSpPr>
        <p:spPr/>
        <p:txBody>
          <a:bodyPr>
            <a:normAutofit/>
          </a:bodyPr>
          <a:lstStyle/>
          <a:p>
            <a:pPr algn="ctr"/>
            <a:r>
              <a:rPr lang="nb-NO" sz="2400" b="1" dirty="0">
                <a:solidFill>
                  <a:srgbClr val="0070C0"/>
                </a:solidFill>
              </a:rPr>
              <a:t>Aktiv påvirkning i praksis</a:t>
            </a:r>
          </a:p>
        </p:txBody>
      </p:sp>
      <p:sp>
        <p:nvSpPr>
          <p:cNvPr id="3" name="Plassholder for innhold 2">
            <a:extLst>
              <a:ext uri="{FF2B5EF4-FFF2-40B4-BE49-F238E27FC236}">
                <a16:creationId xmlns:a16="http://schemas.microsoft.com/office/drawing/2014/main" id="{A1438FE5-3C62-4B42-9B1A-873D6DA6A79C}"/>
              </a:ext>
            </a:extLst>
          </p:cNvPr>
          <p:cNvSpPr>
            <a:spLocks noGrp="1"/>
          </p:cNvSpPr>
          <p:nvPr>
            <p:ph idx="1"/>
          </p:nvPr>
        </p:nvSpPr>
        <p:spPr/>
        <p:txBody>
          <a:bodyPr>
            <a:normAutofit/>
          </a:bodyPr>
          <a:lstStyle/>
          <a:p>
            <a:pPr marL="0" indent="0">
              <a:buNone/>
            </a:pPr>
            <a:r>
              <a:rPr lang="nb-NO" sz="2000" b="1" dirty="0"/>
              <a:t>Først av alt:  Man må bestemme seg, definere vår målsetning – prioritere oppgavene – lage strategi / kanskje også en egen liten handlingsplan.  Hva og hvor vil man?  Aktiv brukerdeltakelse bygges opp over tid – år, ikke noe man «tar på sparket».</a:t>
            </a:r>
          </a:p>
          <a:p>
            <a:endParaRPr lang="nb-NO" sz="1400" b="1" dirty="0"/>
          </a:p>
          <a:p>
            <a:pPr marL="0" indent="0">
              <a:buNone/>
            </a:pPr>
            <a:r>
              <a:rPr lang="nb-NO" sz="2000" dirty="0"/>
              <a:t>NHF Østfold / Øst startet opp i 1980.  Avklaring, hvem kan vi samarbeide med – hva trengs av opplæring til våre kommende deltakere.  AOF ble svaret og samarbeidet er aktivt den dag i dag.   NHF Østfold fikk fra dag en på plass i styret - en egen studieleder og er medlem i AOFs fylkeslag. </a:t>
            </a:r>
          </a:p>
          <a:p>
            <a:pPr marL="0" indent="0">
              <a:buNone/>
            </a:pPr>
            <a:r>
              <a:rPr lang="nb-NO" sz="2000" dirty="0"/>
              <a:t>Avklaring nr. 2: Hvem er vi – hva vil vi – hva er vår oppgave, i dag ville vi sagt, «vårt samfunnsoppdrag».  3 klare målsetninger ble allerede på 80-tallet avklart - :</a:t>
            </a:r>
            <a:endParaRPr lang="nb-NO" sz="2000" dirty="0">
              <a:solidFill>
                <a:srgbClr val="0070C0"/>
              </a:solidFill>
            </a:endParaRPr>
          </a:p>
          <a:p>
            <a:pPr marL="0" indent="0">
              <a:buNone/>
            </a:pPr>
            <a:r>
              <a:rPr lang="nb-NO" sz="1400" dirty="0">
                <a:solidFill>
                  <a:srgbClr val="0070C0"/>
                </a:solidFill>
              </a:rPr>
              <a:t>                     </a:t>
            </a:r>
            <a:r>
              <a:rPr lang="nb-NO" sz="1400" dirty="0"/>
              <a:t>Side 10</a:t>
            </a:r>
            <a:endParaRPr lang="nb-NO" sz="1400" dirty="0">
              <a:solidFill>
                <a:srgbClr val="0070C0"/>
              </a:solidFill>
            </a:endParaRPr>
          </a:p>
          <a:p>
            <a:endParaRPr lang="nb-NO" sz="1400" dirty="0"/>
          </a:p>
          <a:p>
            <a:pPr marL="0" indent="0">
              <a:buNone/>
            </a:pPr>
            <a:endParaRPr lang="nb-NO" sz="1400" dirty="0"/>
          </a:p>
        </p:txBody>
      </p:sp>
      <p:sp>
        <p:nvSpPr>
          <p:cNvPr id="4" name="Plassholder for lysbildenummer 3">
            <a:extLst>
              <a:ext uri="{FF2B5EF4-FFF2-40B4-BE49-F238E27FC236}">
                <a16:creationId xmlns:a16="http://schemas.microsoft.com/office/drawing/2014/main" id="{BBAA037C-E528-4C45-AC61-362381D684CF}"/>
              </a:ext>
            </a:extLst>
          </p:cNvPr>
          <p:cNvSpPr>
            <a:spLocks noGrp="1"/>
          </p:cNvSpPr>
          <p:nvPr>
            <p:ph type="sldNum" sz="quarter" idx="12"/>
          </p:nvPr>
        </p:nvSpPr>
        <p:spPr/>
        <p:txBody>
          <a:bodyPr/>
          <a:lstStyle/>
          <a:p>
            <a:fld id="{73B850FF-6169-4056-8077-06FFA93A5366}" type="slidenum">
              <a:rPr lang="en-US" smtClean="0"/>
              <a:t>10</a:t>
            </a:fld>
            <a:endParaRPr lang="en-US"/>
          </a:p>
        </p:txBody>
      </p:sp>
    </p:spTree>
    <p:extLst>
      <p:ext uri="{BB962C8B-B14F-4D97-AF65-F5344CB8AC3E}">
        <p14:creationId xmlns:p14="http://schemas.microsoft.com/office/powerpoint/2010/main" val="16108198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BFEA75DD-8145-4F03-850F-DA400EB184B8}"/>
              </a:ext>
            </a:extLst>
          </p:cNvPr>
          <p:cNvSpPr>
            <a:spLocks noGrp="1"/>
          </p:cNvSpPr>
          <p:nvPr>
            <p:ph type="title"/>
          </p:nvPr>
        </p:nvSpPr>
        <p:spPr>
          <a:xfrm>
            <a:off x="458694" y="365761"/>
            <a:ext cx="10895108" cy="1221739"/>
          </a:xfrm>
        </p:spPr>
        <p:txBody>
          <a:bodyPr>
            <a:normAutofit/>
          </a:bodyPr>
          <a:lstStyle/>
          <a:p>
            <a:r>
              <a:rPr kumimoji="0" lang="nb-NO" sz="2400" b="1" i="0" u="none" strike="noStrike" kern="1200" cap="none" spc="0" normalizeH="0" baseline="0" noProof="0" dirty="0">
                <a:ln>
                  <a:noFill/>
                </a:ln>
                <a:solidFill>
                  <a:srgbClr val="0070C0"/>
                </a:solidFill>
                <a:effectLst/>
                <a:uLnTx/>
                <a:uFillTx/>
                <a:latin typeface="Sabon Next LT"/>
                <a:ea typeface="+mj-ea"/>
                <a:cs typeface="+mj-cs"/>
              </a:rPr>
              <a:t>Aktiv påvirkning i praksis - fortsetter</a:t>
            </a:r>
            <a:endParaRPr lang="nb-NO" sz="2000" dirty="0"/>
          </a:p>
        </p:txBody>
      </p:sp>
      <p:sp>
        <p:nvSpPr>
          <p:cNvPr id="3" name="Plassholder for innhold 2">
            <a:extLst>
              <a:ext uri="{FF2B5EF4-FFF2-40B4-BE49-F238E27FC236}">
                <a16:creationId xmlns:a16="http://schemas.microsoft.com/office/drawing/2014/main" id="{32774CF8-FF5B-40B4-9096-722EEA5C31B1}"/>
              </a:ext>
            </a:extLst>
          </p:cNvPr>
          <p:cNvSpPr>
            <a:spLocks noGrp="1"/>
          </p:cNvSpPr>
          <p:nvPr>
            <p:ph idx="1"/>
          </p:nvPr>
        </p:nvSpPr>
        <p:spPr>
          <a:xfrm>
            <a:off x="458697" y="1587500"/>
            <a:ext cx="11274612" cy="4557715"/>
          </a:xfrm>
        </p:spPr>
        <p:txBody>
          <a:bodyPr>
            <a:normAutofit lnSpcReduction="10000"/>
          </a:bodyPr>
          <a:lstStyle/>
          <a:p>
            <a:pPr marL="0" marR="0" lvl="0" indent="0" algn="l" defTabSz="914377" rtl="0" eaLnBrk="1" fontAlgn="auto" latinLnBrk="0" hangingPunct="1">
              <a:lnSpc>
                <a:spcPct val="110000"/>
              </a:lnSpc>
              <a:spcBef>
                <a:spcPts val="1000"/>
              </a:spcBef>
              <a:spcAft>
                <a:spcPts val="0"/>
              </a:spcAft>
              <a:buClr>
                <a:srgbClr val="758468"/>
              </a:buClr>
              <a:buSzTx/>
              <a:buFont typeface="Arial" panose="020B0604020202020204" pitchFamily="34" charset="0"/>
              <a:buNone/>
              <a:tabLst/>
              <a:defRPr/>
            </a:pPr>
            <a:endParaRPr kumimoji="0" lang="nb-NO" sz="1400" b="0" i="0" u="none" strike="noStrike" kern="1200" cap="none" spc="0" normalizeH="0" baseline="0" noProof="0" dirty="0">
              <a:ln>
                <a:noFill/>
              </a:ln>
              <a:solidFill>
                <a:srgbClr val="0070C0"/>
              </a:solidFill>
              <a:effectLst/>
              <a:uLnTx/>
              <a:uFillTx/>
              <a:latin typeface="Avenir Next LT Pro"/>
              <a:ea typeface="+mn-ea"/>
              <a:cs typeface="+mn-cs"/>
            </a:endParaRPr>
          </a:p>
          <a:p>
            <a:pPr marL="0" marR="0" lvl="0" indent="0" algn="l" defTabSz="914377" rtl="0" eaLnBrk="1" fontAlgn="auto" latinLnBrk="0" hangingPunct="1">
              <a:lnSpc>
                <a:spcPct val="110000"/>
              </a:lnSpc>
              <a:spcBef>
                <a:spcPts val="1000"/>
              </a:spcBef>
              <a:spcAft>
                <a:spcPts val="0"/>
              </a:spcAft>
              <a:buClr>
                <a:srgbClr val="758468"/>
              </a:buClr>
              <a:buSzTx/>
              <a:buFont typeface="Arial" panose="020B0604020202020204" pitchFamily="34" charset="0"/>
              <a:buNone/>
              <a:tabLst/>
              <a:defRPr/>
            </a:pPr>
            <a:r>
              <a:rPr kumimoji="0" lang="nb-NO" sz="2000" b="1" i="0" u="none" strike="noStrike" kern="1200" cap="none" spc="0" normalizeH="0" baseline="0" noProof="0" dirty="0">
                <a:ln>
                  <a:noFill/>
                </a:ln>
                <a:solidFill>
                  <a:srgbClr val="0070C0"/>
                </a:solidFill>
                <a:effectLst/>
                <a:uLnTx/>
                <a:uFillTx/>
                <a:latin typeface="Avenir Next LT Pro"/>
                <a:ea typeface="+mn-ea"/>
                <a:cs typeface="+mn-cs"/>
              </a:rPr>
              <a:t>1) Vi skal være en medlemsorganisasjon, om mulig til stede i alle kommuner. </a:t>
            </a:r>
            <a:br>
              <a:rPr kumimoji="0" lang="nb-NO" sz="2000" b="1" i="0" u="none" strike="noStrike" kern="1200" cap="none" spc="0" normalizeH="0" baseline="0" noProof="0" dirty="0">
                <a:ln>
                  <a:noFill/>
                </a:ln>
                <a:solidFill>
                  <a:srgbClr val="0070C0"/>
                </a:solidFill>
                <a:effectLst/>
                <a:uLnTx/>
                <a:uFillTx/>
                <a:latin typeface="Avenir Next LT Pro"/>
                <a:ea typeface="+mn-ea"/>
                <a:cs typeface="+mn-cs"/>
              </a:rPr>
            </a:br>
            <a:br>
              <a:rPr kumimoji="0" lang="nb-NO" sz="2000" b="1" i="0" u="none" strike="noStrike" kern="1200" cap="none" spc="0" normalizeH="0" baseline="0" noProof="0" dirty="0">
                <a:ln>
                  <a:noFill/>
                </a:ln>
                <a:solidFill>
                  <a:srgbClr val="0070C0"/>
                </a:solidFill>
                <a:effectLst/>
                <a:uLnTx/>
                <a:uFillTx/>
                <a:latin typeface="Avenir Next LT Pro"/>
                <a:ea typeface="+mn-ea"/>
                <a:cs typeface="+mn-cs"/>
              </a:rPr>
            </a:br>
            <a:r>
              <a:rPr kumimoji="0" lang="nb-NO" sz="2000" b="1" i="0" u="none" strike="noStrike" kern="1200" cap="none" spc="0" normalizeH="0" baseline="0" noProof="0" dirty="0">
                <a:ln>
                  <a:noFill/>
                </a:ln>
                <a:solidFill>
                  <a:srgbClr val="0070C0"/>
                </a:solidFill>
                <a:effectLst/>
                <a:uLnTx/>
                <a:uFillTx/>
                <a:latin typeface="Avenir Next LT Pro"/>
                <a:ea typeface="+mn-ea"/>
                <a:cs typeface="+mn-cs"/>
              </a:rPr>
              <a:t>2) Vi skal være NR. 1 organisasjon «talerør for vår målgruppe» i Østfold».  Det er NHF,  NRK – media skal spørre! </a:t>
            </a:r>
            <a:br>
              <a:rPr kumimoji="0" lang="nb-NO" sz="2000" b="1" i="0" u="none" strike="noStrike" kern="1200" cap="none" spc="0" normalizeH="0" baseline="0" noProof="0" dirty="0">
                <a:ln>
                  <a:noFill/>
                </a:ln>
                <a:solidFill>
                  <a:srgbClr val="0070C0"/>
                </a:solidFill>
                <a:effectLst/>
                <a:uLnTx/>
                <a:uFillTx/>
                <a:latin typeface="Avenir Next LT Pro"/>
                <a:ea typeface="+mn-ea"/>
                <a:cs typeface="+mn-cs"/>
              </a:rPr>
            </a:br>
            <a:br>
              <a:rPr kumimoji="0" lang="nb-NO" sz="2000" b="1" i="0" u="none" strike="noStrike" kern="1200" cap="none" spc="0" normalizeH="0" baseline="0" noProof="0" dirty="0">
                <a:ln>
                  <a:noFill/>
                </a:ln>
                <a:solidFill>
                  <a:srgbClr val="0070C0"/>
                </a:solidFill>
                <a:effectLst/>
                <a:uLnTx/>
                <a:uFillTx/>
                <a:latin typeface="Avenir Next LT Pro"/>
                <a:ea typeface="+mn-ea"/>
                <a:cs typeface="+mn-cs"/>
              </a:rPr>
            </a:br>
            <a:r>
              <a:rPr kumimoji="0" lang="nb-NO" sz="2000" b="1" i="0" u="none" strike="noStrike" kern="1200" cap="none" spc="0" normalizeH="0" baseline="0" noProof="0" dirty="0">
                <a:ln>
                  <a:noFill/>
                </a:ln>
                <a:solidFill>
                  <a:srgbClr val="0070C0"/>
                </a:solidFill>
                <a:effectLst/>
                <a:uLnTx/>
                <a:uFillTx/>
                <a:latin typeface="Avenir Next LT Pro"/>
                <a:ea typeface="+mn-ea"/>
                <a:cs typeface="+mn-cs"/>
              </a:rPr>
              <a:t>3) Vi må ut – treffe – bygge nettverk/allianser i fylket – kommunene, gjøre oss kjent – tenke bredere enn kun eget miljø.</a:t>
            </a:r>
          </a:p>
          <a:p>
            <a:pPr marL="0" marR="0" lvl="0" indent="0" algn="l" defTabSz="914377" rtl="0" eaLnBrk="1" fontAlgn="auto" latinLnBrk="0" hangingPunct="1">
              <a:lnSpc>
                <a:spcPct val="110000"/>
              </a:lnSpc>
              <a:spcBef>
                <a:spcPts val="1000"/>
              </a:spcBef>
              <a:spcAft>
                <a:spcPts val="0"/>
              </a:spcAft>
              <a:buClr>
                <a:srgbClr val="758468"/>
              </a:buClr>
              <a:buSzTx/>
              <a:buFont typeface="Arial" panose="020B0604020202020204" pitchFamily="34" charset="0"/>
              <a:buNone/>
              <a:tabLst/>
              <a:defRPr/>
            </a:pPr>
            <a:r>
              <a:rPr kumimoji="0" lang="nb-NO" sz="2000" b="0" i="0" u="none" strike="noStrike" kern="1200" cap="none" spc="0" normalizeH="0" baseline="0" noProof="0" dirty="0">
                <a:ln>
                  <a:noFill/>
                </a:ln>
                <a:solidFill>
                  <a:prstClr val="black"/>
                </a:solidFill>
                <a:effectLst/>
                <a:uLnTx/>
                <a:uFillTx/>
                <a:latin typeface="Avenir Next LT Pro"/>
                <a:ea typeface="+mn-ea"/>
                <a:cs typeface="+mn-cs"/>
              </a:rPr>
              <a:t>Den dag i dag har vi fortsatt kontakter fra 80-årene og mange er de som vi har kunnet kontakte – ha aktiv dialog med i fylket – kommunene – NAV – helse – media.  Ikke minst bladet vårt Regionnytt ble et aktivt talerør samtidig som det samlet medlemmene – ga oss et fellesskap, eierskap og identitet.</a:t>
            </a:r>
            <a:br>
              <a:rPr kumimoji="0" lang="nb-NO" sz="2000" b="0" i="0" u="none" strike="noStrike" kern="1200" cap="none" spc="0" normalizeH="0" baseline="0" noProof="0" dirty="0">
                <a:ln>
                  <a:noFill/>
                </a:ln>
                <a:solidFill>
                  <a:prstClr val="black"/>
                </a:solidFill>
                <a:effectLst/>
                <a:uLnTx/>
                <a:uFillTx/>
                <a:latin typeface="Avenir Next LT Pro"/>
                <a:ea typeface="+mn-ea"/>
                <a:cs typeface="+mn-cs"/>
              </a:rPr>
            </a:br>
            <a:br>
              <a:rPr kumimoji="0" lang="nb-NO" sz="2000" b="0" i="0" u="none" strike="noStrike" kern="1200" cap="none" spc="0" normalizeH="0" baseline="0" noProof="0" dirty="0">
                <a:ln>
                  <a:noFill/>
                </a:ln>
                <a:solidFill>
                  <a:prstClr val="black"/>
                </a:solidFill>
                <a:effectLst/>
                <a:uLnTx/>
                <a:uFillTx/>
                <a:latin typeface="Avenir Next LT Pro"/>
                <a:ea typeface="+mn-ea"/>
                <a:cs typeface="+mn-cs"/>
              </a:rPr>
            </a:br>
            <a:r>
              <a:rPr kumimoji="0" lang="nb-NO" sz="2000" b="0" i="0" u="none" strike="noStrike" kern="1200" cap="none" spc="0" normalizeH="0" baseline="0" noProof="0" dirty="0">
                <a:ln>
                  <a:noFill/>
                </a:ln>
                <a:solidFill>
                  <a:prstClr val="black"/>
                </a:solidFill>
                <a:effectLst/>
                <a:uLnTx/>
                <a:uFillTx/>
                <a:latin typeface="Avenir Next LT Pro"/>
                <a:ea typeface="+mn-ea"/>
                <a:cs typeface="+mn-cs"/>
              </a:rPr>
              <a:t>                              </a:t>
            </a:r>
            <a:r>
              <a:rPr kumimoji="0" lang="nb-NO" sz="1400" b="0" i="0" u="none" strike="noStrike" kern="1200" cap="none" spc="0" normalizeH="0" baseline="0" noProof="0" dirty="0">
                <a:ln>
                  <a:noFill/>
                </a:ln>
                <a:solidFill>
                  <a:prstClr val="black"/>
                </a:solidFill>
                <a:effectLst/>
                <a:uLnTx/>
                <a:uFillTx/>
                <a:latin typeface="Avenir Next LT Pro"/>
                <a:ea typeface="+mn-ea"/>
                <a:cs typeface="+mn-cs"/>
              </a:rPr>
              <a:t>Side 11</a:t>
            </a:r>
            <a:endParaRPr kumimoji="0" lang="nb-NO" sz="2000" b="0" i="0" u="none" strike="noStrike" kern="1200" cap="none" spc="0" normalizeH="0" baseline="0" noProof="0" dirty="0">
              <a:ln>
                <a:noFill/>
              </a:ln>
              <a:solidFill>
                <a:prstClr val="black"/>
              </a:solidFill>
              <a:effectLst/>
              <a:uLnTx/>
              <a:uFillTx/>
              <a:latin typeface="Avenir Next LT Pro"/>
              <a:ea typeface="+mn-ea"/>
              <a:cs typeface="+mn-cs"/>
            </a:endParaRPr>
          </a:p>
        </p:txBody>
      </p:sp>
      <p:sp>
        <p:nvSpPr>
          <p:cNvPr id="4" name="Plassholder for lysbildenummer 3">
            <a:extLst>
              <a:ext uri="{FF2B5EF4-FFF2-40B4-BE49-F238E27FC236}">
                <a16:creationId xmlns:a16="http://schemas.microsoft.com/office/drawing/2014/main" id="{ADC3ED9F-275E-40A5-8B11-C8C4C5B8BE73}"/>
              </a:ext>
            </a:extLst>
          </p:cNvPr>
          <p:cNvSpPr>
            <a:spLocks noGrp="1"/>
          </p:cNvSpPr>
          <p:nvPr>
            <p:ph type="sldNum" sz="quarter" idx="12"/>
          </p:nvPr>
        </p:nvSpPr>
        <p:spPr/>
        <p:txBody>
          <a:bodyPr/>
          <a:lstStyle/>
          <a:p>
            <a:fld id="{73B850FF-6169-4056-8077-06FFA93A5366}" type="slidenum">
              <a:rPr lang="en-US" smtClean="0"/>
              <a:t>11</a:t>
            </a:fld>
            <a:endParaRPr lang="en-US"/>
          </a:p>
        </p:txBody>
      </p:sp>
    </p:spTree>
    <p:extLst>
      <p:ext uri="{BB962C8B-B14F-4D97-AF65-F5344CB8AC3E}">
        <p14:creationId xmlns:p14="http://schemas.microsoft.com/office/powerpoint/2010/main" val="4352463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44B89AC2-CF4F-4005-B94B-78FF74328850}"/>
              </a:ext>
            </a:extLst>
          </p:cNvPr>
          <p:cNvSpPr>
            <a:spLocks noGrp="1"/>
          </p:cNvSpPr>
          <p:nvPr>
            <p:ph type="title"/>
          </p:nvPr>
        </p:nvSpPr>
        <p:spPr>
          <a:xfrm>
            <a:off x="458694" y="365761"/>
            <a:ext cx="10895108" cy="1082039"/>
          </a:xfrm>
        </p:spPr>
        <p:txBody>
          <a:bodyPr>
            <a:normAutofit/>
          </a:bodyPr>
          <a:lstStyle/>
          <a:p>
            <a:pPr algn="ctr"/>
            <a:r>
              <a:rPr lang="nb-NO" sz="2400" b="1" dirty="0">
                <a:solidFill>
                  <a:srgbClr val="0070C0"/>
                </a:solidFill>
              </a:rPr>
              <a:t>Brukermedvirkning i praksis – noen eksempler</a:t>
            </a:r>
          </a:p>
        </p:txBody>
      </p:sp>
      <p:sp>
        <p:nvSpPr>
          <p:cNvPr id="3" name="Plassholder for innhold 2">
            <a:extLst>
              <a:ext uri="{FF2B5EF4-FFF2-40B4-BE49-F238E27FC236}">
                <a16:creationId xmlns:a16="http://schemas.microsoft.com/office/drawing/2014/main" id="{5D2D6A26-24FA-467B-88B2-A1F95D62793D}"/>
              </a:ext>
            </a:extLst>
          </p:cNvPr>
          <p:cNvSpPr>
            <a:spLocks noGrp="1"/>
          </p:cNvSpPr>
          <p:nvPr>
            <p:ph idx="1"/>
          </p:nvPr>
        </p:nvSpPr>
        <p:spPr>
          <a:xfrm>
            <a:off x="458697" y="1549400"/>
            <a:ext cx="11274612" cy="4595815"/>
          </a:xfrm>
        </p:spPr>
        <p:txBody>
          <a:bodyPr>
            <a:normAutofit/>
          </a:bodyPr>
          <a:lstStyle/>
          <a:p>
            <a:pPr marL="0" indent="0">
              <a:buNone/>
            </a:pPr>
            <a:endParaRPr lang="nb-NO" sz="1400" b="1" dirty="0"/>
          </a:p>
          <a:p>
            <a:pPr marL="0" indent="0">
              <a:buNone/>
            </a:pPr>
            <a:r>
              <a:rPr lang="nb-NO" sz="2000" b="1" dirty="0"/>
              <a:t>Vi arbeider på flere felter,  og utgangspunktet er, «den eller de» oppgaver – utfordringer» vi skal løse – </a:t>
            </a:r>
            <a:r>
              <a:rPr lang="nb-NO" sz="2000" b="1" dirty="0" err="1"/>
              <a:t>NHFs</a:t>
            </a:r>
            <a:r>
              <a:rPr lang="nb-NO" sz="2000" b="1" dirty="0"/>
              <a:t> strategi – prioriterte oppgaver. Det være seg innen bolig – helse – BPA – TT – tilrettelagt skole – UU osv.</a:t>
            </a:r>
          </a:p>
          <a:p>
            <a:pPr marL="0" indent="0">
              <a:buNone/>
            </a:pPr>
            <a:r>
              <a:rPr lang="nb-NO" sz="2000" dirty="0"/>
              <a:t>Jeg skal ikke plage dere med 40 års historikk, </a:t>
            </a:r>
            <a:r>
              <a:rPr lang="nb-NO" sz="2000" b="1" dirty="0">
                <a:solidFill>
                  <a:srgbClr val="0070C0"/>
                </a:solidFill>
              </a:rPr>
              <a:t>men ta noen av siste års erfaringer / utfordringer i NAV – Kommunene – fylket - helse.</a:t>
            </a:r>
            <a:endParaRPr lang="nb-NO" sz="2000" dirty="0">
              <a:solidFill>
                <a:srgbClr val="0070C0"/>
              </a:solidFill>
            </a:endParaRPr>
          </a:p>
          <a:p>
            <a:pPr marL="0" indent="0">
              <a:buNone/>
            </a:pPr>
            <a:r>
              <a:rPr lang="nb-NO" sz="2000" b="1" dirty="0"/>
              <a:t>NAV, her har vi valgt å prioritere på fylkesnivå, ikke minst hjelpeformidlingen. Lokalt – kommunene er stort sett overlatt til våre lokallag eller interesserte landsforeningslag.  </a:t>
            </a:r>
            <a:br>
              <a:rPr lang="nb-NO" sz="2000" b="1" dirty="0"/>
            </a:br>
            <a:endParaRPr lang="nb-NO" sz="2000" b="1" dirty="0"/>
          </a:p>
          <a:p>
            <a:pPr marL="0" indent="0">
              <a:buNone/>
            </a:pPr>
            <a:r>
              <a:rPr lang="nb-NO" sz="2000" dirty="0"/>
              <a:t>Her gjelder det å være tilstede, være vaktbikkje – følge med rent generelt, men ikke minst ha et aktivt fokus på hjelpemiddelordningen.</a:t>
            </a:r>
          </a:p>
          <a:p>
            <a:pPr marL="0" indent="0">
              <a:buNone/>
            </a:pPr>
            <a:r>
              <a:rPr lang="nb-NO" sz="1400" dirty="0"/>
              <a:t>                                  Side 12</a:t>
            </a:r>
          </a:p>
        </p:txBody>
      </p:sp>
      <p:sp>
        <p:nvSpPr>
          <p:cNvPr id="4" name="Plassholder for lysbildenummer 3">
            <a:extLst>
              <a:ext uri="{FF2B5EF4-FFF2-40B4-BE49-F238E27FC236}">
                <a16:creationId xmlns:a16="http://schemas.microsoft.com/office/drawing/2014/main" id="{EBB06EA6-54BD-42D1-9121-D51EC1F30BD8}"/>
              </a:ext>
            </a:extLst>
          </p:cNvPr>
          <p:cNvSpPr>
            <a:spLocks noGrp="1"/>
          </p:cNvSpPr>
          <p:nvPr>
            <p:ph type="sldNum" sz="quarter" idx="12"/>
          </p:nvPr>
        </p:nvSpPr>
        <p:spPr/>
        <p:txBody>
          <a:bodyPr/>
          <a:lstStyle/>
          <a:p>
            <a:fld id="{73B850FF-6169-4056-8077-06FFA93A5366}" type="slidenum">
              <a:rPr lang="en-US" smtClean="0"/>
              <a:t>12</a:t>
            </a:fld>
            <a:endParaRPr lang="en-US"/>
          </a:p>
        </p:txBody>
      </p:sp>
    </p:spTree>
    <p:extLst>
      <p:ext uri="{BB962C8B-B14F-4D97-AF65-F5344CB8AC3E}">
        <p14:creationId xmlns:p14="http://schemas.microsoft.com/office/powerpoint/2010/main" val="11702394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061F2F06-A023-4018-98AC-44991FF9B224}"/>
              </a:ext>
            </a:extLst>
          </p:cNvPr>
          <p:cNvSpPr>
            <a:spLocks noGrp="1"/>
          </p:cNvSpPr>
          <p:nvPr>
            <p:ph type="title"/>
          </p:nvPr>
        </p:nvSpPr>
        <p:spPr>
          <a:xfrm>
            <a:off x="458694" y="365761"/>
            <a:ext cx="10895108" cy="904239"/>
          </a:xfrm>
        </p:spPr>
        <p:txBody>
          <a:bodyPr>
            <a:normAutofit/>
          </a:bodyPr>
          <a:lstStyle/>
          <a:p>
            <a:r>
              <a:rPr kumimoji="0" lang="nb-NO" sz="2400" b="1" i="0" u="none" strike="noStrike" kern="1200" cap="none" spc="0" normalizeH="0" baseline="0" noProof="0" dirty="0">
                <a:ln>
                  <a:noFill/>
                </a:ln>
                <a:solidFill>
                  <a:srgbClr val="0070C0"/>
                </a:solidFill>
                <a:effectLst/>
                <a:uLnTx/>
                <a:uFillTx/>
                <a:latin typeface="Sabon Next LT"/>
                <a:ea typeface="+mj-ea"/>
                <a:cs typeface="+mj-cs"/>
              </a:rPr>
              <a:t>Brukermedvirkning i praksis – noen eksempler - fortsetter</a:t>
            </a:r>
            <a:endParaRPr lang="nb-NO" sz="2000" dirty="0"/>
          </a:p>
        </p:txBody>
      </p:sp>
      <p:sp>
        <p:nvSpPr>
          <p:cNvPr id="3" name="Plassholder for innhold 2">
            <a:extLst>
              <a:ext uri="{FF2B5EF4-FFF2-40B4-BE49-F238E27FC236}">
                <a16:creationId xmlns:a16="http://schemas.microsoft.com/office/drawing/2014/main" id="{C4D26764-EFE4-40D5-8BD8-DE795A650140}"/>
              </a:ext>
            </a:extLst>
          </p:cNvPr>
          <p:cNvSpPr>
            <a:spLocks noGrp="1"/>
          </p:cNvSpPr>
          <p:nvPr>
            <p:ph idx="1"/>
          </p:nvPr>
        </p:nvSpPr>
        <p:spPr>
          <a:xfrm>
            <a:off x="458697" y="990600"/>
            <a:ext cx="11274612" cy="5715000"/>
          </a:xfrm>
        </p:spPr>
        <p:txBody>
          <a:bodyPr>
            <a:normAutofit fontScale="77500" lnSpcReduction="20000"/>
          </a:bodyPr>
          <a:lstStyle/>
          <a:p>
            <a:pPr marL="0" marR="0" lvl="0" indent="0" algn="l" defTabSz="914377" rtl="0" eaLnBrk="1" fontAlgn="auto" latinLnBrk="0" hangingPunct="1">
              <a:lnSpc>
                <a:spcPct val="110000"/>
              </a:lnSpc>
              <a:spcBef>
                <a:spcPts val="1000"/>
              </a:spcBef>
              <a:spcAft>
                <a:spcPts val="0"/>
              </a:spcAft>
              <a:buClr>
                <a:srgbClr val="758468"/>
              </a:buClr>
              <a:buSzTx/>
              <a:buFont typeface="Arial" panose="020B0604020202020204" pitchFamily="34" charset="0"/>
              <a:buNone/>
              <a:tabLst/>
              <a:defRPr/>
            </a:pPr>
            <a:endParaRPr kumimoji="0" lang="nb-NO" sz="1300" b="1" i="0" u="none" strike="noStrike" kern="1200" cap="none" spc="0" normalizeH="0" baseline="0" noProof="0" dirty="0">
              <a:ln>
                <a:noFill/>
              </a:ln>
              <a:solidFill>
                <a:prstClr val="black"/>
              </a:solidFill>
              <a:effectLst/>
              <a:uLnTx/>
              <a:uFillTx/>
              <a:latin typeface="Avenir Next LT Pro"/>
              <a:ea typeface="+mn-ea"/>
              <a:cs typeface="+mn-cs"/>
            </a:endParaRPr>
          </a:p>
          <a:p>
            <a:pPr marL="0" marR="0" lvl="0" indent="0" algn="l" defTabSz="914377" rtl="0" eaLnBrk="1" fontAlgn="auto" latinLnBrk="0" hangingPunct="1">
              <a:lnSpc>
                <a:spcPct val="110000"/>
              </a:lnSpc>
              <a:spcBef>
                <a:spcPts val="1000"/>
              </a:spcBef>
              <a:spcAft>
                <a:spcPts val="0"/>
              </a:spcAft>
              <a:buClr>
                <a:srgbClr val="758468"/>
              </a:buClr>
              <a:buSzTx/>
              <a:buFont typeface="Arial" panose="020B0604020202020204" pitchFamily="34" charset="0"/>
              <a:buNone/>
              <a:tabLst/>
              <a:defRPr/>
            </a:pPr>
            <a:r>
              <a:rPr kumimoji="0" lang="nb-NO" sz="2900" b="1" i="0" u="none" strike="noStrike" kern="1200" cap="none" spc="0" normalizeH="0" baseline="0" noProof="0" dirty="0">
                <a:ln>
                  <a:noFill/>
                </a:ln>
                <a:solidFill>
                  <a:prstClr val="black"/>
                </a:solidFill>
                <a:effectLst/>
                <a:uLnTx/>
                <a:uFillTx/>
                <a:latin typeface="Avenir Next LT Pro"/>
                <a:ea typeface="+mn-ea"/>
                <a:cs typeface="+mn-cs"/>
              </a:rPr>
              <a:t>Helse </a:t>
            </a:r>
            <a:r>
              <a:rPr kumimoji="0" lang="nb-NO" sz="2900" b="0" i="0" u="none" strike="noStrike" kern="1200" cap="none" spc="0" normalizeH="0" baseline="0" noProof="0" dirty="0">
                <a:ln>
                  <a:noFill/>
                </a:ln>
                <a:solidFill>
                  <a:prstClr val="black"/>
                </a:solidFill>
                <a:effectLst/>
                <a:uLnTx/>
                <a:uFillTx/>
                <a:latin typeface="Avenir Next LT Pro"/>
                <a:ea typeface="+mn-ea"/>
                <a:cs typeface="+mn-cs"/>
              </a:rPr>
              <a:t>er overlatt til landsforeningslagene.  Flere dyktige representanter inn mot HF-ene, Apotektjenesten mv.  Er </a:t>
            </a:r>
            <a:r>
              <a:rPr kumimoji="0" lang="nb-NO" sz="2900" b="0" i="0" u="none" strike="noStrike" kern="1200" cap="none" spc="0" normalizeH="0" baseline="0" noProof="0" dirty="0" err="1">
                <a:ln>
                  <a:noFill/>
                </a:ln>
                <a:solidFill>
                  <a:prstClr val="black"/>
                </a:solidFill>
                <a:effectLst/>
                <a:uLnTx/>
                <a:uFillTx/>
                <a:latin typeface="Avenir Next LT Pro"/>
                <a:ea typeface="+mn-ea"/>
                <a:cs typeface="+mn-cs"/>
              </a:rPr>
              <a:t>pt</a:t>
            </a:r>
            <a:r>
              <a:rPr kumimoji="0" lang="nb-NO" sz="2900" b="0" i="0" u="none" strike="noStrike" kern="1200" cap="none" spc="0" normalizeH="0" baseline="0" noProof="0" dirty="0">
                <a:ln>
                  <a:noFill/>
                </a:ln>
                <a:solidFill>
                  <a:prstClr val="black"/>
                </a:solidFill>
                <a:effectLst/>
                <a:uLnTx/>
                <a:uFillTx/>
                <a:latin typeface="Avenir Next LT Pro"/>
                <a:ea typeface="+mn-ea"/>
                <a:cs typeface="+mn-cs"/>
              </a:rPr>
              <a:t>. ikke det området som regionen rent generelt er mest opptatt av.  Men selvsagt, man er lydhør overfor signaler – saker meldt inn fra våre representanter og vi følger opp </a:t>
            </a:r>
            <a:r>
              <a:rPr kumimoji="0" lang="nb-NO" sz="2900" b="0" i="0" u="none" strike="noStrike" kern="1200" cap="none" spc="0" normalizeH="0" baseline="0" noProof="0" dirty="0" err="1">
                <a:ln>
                  <a:noFill/>
                </a:ln>
                <a:solidFill>
                  <a:prstClr val="black"/>
                </a:solidFill>
                <a:effectLst/>
                <a:uLnTx/>
                <a:uFillTx/>
                <a:latin typeface="Avenir Next LT Pro"/>
                <a:ea typeface="+mn-ea"/>
                <a:cs typeface="+mn-cs"/>
              </a:rPr>
              <a:t>Kalnes</a:t>
            </a:r>
            <a:r>
              <a:rPr kumimoji="0" lang="nb-NO" sz="2900" b="0" i="0" u="none" strike="noStrike" kern="1200" cap="none" spc="0" normalizeH="0" baseline="0" noProof="0" dirty="0">
                <a:ln>
                  <a:noFill/>
                </a:ln>
                <a:solidFill>
                  <a:prstClr val="black"/>
                </a:solidFill>
                <a:effectLst/>
                <a:uLnTx/>
                <a:uFillTx/>
                <a:latin typeface="Avenir Next LT Pro"/>
                <a:ea typeface="+mn-ea"/>
                <a:cs typeface="+mn-cs"/>
              </a:rPr>
              <a:t> – vårt sykehus.</a:t>
            </a:r>
          </a:p>
          <a:p>
            <a:pPr marL="0" marR="0" lvl="0" indent="0" algn="l" defTabSz="914377" rtl="0" eaLnBrk="1" fontAlgn="auto" latinLnBrk="0" hangingPunct="1">
              <a:lnSpc>
                <a:spcPct val="110000"/>
              </a:lnSpc>
              <a:spcBef>
                <a:spcPts val="1000"/>
              </a:spcBef>
              <a:spcAft>
                <a:spcPts val="0"/>
              </a:spcAft>
              <a:buClr>
                <a:srgbClr val="758468"/>
              </a:buClr>
              <a:buSzTx/>
              <a:buFont typeface="Arial" panose="020B0604020202020204" pitchFamily="34" charset="0"/>
              <a:buNone/>
              <a:tabLst/>
              <a:defRPr/>
            </a:pPr>
            <a:endParaRPr kumimoji="0" lang="nb-NO" sz="2900" b="1" i="0" u="none" strike="noStrike" kern="1200" cap="none" spc="0" normalizeH="0" baseline="0" noProof="0" dirty="0">
              <a:ln>
                <a:noFill/>
              </a:ln>
              <a:solidFill>
                <a:prstClr val="black"/>
              </a:solidFill>
              <a:effectLst/>
              <a:uLnTx/>
              <a:uFillTx/>
              <a:latin typeface="Avenir Next LT Pro"/>
              <a:ea typeface="+mn-ea"/>
              <a:cs typeface="+mn-cs"/>
            </a:endParaRPr>
          </a:p>
          <a:p>
            <a:pPr marL="0" marR="0" lvl="0" indent="0" algn="l" defTabSz="914377" rtl="0" eaLnBrk="1" fontAlgn="auto" latinLnBrk="0" hangingPunct="1">
              <a:lnSpc>
                <a:spcPct val="110000"/>
              </a:lnSpc>
              <a:spcBef>
                <a:spcPts val="1000"/>
              </a:spcBef>
              <a:spcAft>
                <a:spcPts val="0"/>
              </a:spcAft>
              <a:buClr>
                <a:srgbClr val="758468"/>
              </a:buClr>
              <a:buSzTx/>
              <a:buFont typeface="Arial" panose="020B0604020202020204" pitchFamily="34" charset="0"/>
              <a:buNone/>
              <a:tabLst/>
              <a:defRPr/>
            </a:pPr>
            <a:r>
              <a:rPr kumimoji="0" lang="nb-NO" sz="2900" b="1" i="0" u="none" strike="noStrike" kern="1200" cap="none" spc="0" normalizeH="0" baseline="0" noProof="0" dirty="0">
                <a:ln>
                  <a:noFill/>
                </a:ln>
                <a:solidFill>
                  <a:prstClr val="black"/>
                </a:solidFill>
                <a:effectLst/>
                <a:uLnTx/>
                <a:uFillTx/>
                <a:latin typeface="Avenir Next LT Pro"/>
                <a:ea typeface="+mn-ea"/>
                <a:cs typeface="+mn-cs"/>
              </a:rPr>
              <a:t>Kommunene</a:t>
            </a:r>
            <a:r>
              <a:rPr kumimoji="0" lang="nb-NO" sz="2900" b="0" i="0" u="none" strike="noStrike" kern="1200" cap="none" spc="0" normalizeH="0" baseline="0" noProof="0" dirty="0">
                <a:ln>
                  <a:noFill/>
                </a:ln>
                <a:solidFill>
                  <a:prstClr val="black"/>
                </a:solidFill>
                <a:effectLst/>
                <a:uLnTx/>
                <a:uFillTx/>
                <a:latin typeface="Avenir Next LT Pro"/>
                <a:ea typeface="+mn-ea"/>
                <a:cs typeface="+mn-cs"/>
              </a:rPr>
              <a:t>, her har vi brukerrepresentanter  i de fleste kommuner.  Dette tas på alvor, men vi har en historisk utfordring, opp gjennom årene er flere av våre deltakere mer og mer blitt «privatpraktiserende», uten særlig binding til egen organisasjon.  Dette så jeg også i min tid i NHF Oslo. Bl.a. deltar man ikke i vårt fellesskap – skolering mv. </a:t>
            </a:r>
          </a:p>
          <a:p>
            <a:pPr marL="0" marR="0" lvl="0" indent="0" algn="l" defTabSz="914377" rtl="0" eaLnBrk="1" fontAlgn="auto" latinLnBrk="0" hangingPunct="1">
              <a:lnSpc>
                <a:spcPct val="110000"/>
              </a:lnSpc>
              <a:spcBef>
                <a:spcPts val="1000"/>
              </a:spcBef>
              <a:spcAft>
                <a:spcPts val="0"/>
              </a:spcAft>
              <a:buClr>
                <a:srgbClr val="758468"/>
              </a:buClr>
              <a:buSzTx/>
              <a:buFont typeface="Arial" panose="020B0604020202020204" pitchFamily="34" charset="0"/>
              <a:buNone/>
              <a:tabLst/>
              <a:defRPr/>
            </a:pPr>
            <a:r>
              <a:rPr kumimoji="0" lang="nb-NO" sz="2900" b="1" i="0" u="none" strike="noStrike" kern="1200" cap="none" spc="0" normalizeH="0" baseline="0" noProof="0" dirty="0">
                <a:ln>
                  <a:noFill/>
                </a:ln>
                <a:solidFill>
                  <a:srgbClr val="0070C0"/>
                </a:solidFill>
                <a:effectLst/>
                <a:uLnTx/>
                <a:uFillTx/>
                <a:latin typeface="Avenir Next LT Pro"/>
                <a:ea typeface="+mn-ea"/>
                <a:cs typeface="+mn-cs"/>
              </a:rPr>
              <a:t>Her har vi en stor jobb å gjøre – samle troppene.  De er selvsagt ansvarlig overfor kommunen, men som </a:t>
            </a:r>
            <a:r>
              <a:rPr kumimoji="0" lang="nb-NO" sz="2900" b="1" i="0" u="sng" strike="noStrike" kern="1200" cap="none" spc="0" normalizeH="0" baseline="0" noProof="0" dirty="0">
                <a:ln>
                  <a:noFill/>
                </a:ln>
                <a:solidFill>
                  <a:srgbClr val="0070C0"/>
                </a:solidFill>
                <a:effectLst/>
                <a:uLnTx/>
                <a:uFillTx/>
                <a:latin typeface="Avenir Next LT Pro"/>
                <a:ea typeface="+mn-ea"/>
                <a:cs typeface="+mn-cs"/>
              </a:rPr>
              <a:t>våre</a:t>
            </a:r>
            <a:r>
              <a:rPr kumimoji="0" lang="nb-NO" sz="2900" b="1" i="0" u="none" strike="noStrike" kern="1200" cap="none" spc="0" normalizeH="0" baseline="0" noProof="0" dirty="0">
                <a:ln>
                  <a:noFill/>
                </a:ln>
                <a:solidFill>
                  <a:srgbClr val="0070C0"/>
                </a:solidFill>
                <a:effectLst/>
                <a:uLnTx/>
                <a:uFillTx/>
                <a:latin typeface="Avenir Next LT Pro"/>
                <a:ea typeface="+mn-ea"/>
                <a:cs typeface="+mn-cs"/>
              </a:rPr>
              <a:t> representanter så bør vi kunne kreve tilbakemeldinger – programlojalitet mv. </a:t>
            </a:r>
            <a:endParaRPr lang="nb-NO" sz="2900" b="1" dirty="0">
              <a:solidFill>
                <a:srgbClr val="0070C0"/>
              </a:solidFill>
              <a:latin typeface="Avenir Next LT Pro"/>
            </a:endParaRPr>
          </a:p>
          <a:p>
            <a:pPr marL="0" marR="0" lvl="0" indent="0" algn="l" defTabSz="914377" rtl="0" eaLnBrk="1" fontAlgn="auto" latinLnBrk="0" hangingPunct="1">
              <a:lnSpc>
                <a:spcPct val="110000"/>
              </a:lnSpc>
              <a:spcBef>
                <a:spcPts val="1000"/>
              </a:spcBef>
              <a:spcAft>
                <a:spcPts val="0"/>
              </a:spcAft>
              <a:buClr>
                <a:srgbClr val="758468"/>
              </a:buClr>
              <a:buSzTx/>
              <a:buFont typeface="Arial" panose="020B0604020202020204" pitchFamily="34" charset="0"/>
              <a:buNone/>
              <a:tabLst/>
              <a:defRPr/>
            </a:pPr>
            <a:r>
              <a:rPr kumimoji="0" lang="nb-NO" sz="2900" b="0" i="0" u="none" strike="noStrike" kern="1200" cap="none" spc="0" normalizeH="0" baseline="0" noProof="0" dirty="0">
                <a:ln>
                  <a:noFill/>
                </a:ln>
                <a:solidFill>
                  <a:prstClr val="black"/>
                </a:solidFill>
                <a:effectLst/>
                <a:uLnTx/>
                <a:uFillTx/>
                <a:latin typeface="Avenir Next LT Pro"/>
                <a:ea typeface="+mn-ea"/>
                <a:cs typeface="+mn-cs"/>
              </a:rPr>
              <a:t>Videre har dagens lovverk «Folkevalgte – kommuneloven» gitt oss alle nye muligheter for påvirkning  Dette må vi ta på alvor!</a:t>
            </a:r>
          </a:p>
          <a:p>
            <a:pPr marL="0" indent="0">
              <a:buNone/>
            </a:pPr>
            <a:r>
              <a:rPr lang="nb-NO" sz="1400" dirty="0"/>
              <a:t>                                           Side 13</a:t>
            </a:r>
            <a:endParaRPr lang="nb-NO" sz="1800" dirty="0"/>
          </a:p>
        </p:txBody>
      </p:sp>
      <p:sp>
        <p:nvSpPr>
          <p:cNvPr id="4" name="Plassholder for lysbildenummer 3">
            <a:extLst>
              <a:ext uri="{FF2B5EF4-FFF2-40B4-BE49-F238E27FC236}">
                <a16:creationId xmlns:a16="http://schemas.microsoft.com/office/drawing/2014/main" id="{197613A4-FA5F-4EC7-BF82-1639FD254713}"/>
              </a:ext>
            </a:extLst>
          </p:cNvPr>
          <p:cNvSpPr>
            <a:spLocks noGrp="1"/>
          </p:cNvSpPr>
          <p:nvPr>
            <p:ph type="sldNum" sz="quarter" idx="12"/>
          </p:nvPr>
        </p:nvSpPr>
        <p:spPr/>
        <p:txBody>
          <a:bodyPr/>
          <a:lstStyle/>
          <a:p>
            <a:fld id="{73B850FF-6169-4056-8077-06FFA93A5366}" type="slidenum">
              <a:rPr lang="en-US" smtClean="0"/>
              <a:t>13</a:t>
            </a:fld>
            <a:endParaRPr lang="en-US"/>
          </a:p>
        </p:txBody>
      </p:sp>
    </p:spTree>
    <p:extLst>
      <p:ext uri="{BB962C8B-B14F-4D97-AF65-F5344CB8AC3E}">
        <p14:creationId xmlns:p14="http://schemas.microsoft.com/office/powerpoint/2010/main" val="10833527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1A64D0A-8FE5-4219-A1CD-A38726E4710A}"/>
              </a:ext>
            </a:extLst>
          </p:cNvPr>
          <p:cNvSpPr>
            <a:spLocks noGrp="1"/>
          </p:cNvSpPr>
          <p:nvPr>
            <p:ph type="title"/>
          </p:nvPr>
        </p:nvSpPr>
        <p:spPr>
          <a:xfrm>
            <a:off x="458694" y="365761"/>
            <a:ext cx="10895108" cy="980439"/>
          </a:xfrm>
        </p:spPr>
        <p:txBody>
          <a:bodyPr>
            <a:normAutofit/>
          </a:bodyPr>
          <a:lstStyle/>
          <a:p>
            <a:pPr algn="ctr"/>
            <a:r>
              <a:rPr lang="nb-NO" sz="2400" b="1" dirty="0">
                <a:solidFill>
                  <a:srgbClr val="0070C0"/>
                </a:solidFill>
              </a:rPr>
              <a:t>Fylkeskommunen – Viken her og nå!</a:t>
            </a:r>
          </a:p>
        </p:txBody>
      </p:sp>
      <p:sp>
        <p:nvSpPr>
          <p:cNvPr id="3" name="Plassholder for innhold 2">
            <a:extLst>
              <a:ext uri="{FF2B5EF4-FFF2-40B4-BE49-F238E27FC236}">
                <a16:creationId xmlns:a16="http://schemas.microsoft.com/office/drawing/2014/main" id="{D8419B47-AC13-4AEB-B3A5-580DECE91C12}"/>
              </a:ext>
            </a:extLst>
          </p:cNvPr>
          <p:cNvSpPr>
            <a:spLocks noGrp="1"/>
          </p:cNvSpPr>
          <p:nvPr>
            <p:ph idx="1"/>
          </p:nvPr>
        </p:nvSpPr>
        <p:spPr>
          <a:xfrm>
            <a:off x="458697" y="1117600"/>
            <a:ext cx="11274612" cy="5511800"/>
          </a:xfrm>
        </p:spPr>
        <p:txBody>
          <a:bodyPr>
            <a:normAutofit fontScale="92500" lnSpcReduction="20000"/>
          </a:bodyPr>
          <a:lstStyle/>
          <a:p>
            <a:pPr marL="0" indent="0">
              <a:buNone/>
            </a:pPr>
            <a:r>
              <a:rPr lang="nb-NO" sz="2500" b="1" dirty="0"/>
              <a:t>Fylkene og kommunene er trolig de samfunnsdeler som vi i ytre ledd – utover i vår organisasjon bør vie særlig stor oppmerksomhet.  Her tror jeg vi kan vise ny styrke – kanskje lettere komme til – få innflytelse.  Ikke minst siden vi kom inn i kommuneloven.</a:t>
            </a:r>
          </a:p>
          <a:p>
            <a:pPr marL="0" indent="0">
              <a:buNone/>
            </a:pPr>
            <a:r>
              <a:rPr lang="nb-NO" sz="2300" dirty="0"/>
              <a:t>Statlig nivå tror jeg vi har rimelig godt tak på.  La meg derfor ta oss med på en liten reise i Viken.</a:t>
            </a:r>
          </a:p>
          <a:p>
            <a:pPr marL="0" indent="0">
              <a:buNone/>
            </a:pPr>
            <a:r>
              <a:rPr lang="nb-NO" sz="2300" dirty="0"/>
              <a:t>Viken er 2 år gammel (blir kanskje ikke fylke etter 2024, men erfaringene skal vi uansett ta med oss.</a:t>
            </a:r>
          </a:p>
          <a:p>
            <a:pPr marL="0" indent="0">
              <a:buNone/>
            </a:pPr>
            <a:r>
              <a:rPr lang="nb-NO" sz="2300" dirty="0"/>
              <a:t>SAFO / NHF startet opp mot de gamle fylkene, Akershus – Buskerud – Østfold og forløperen for Viken allerede 2 år før Viken ble etablert.  Det var viktig!</a:t>
            </a:r>
          </a:p>
          <a:p>
            <a:pPr marL="0" indent="0">
              <a:buNone/>
            </a:pPr>
            <a:r>
              <a:rPr lang="nb-NO" sz="2300" dirty="0"/>
              <a:t>Første oppgave etter å ha markert oss – blitt bedre kjent var Fylkesrådet – vårt råd.  Innflytelse fra SAFO – deltakelse – ny leder – politikernes rolle i rådet – ta styringa.</a:t>
            </a:r>
          </a:p>
          <a:p>
            <a:pPr marL="0" indent="0">
              <a:buNone/>
            </a:pPr>
            <a:r>
              <a:rPr lang="nb-NO" sz="2300" dirty="0"/>
              <a:t>Konstitueringen ble, NHF ble fra brukergruppen, NHF fikk lederen!  Deretter kom vedtekter – reglement – tidlig involvering osv.</a:t>
            </a:r>
            <a:br>
              <a:rPr lang="nb-NO" sz="2300" dirty="0"/>
            </a:br>
            <a:r>
              <a:rPr lang="nb-NO" sz="1400" dirty="0"/>
              <a:t>                                                                                                                    Side 14</a:t>
            </a:r>
            <a:endParaRPr lang="nb-NO" sz="2300" dirty="0"/>
          </a:p>
          <a:p>
            <a:endParaRPr lang="nb-NO" sz="1400" dirty="0"/>
          </a:p>
        </p:txBody>
      </p:sp>
      <p:sp>
        <p:nvSpPr>
          <p:cNvPr id="4" name="Plassholder for lysbildenummer 3">
            <a:extLst>
              <a:ext uri="{FF2B5EF4-FFF2-40B4-BE49-F238E27FC236}">
                <a16:creationId xmlns:a16="http://schemas.microsoft.com/office/drawing/2014/main" id="{5A46FC75-6D4B-4623-A059-357537D06F35}"/>
              </a:ext>
            </a:extLst>
          </p:cNvPr>
          <p:cNvSpPr>
            <a:spLocks noGrp="1"/>
          </p:cNvSpPr>
          <p:nvPr>
            <p:ph type="sldNum" sz="quarter" idx="12"/>
          </p:nvPr>
        </p:nvSpPr>
        <p:spPr/>
        <p:txBody>
          <a:bodyPr/>
          <a:lstStyle/>
          <a:p>
            <a:fld id="{73B850FF-6169-4056-8077-06FFA93A5366}" type="slidenum">
              <a:rPr lang="en-US" smtClean="0"/>
              <a:t>14</a:t>
            </a:fld>
            <a:endParaRPr lang="en-US"/>
          </a:p>
        </p:txBody>
      </p:sp>
    </p:spTree>
    <p:extLst>
      <p:ext uri="{BB962C8B-B14F-4D97-AF65-F5344CB8AC3E}">
        <p14:creationId xmlns:p14="http://schemas.microsoft.com/office/powerpoint/2010/main" val="20761863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BBA02882-8009-4270-8C8E-1314B1D2C82F}"/>
              </a:ext>
            </a:extLst>
          </p:cNvPr>
          <p:cNvSpPr>
            <a:spLocks noGrp="1"/>
          </p:cNvSpPr>
          <p:nvPr>
            <p:ph type="title"/>
          </p:nvPr>
        </p:nvSpPr>
        <p:spPr>
          <a:xfrm>
            <a:off x="458694" y="365761"/>
            <a:ext cx="10895108" cy="1120139"/>
          </a:xfrm>
        </p:spPr>
        <p:txBody>
          <a:bodyPr>
            <a:normAutofit/>
          </a:bodyPr>
          <a:lstStyle/>
          <a:p>
            <a:r>
              <a:rPr kumimoji="0" lang="nb-NO" sz="2400" b="1" i="0" u="none" strike="noStrike" kern="1200" cap="none" spc="0" normalizeH="0" baseline="0" noProof="0" dirty="0">
                <a:ln>
                  <a:noFill/>
                </a:ln>
                <a:solidFill>
                  <a:srgbClr val="0070C0"/>
                </a:solidFill>
                <a:effectLst/>
                <a:uLnTx/>
                <a:uFillTx/>
                <a:latin typeface="Sabon Next LT"/>
                <a:ea typeface="+mj-ea"/>
                <a:cs typeface="+mj-cs"/>
              </a:rPr>
              <a:t>Fylkeskommunen – Viken her og nå!</a:t>
            </a:r>
            <a:endParaRPr lang="nb-NO" sz="2000" dirty="0"/>
          </a:p>
        </p:txBody>
      </p:sp>
      <p:sp>
        <p:nvSpPr>
          <p:cNvPr id="3" name="Plassholder for innhold 2">
            <a:extLst>
              <a:ext uri="{FF2B5EF4-FFF2-40B4-BE49-F238E27FC236}">
                <a16:creationId xmlns:a16="http://schemas.microsoft.com/office/drawing/2014/main" id="{A82C79EB-3FB2-44A6-82EE-3BBE8D52E5F0}"/>
              </a:ext>
            </a:extLst>
          </p:cNvPr>
          <p:cNvSpPr>
            <a:spLocks noGrp="1"/>
          </p:cNvSpPr>
          <p:nvPr>
            <p:ph idx="1"/>
          </p:nvPr>
        </p:nvSpPr>
        <p:spPr>
          <a:xfrm>
            <a:off x="458697" y="1485900"/>
            <a:ext cx="11274612" cy="4659315"/>
          </a:xfrm>
        </p:spPr>
        <p:txBody>
          <a:bodyPr/>
          <a:lstStyle/>
          <a:p>
            <a:pPr marL="0" marR="0" lvl="0" indent="0" algn="l" defTabSz="914377" rtl="0" eaLnBrk="1" fontAlgn="auto" latinLnBrk="0" hangingPunct="1">
              <a:lnSpc>
                <a:spcPct val="110000"/>
              </a:lnSpc>
              <a:spcBef>
                <a:spcPts val="1000"/>
              </a:spcBef>
              <a:spcAft>
                <a:spcPts val="0"/>
              </a:spcAft>
              <a:buClr>
                <a:srgbClr val="758468"/>
              </a:buClr>
              <a:buSzTx/>
              <a:buFont typeface="Arial" panose="020B0604020202020204" pitchFamily="34" charset="0"/>
              <a:buNone/>
              <a:tabLst/>
              <a:defRPr/>
            </a:pPr>
            <a:r>
              <a:rPr kumimoji="0" lang="nb-NO" sz="2000" b="0" i="0" u="none" strike="noStrike" kern="1200" cap="none" spc="0" normalizeH="0" baseline="0" noProof="0" dirty="0">
                <a:ln>
                  <a:noFill/>
                </a:ln>
                <a:solidFill>
                  <a:prstClr val="black"/>
                </a:solidFill>
                <a:effectLst/>
                <a:uLnTx/>
                <a:uFillTx/>
                <a:latin typeface="Avenir Next LT Pro"/>
                <a:ea typeface="+mn-ea"/>
                <a:cs typeface="+mn-cs"/>
              </a:rPr>
              <a:t>Prioriterte saker er; Inkluderende skole – VGS – UU – TT – kollektivtrafikken – brukermedvirkning – Handlingsplaner  / Økonomi – sikre frivilligheten (funksjonshemmede) drifts/aktivitetstilskudd – VO-midler mv. – friluftslivet – utendørs deltakelse – Folkehelsa mv.</a:t>
            </a:r>
          </a:p>
          <a:p>
            <a:pPr marL="0" marR="0" lvl="0" indent="0" algn="l" defTabSz="914377" rtl="0" eaLnBrk="1" fontAlgn="auto" latinLnBrk="0" hangingPunct="1">
              <a:lnSpc>
                <a:spcPct val="110000"/>
              </a:lnSpc>
              <a:spcBef>
                <a:spcPts val="1000"/>
              </a:spcBef>
              <a:spcAft>
                <a:spcPts val="0"/>
              </a:spcAft>
              <a:buClr>
                <a:srgbClr val="758468"/>
              </a:buClr>
              <a:buSzTx/>
              <a:buFont typeface="Arial" panose="020B0604020202020204" pitchFamily="34" charset="0"/>
              <a:buNone/>
              <a:tabLst/>
              <a:defRPr/>
            </a:pPr>
            <a:r>
              <a:rPr kumimoji="0" lang="nb-NO" sz="2000" b="0" i="0" u="none" strike="noStrike" kern="1200" cap="none" spc="0" normalizeH="0" baseline="0" noProof="0" dirty="0">
                <a:ln>
                  <a:noFill/>
                </a:ln>
                <a:solidFill>
                  <a:prstClr val="black"/>
                </a:solidFill>
                <a:effectLst/>
                <a:uLnTx/>
                <a:uFillTx/>
                <a:latin typeface="Avenir Next LT Pro"/>
                <a:ea typeface="+mn-ea"/>
                <a:cs typeface="+mn-cs"/>
              </a:rPr>
              <a:t>I dag (2 år etter) er det meste av dette på plass.</a:t>
            </a:r>
            <a:br>
              <a:rPr kumimoji="0" lang="nb-NO" sz="2000" b="0" i="0" u="none" strike="noStrike" kern="1200" cap="none" spc="0" normalizeH="0" baseline="0" noProof="0" dirty="0">
                <a:ln>
                  <a:noFill/>
                </a:ln>
                <a:solidFill>
                  <a:prstClr val="black"/>
                </a:solidFill>
                <a:effectLst/>
                <a:uLnTx/>
                <a:uFillTx/>
                <a:latin typeface="Avenir Next LT Pro"/>
                <a:ea typeface="+mn-ea"/>
                <a:cs typeface="+mn-cs"/>
              </a:rPr>
            </a:br>
            <a:endParaRPr kumimoji="0" lang="nb-NO" sz="2000" b="0" i="0" u="none" strike="noStrike" kern="1200" cap="none" spc="0" normalizeH="0" baseline="0" noProof="0" dirty="0">
              <a:ln>
                <a:noFill/>
              </a:ln>
              <a:solidFill>
                <a:prstClr val="black"/>
              </a:solidFill>
              <a:effectLst/>
              <a:uLnTx/>
              <a:uFillTx/>
              <a:latin typeface="Avenir Next LT Pro"/>
              <a:ea typeface="+mn-ea"/>
              <a:cs typeface="+mn-cs"/>
            </a:endParaRPr>
          </a:p>
          <a:p>
            <a:pPr marL="0" marR="0" lvl="0" indent="0" algn="l" defTabSz="914377" rtl="0" eaLnBrk="1" fontAlgn="auto" latinLnBrk="0" hangingPunct="1">
              <a:lnSpc>
                <a:spcPct val="110000"/>
              </a:lnSpc>
              <a:spcBef>
                <a:spcPts val="1000"/>
              </a:spcBef>
              <a:spcAft>
                <a:spcPts val="0"/>
              </a:spcAft>
              <a:buClr>
                <a:srgbClr val="758468"/>
              </a:buClr>
              <a:buSzTx/>
              <a:buFont typeface="Arial" panose="020B0604020202020204" pitchFamily="34" charset="0"/>
              <a:buNone/>
              <a:tabLst/>
              <a:defRPr/>
            </a:pPr>
            <a:r>
              <a:rPr kumimoji="0" lang="nb-NO" sz="2000" b="0" i="0" u="none" strike="noStrike" kern="1200" cap="none" spc="0" normalizeH="0" baseline="0" noProof="0" dirty="0">
                <a:ln>
                  <a:noFill/>
                </a:ln>
                <a:solidFill>
                  <a:prstClr val="black"/>
                </a:solidFill>
                <a:effectLst/>
                <a:uLnTx/>
                <a:uFillTx/>
                <a:latin typeface="Avenir Next LT Pro"/>
                <a:ea typeface="+mn-ea"/>
                <a:cs typeface="+mn-cs"/>
              </a:rPr>
              <a:t>Viken og fremtiden: JA, hva her – våre fremste politikere på Løvebakken har «rotet  det til, min påstand».  Slik det nå ser ut er alternativene: </a:t>
            </a:r>
            <a:r>
              <a:rPr kumimoji="0" lang="nb-NO" sz="2000" b="1" i="0" u="none" strike="noStrike" kern="1200" cap="none" spc="0" normalizeH="0" baseline="0" noProof="0" dirty="0">
                <a:ln>
                  <a:noFill/>
                </a:ln>
                <a:solidFill>
                  <a:prstClr val="black"/>
                </a:solidFill>
                <a:effectLst/>
                <a:uLnTx/>
                <a:uFillTx/>
                <a:latin typeface="Avenir Next LT Pro"/>
                <a:ea typeface="+mn-ea"/>
                <a:cs typeface="+mn-cs"/>
              </a:rPr>
              <a:t>1) konsolidering – videre fart på Viken.  2) Tilbakeføring til de 3 tidligere fylker eller annen modell.</a:t>
            </a:r>
            <a:r>
              <a:rPr kumimoji="0" lang="nb-NO" sz="2000" b="0" i="0" u="none" strike="noStrike" kern="1200" cap="none" spc="0" normalizeH="0" baseline="0" noProof="0" dirty="0">
                <a:ln>
                  <a:noFill/>
                </a:ln>
                <a:solidFill>
                  <a:prstClr val="black"/>
                </a:solidFill>
                <a:effectLst/>
                <a:uLnTx/>
                <a:uFillTx/>
                <a:latin typeface="Avenir Next LT Pro"/>
                <a:ea typeface="+mn-ea"/>
                <a:cs typeface="+mn-cs"/>
              </a:rPr>
              <a:t>  Da skal det beste, ikke minst ny  kunnskap fra Viken tas med over  i den nye modellen.  </a:t>
            </a:r>
            <a:br>
              <a:rPr kumimoji="0" lang="nb-NO" sz="2000" b="0" i="0" u="none" strike="noStrike" kern="1200" cap="none" spc="0" normalizeH="0" baseline="0" noProof="0" dirty="0">
                <a:ln>
                  <a:noFill/>
                </a:ln>
                <a:solidFill>
                  <a:prstClr val="black"/>
                </a:solidFill>
                <a:effectLst/>
                <a:uLnTx/>
                <a:uFillTx/>
                <a:latin typeface="Avenir Next LT Pro"/>
                <a:ea typeface="+mn-ea"/>
                <a:cs typeface="+mn-cs"/>
              </a:rPr>
            </a:br>
            <a:endParaRPr kumimoji="0" lang="nb-NO" sz="2000" b="0" i="0" u="none" strike="noStrike" kern="1200" cap="none" spc="0" normalizeH="0" baseline="0" noProof="0" dirty="0">
              <a:ln>
                <a:noFill/>
              </a:ln>
              <a:solidFill>
                <a:prstClr val="black"/>
              </a:solidFill>
              <a:effectLst/>
              <a:uLnTx/>
              <a:uFillTx/>
              <a:latin typeface="Avenir Next LT Pro"/>
              <a:ea typeface="+mn-ea"/>
              <a:cs typeface="+mn-cs"/>
            </a:endParaRPr>
          </a:p>
          <a:p>
            <a:pPr marL="0" marR="0" lvl="0" indent="0" algn="l" defTabSz="914377" rtl="0" eaLnBrk="1" fontAlgn="auto" latinLnBrk="0" hangingPunct="1">
              <a:lnSpc>
                <a:spcPct val="110000"/>
              </a:lnSpc>
              <a:spcBef>
                <a:spcPts val="1000"/>
              </a:spcBef>
              <a:spcAft>
                <a:spcPts val="0"/>
              </a:spcAft>
              <a:buClr>
                <a:srgbClr val="758468"/>
              </a:buClr>
              <a:buSzTx/>
              <a:buFont typeface="Arial" panose="020B0604020202020204" pitchFamily="34" charset="0"/>
              <a:buNone/>
              <a:tabLst/>
              <a:defRPr/>
            </a:pPr>
            <a:r>
              <a:rPr kumimoji="0" lang="nb-NO" sz="2000" b="0" i="0" u="none" strike="noStrike" kern="1200" cap="none" spc="0" normalizeH="0" baseline="0" noProof="0" dirty="0">
                <a:ln>
                  <a:noFill/>
                </a:ln>
                <a:solidFill>
                  <a:prstClr val="black"/>
                </a:solidFill>
                <a:effectLst/>
                <a:uLnTx/>
                <a:uFillTx/>
                <a:latin typeface="Avenir Next LT Pro"/>
                <a:ea typeface="+mn-ea"/>
                <a:cs typeface="+mn-cs"/>
              </a:rPr>
              <a:t>Vi skal ha «styring» i de nye fylkene.  Dette starter opp umiddelbart!</a:t>
            </a:r>
          </a:p>
          <a:p>
            <a:pPr marL="0" marR="0" lvl="0" indent="0" algn="l" defTabSz="914377" rtl="0" eaLnBrk="1" fontAlgn="auto" latinLnBrk="0" hangingPunct="1">
              <a:lnSpc>
                <a:spcPct val="110000"/>
              </a:lnSpc>
              <a:spcBef>
                <a:spcPts val="1000"/>
              </a:spcBef>
              <a:spcAft>
                <a:spcPts val="0"/>
              </a:spcAft>
              <a:buClr>
                <a:srgbClr val="758468"/>
              </a:buClr>
              <a:buSzTx/>
              <a:buFont typeface="Arial" panose="020B0604020202020204" pitchFamily="34" charset="0"/>
              <a:buNone/>
              <a:tabLst/>
              <a:defRPr/>
            </a:pPr>
            <a:r>
              <a:rPr kumimoji="0" lang="nb-NO" sz="1400" b="0" i="0" u="none" strike="noStrike" kern="1200" cap="none" spc="0" normalizeH="0" baseline="0" noProof="0">
                <a:ln>
                  <a:noFill/>
                </a:ln>
                <a:solidFill>
                  <a:prstClr val="black"/>
                </a:solidFill>
                <a:effectLst/>
                <a:uLnTx/>
                <a:uFillTx/>
                <a:latin typeface="Avenir Next LT Pro"/>
                <a:ea typeface="+mn-ea"/>
                <a:cs typeface="+mn-cs"/>
              </a:rPr>
              <a:t>                                        Side 15</a:t>
            </a:r>
            <a:endParaRPr kumimoji="0" lang="nb-NO" sz="1400" b="0" i="0" u="none" strike="noStrike" kern="1200" cap="none" spc="0" normalizeH="0" baseline="0" noProof="0" dirty="0">
              <a:ln>
                <a:noFill/>
              </a:ln>
              <a:solidFill>
                <a:prstClr val="black"/>
              </a:solidFill>
              <a:effectLst/>
              <a:uLnTx/>
              <a:uFillTx/>
              <a:latin typeface="Avenir Next LT Pro"/>
              <a:ea typeface="+mn-ea"/>
              <a:cs typeface="+mn-cs"/>
            </a:endParaRPr>
          </a:p>
          <a:p>
            <a:endParaRPr lang="nb-NO" dirty="0"/>
          </a:p>
        </p:txBody>
      </p:sp>
      <p:sp>
        <p:nvSpPr>
          <p:cNvPr id="4" name="Plassholder for lysbildenummer 3">
            <a:extLst>
              <a:ext uri="{FF2B5EF4-FFF2-40B4-BE49-F238E27FC236}">
                <a16:creationId xmlns:a16="http://schemas.microsoft.com/office/drawing/2014/main" id="{09ED663A-42FD-41EB-B41B-1A5D8AD9C182}"/>
              </a:ext>
            </a:extLst>
          </p:cNvPr>
          <p:cNvSpPr>
            <a:spLocks noGrp="1"/>
          </p:cNvSpPr>
          <p:nvPr>
            <p:ph type="sldNum" sz="quarter" idx="12"/>
          </p:nvPr>
        </p:nvSpPr>
        <p:spPr/>
        <p:txBody>
          <a:bodyPr/>
          <a:lstStyle/>
          <a:p>
            <a:fld id="{73B850FF-6169-4056-8077-06FFA93A5366}" type="slidenum">
              <a:rPr lang="en-US" smtClean="0"/>
              <a:t>15</a:t>
            </a:fld>
            <a:endParaRPr lang="en-US"/>
          </a:p>
        </p:txBody>
      </p:sp>
    </p:spTree>
    <p:extLst>
      <p:ext uri="{BB962C8B-B14F-4D97-AF65-F5344CB8AC3E}">
        <p14:creationId xmlns:p14="http://schemas.microsoft.com/office/powerpoint/2010/main" val="10789019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E075E361-7426-45AF-A10D-B2228A05D665}"/>
              </a:ext>
            </a:extLst>
          </p:cNvPr>
          <p:cNvSpPr>
            <a:spLocks noGrp="1"/>
          </p:cNvSpPr>
          <p:nvPr>
            <p:ph type="title"/>
          </p:nvPr>
        </p:nvSpPr>
        <p:spPr/>
        <p:txBody>
          <a:bodyPr/>
          <a:lstStyle/>
          <a:p>
            <a:pPr algn="ctr"/>
            <a:r>
              <a:rPr lang="nb-NO" b="1" dirty="0">
                <a:solidFill>
                  <a:srgbClr val="0070C0"/>
                </a:solidFill>
              </a:rPr>
              <a:t>Aktiv brukermedvirkning</a:t>
            </a:r>
          </a:p>
        </p:txBody>
      </p:sp>
      <p:sp>
        <p:nvSpPr>
          <p:cNvPr id="3" name="Plassholder for innhold 2">
            <a:extLst>
              <a:ext uri="{FF2B5EF4-FFF2-40B4-BE49-F238E27FC236}">
                <a16:creationId xmlns:a16="http://schemas.microsoft.com/office/drawing/2014/main" id="{2AF8A509-B7FA-4668-BDF7-79E30837F0E8}"/>
              </a:ext>
            </a:extLst>
          </p:cNvPr>
          <p:cNvSpPr>
            <a:spLocks noGrp="1"/>
          </p:cNvSpPr>
          <p:nvPr>
            <p:ph idx="1"/>
          </p:nvPr>
        </p:nvSpPr>
        <p:spPr>
          <a:xfrm>
            <a:off x="147412" y="1472796"/>
            <a:ext cx="11274612" cy="4195763"/>
          </a:xfrm>
        </p:spPr>
        <p:txBody>
          <a:bodyPr>
            <a:normAutofit/>
          </a:bodyPr>
          <a:lstStyle/>
          <a:p>
            <a:pPr marL="0" indent="0" algn="ctr">
              <a:buNone/>
            </a:pPr>
            <a:endParaRPr lang="nb-NO" sz="2400" b="1" dirty="0"/>
          </a:p>
          <a:p>
            <a:pPr marL="0" indent="0" algn="ctr">
              <a:buNone/>
            </a:pPr>
            <a:endParaRPr lang="nb-NO" sz="2400" b="1" dirty="0"/>
          </a:p>
          <a:p>
            <a:pPr marL="0" indent="0" algn="ctr">
              <a:buNone/>
            </a:pPr>
            <a:r>
              <a:rPr lang="nb-NO" sz="3600" b="1" dirty="0"/>
              <a:t>Takk for meg!</a:t>
            </a:r>
          </a:p>
          <a:p>
            <a:pPr algn="ctr"/>
            <a:endParaRPr lang="nb-NO" sz="3600" b="1" dirty="0"/>
          </a:p>
          <a:p>
            <a:endParaRPr lang="nb-NO" sz="2400" b="1" dirty="0"/>
          </a:p>
          <a:p>
            <a:endParaRPr lang="nb-NO" sz="2400" b="1" dirty="0"/>
          </a:p>
          <a:p>
            <a:endParaRPr lang="nb-NO" sz="2400" b="1" dirty="0"/>
          </a:p>
          <a:p>
            <a:endParaRPr lang="nb-NO" sz="2400" b="1" dirty="0"/>
          </a:p>
          <a:p>
            <a:endParaRPr lang="nb-NO" sz="2400" b="1" dirty="0"/>
          </a:p>
        </p:txBody>
      </p:sp>
      <p:sp>
        <p:nvSpPr>
          <p:cNvPr id="4" name="Plassholder for lysbildenummer 3">
            <a:extLst>
              <a:ext uri="{FF2B5EF4-FFF2-40B4-BE49-F238E27FC236}">
                <a16:creationId xmlns:a16="http://schemas.microsoft.com/office/drawing/2014/main" id="{5E0A08DA-3B70-4ADF-B2F0-C15A9215BE30}"/>
              </a:ext>
            </a:extLst>
          </p:cNvPr>
          <p:cNvSpPr>
            <a:spLocks noGrp="1"/>
          </p:cNvSpPr>
          <p:nvPr>
            <p:ph type="sldNum" sz="quarter" idx="12"/>
          </p:nvPr>
        </p:nvSpPr>
        <p:spPr/>
        <p:txBody>
          <a:bodyPr/>
          <a:lstStyle/>
          <a:p>
            <a:fld id="{73B850FF-6169-4056-8077-06FFA93A5366}" type="slidenum">
              <a:rPr lang="en-US" smtClean="0"/>
              <a:t>16</a:t>
            </a:fld>
            <a:endParaRPr lang="en-US"/>
          </a:p>
        </p:txBody>
      </p:sp>
    </p:spTree>
    <p:extLst>
      <p:ext uri="{BB962C8B-B14F-4D97-AF65-F5344CB8AC3E}">
        <p14:creationId xmlns:p14="http://schemas.microsoft.com/office/powerpoint/2010/main" val="36153227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4FE9F1F7-653A-45E5-B079-DAC68FD19D41}"/>
              </a:ext>
            </a:extLst>
          </p:cNvPr>
          <p:cNvSpPr>
            <a:spLocks noGrp="1"/>
          </p:cNvSpPr>
          <p:nvPr>
            <p:ph type="title"/>
          </p:nvPr>
        </p:nvSpPr>
        <p:spPr/>
        <p:txBody>
          <a:bodyPr>
            <a:normAutofit/>
          </a:bodyPr>
          <a:lstStyle/>
          <a:p>
            <a:pPr algn="ctr"/>
            <a:r>
              <a:rPr lang="nb-NO" sz="2400" b="1" dirty="0">
                <a:solidFill>
                  <a:srgbClr val="0070C0"/>
                </a:solidFill>
              </a:rPr>
              <a:t>Brukermedvirkning – En stor mulighet for </a:t>
            </a:r>
            <a:r>
              <a:rPr lang="nb-NO" sz="2400" b="1" i="1" u="sng" dirty="0">
                <a:solidFill>
                  <a:srgbClr val="0070C0"/>
                </a:solidFill>
              </a:rPr>
              <a:t>aktiv</a:t>
            </a:r>
            <a:r>
              <a:rPr lang="nb-NO" sz="2400" b="1" dirty="0">
                <a:solidFill>
                  <a:srgbClr val="0070C0"/>
                </a:solidFill>
              </a:rPr>
              <a:t> påvirkning</a:t>
            </a:r>
          </a:p>
        </p:txBody>
      </p:sp>
      <p:sp>
        <p:nvSpPr>
          <p:cNvPr id="3" name="Plassholder for innhold 2">
            <a:extLst>
              <a:ext uri="{FF2B5EF4-FFF2-40B4-BE49-F238E27FC236}">
                <a16:creationId xmlns:a16="http://schemas.microsoft.com/office/drawing/2014/main" id="{A26CF2FB-37DC-436A-98B3-0C188361B1BC}"/>
              </a:ext>
            </a:extLst>
          </p:cNvPr>
          <p:cNvSpPr>
            <a:spLocks noGrp="1"/>
          </p:cNvSpPr>
          <p:nvPr>
            <p:ph idx="1"/>
          </p:nvPr>
        </p:nvSpPr>
        <p:spPr>
          <a:xfrm>
            <a:off x="458697" y="1485900"/>
            <a:ext cx="11274612" cy="5006339"/>
          </a:xfrm>
        </p:spPr>
        <p:txBody>
          <a:bodyPr>
            <a:normAutofit fontScale="25000" lnSpcReduction="20000"/>
          </a:bodyPr>
          <a:lstStyle/>
          <a:p>
            <a:pPr marL="0" indent="0">
              <a:buNone/>
            </a:pPr>
            <a:endParaRPr lang="nb-NO" sz="2500" b="1" dirty="0"/>
          </a:p>
          <a:p>
            <a:pPr marL="0" indent="0">
              <a:buNone/>
            </a:pPr>
            <a:r>
              <a:rPr lang="nb-NO" sz="8000" b="1" dirty="0"/>
              <a:t>Rent historisk har vi alltid kunne delta – gi til kjenne vår stemme – bruke vår organisasjons tyngde og kraft. </a:t>
            </a:r>
            <a:r>
              <a:rPr lang="nb-NO" sz="8000" dirty="0"/>
              <a:t> </a:t>
            </a:r>
            <a:br>
              <a:rPr lang="nb-NO" sz="8000" dirty="0"/>
            </a:br>
            <a:br>
              <a:rPr lang="nb-NO" sz="8000" dirty="0"/>
            </a:br>
            <a:r>
              <a:rPr lang="nb-NO" sz="8000" dirty="0"/>
              <a:t>Mao. påvirkning – deltakelse - brukermedvirkning kjenner vi til og har brukt som verktøy i mange år.</a:t>
            </a:r>
          </a:p>
          <a:p>
            <a:pPr marL="0" indent="0">
              <a:buNone/>
            </a:pPr>
            <a:r>
              <a:rPr lang="nb-NO" sz="8000" dirty="0"/>
              <a:t>    Men bevisstgjøringen om dette, forsøk på å systematisere slik brukermedvirkning ser vi trolig   </a:t>
            </a:r>
            <a:br>
              <a:rPr lang="nb-NO" sz="8000" dirty="0"/>
            </a:br>
            <a:r>
              <a:rPr lang="nb-NO" sz="8000" dirty="0"/>
              <a:t>    først de siste 25 år.       	</a:t>
            </a:r>
          </a:p>
          <a:p>
            <a:pPr marL="0" indent="0">
              <a:buNone/>
            </a:pPr>
            <a:r>
              <a:rPr lang="nb-NO" sz="8000" dirty="0"/>
              <a:t>    NHF fremmer </a:t>
            </a:r>
            <a:r>
              <a:rPr lang="nb-NO" sz="8000" dirty="0" err="1"/>
              <a:t>NHFs</a:t>
            </a:r>
            <a:r>
              <a:rPr lang="nb-NO" sz="8000" dirty="0"/>
              <a:t> 10 grunnpunkter om brukermedvirkning «BMV nytter det?» i år 2000</a:t>
            </a:r>
          </a:p>
          <a:p>
            <a:pPr marL="0" indent="0">
              <a:buNone/>
            </a:pPr>
            <a:r>
              <a:rPr lang="nb-NO" sz="8000" dirty="0"/>
              <a:t>    Deltasenteret, «etter Regjeringens Handlingsplan for økt tilgjengelighet for personer med </a:t>
            </a:r>
            <a:br>
              <a:rPr lang="nb-NO" sz="8000" dirty="0"/>
            </a:br>
            <a:r>
              <a:rPr lang="nb-NO" sz="8000" dirty="0"/>
              <a:t>    nedsatt funksjonsevne fra 2004 utgis i 2007 heftet:  «erfaringsbasert kunnskap om </a:t>
            </a:r>
            <a:br>
              <a:rPr lang="nb-NO" sz="8000" dirty="0"/>
            </a:br>
            <a:r>
              <a:rPr lang="nb-NO" sz="8000" dirty="0"/>
              <a:t>    samarbeidet mellom datidens kommunale råd for funksjonshemmede og </a:t>
            </a:r>
            <a:br>
              <a:rPr lang="nb-NO" sz="8000" dirty="0"/>
            </a:br>
            <a:r>
              <a:rPr lang="nb-NO" sz="8000" dirty="0"/>
              <a:t>    kommuneorganisasjonen. </a:t>
            </a:r>
            <a:br>
              <a:rPr lang="nb-NO" sz="8000" dirty="0"/>
            </a:br>
            <a:br>
              <a:rPr lang="nb-NO" sz="8000" dirty="0"/>
            </a:br>
            <a:r>
              <a:rPr lang="nb-NO" sz="8000" dirty="0"/>
              <a:t>Tittel: G</a:t>
            </a:r>
            <a:r>
              <a:rPr lang="nb-NO" sz="8000" i="1" dirty="0"/>
              <a:t>ode råd er ikke dyre!</a:t>
            </a:r>
          </a:p>
          <a:p>
            <a:pPr marL="0" indent="0">
              <a:buNone/>
            </a:pPr>
            <a:r>
              <a:rPr lang="nb-NO" sz="5600" b="1" i="1" dirty="0">
                <a:solidFill>
                  <a:srgbClr val="0070C0"/>
                </a:solidFill>
                <a:latin typeface="Calibri Light" panose="020F0302020204030204" pitchFamily="34" charset="0"/>
              </a:rPr>
              <a:t>						</a:t>
            </a:r>
            <a:r>
              <a:rPr lang="nb-NO" sz="5600" dirty="0">
                <a:latin typeface="Calibri Light" panose="020F0302020204030204" pitchFamily="34" charset="0"/>
              </a:rPr>
              <a:t>Side 2</a:t>
            </a:r>
            <a:endParaRPr lang="nb-NO" sz="5600" b="1" i="1" dirty="0">
              <a:solidFill>
                <a:srgbClr val="0070C0"/>
              </a:solidFill>
              <a:latin typeface="Calibri Light" panose="020F0302020204030204" pitchFamily="34" charset="0"/>
            </a:endParaRPr>
          </a:p>
          <a:p>
            <a:pPr marL="0" indent="0">
              <a:buNone/>
            </a:pPr>
            <a:endParaRPr lang="nb-NO" sz="5600" dirty="0"/>
          </a:p>
          <a:p>
            <a:pPr marL="0" indent="0">
              <a:buNone/>
            </a:pPr>
            <a:endParaRPr lang="nb-NO" sz="2500" i="1" dirty="0">
              <a:solidFill>
                <a:srgbClr val="0070C0"/>
              </a:solidFill>
            </a:endParaRPr>
          </a:p>
          <a:p>
            <a:pPr marL="0" indent="0">
              <a:buNone/>
            </a:pPr>
            <a:endParaRPr lang="nb-NO" sz="2500" i="1" dirty="0">
              <a:solidFill>
                <a:srgbClr val="0070C0"/>
              </a:solidFill>
            </a:endParaRPr>
          </a:p>
          <a:p>
            <a:pPr marL="0" indent="0">
              <a:buNone/>
            </a:pPr>
            <a:endParaRPr lang="nb-NO" sz="1600" i="1" dirty="0">
              <a:solidFill>
                <a:srgbClr val="0070C0"/>
              </a:solidFill>
            </a:endParaRPr>
          </a:p>
          <a:p>
            <a:pPr marL="0" indent="0">
              <a:buNone/>
            </a:pPr>
            <a:endParaRPr lang="nb-NO" sz="1600" dirty="0"/>
          </a:p>
          <a:p>
            <a:pPr marL="0" indent="0">
              <a:buNone/>
            </a:pPr>
            <a:r>
              <a:rPr lang="nb-NO" sz="1600" dirty="0"/>
              <a:t>	  </a:t>
            </a:r>
          </a:p>
          <a:p>
            <a:pPr marL="0" indent="0">
              <a:buNone/>
            </a:pPr>
            <a:endParaRPr lang="nb-NO" sz="1600" b="1" dirty="0"/>
          </a:p>
        </p:txBody>
      </p:sp>
      <p:sp>
        <p:nvSpPr>
          <p:cNvPr id="4" name="Plassholder for lysbildenummer 3">
            <a:extLst>
              <a:ext uri="{FF2B5EF4-FFF2-40B4-BE49-F238E27FC236}">
                <a16:creationId xmlns:a16="http://schemas.microsoft.com/office/drawing/2014/main" id="{FF1B4F59-E484-435E-A7DA-D7093C5EC9BE}"/>
              </a:ext>
            </a:extLst>
          </p:cNvPr>
          <p:cNvSpPr>
            <a:spLocks noGrp="1"/>
          </p:cNvSpPr>
          <p:nvPr>
            <p:ph type="sldNum" sz="quarter" idx="12"/>
          </p:nvPr>
        </p:nvSpPr>
        <p:spPr/>
        <p:txBody>
          <a:bodyPr/>
          <a:lstStyle/>
          <a:p>
            <a:fld id="{73B850FF-6169-4056-8077-06FFA93A5366}" type="slidenum">
              <a:rPr lang="en-US" smtClean="0"/>
              <a:t>2</a:t>
            </a:fld>
            <a:endParaRPr lang="en-US"/>
          </a:p>
        </p:txBody>
      </p:sp>
    </p:spTree>
    <p:extLst>
      <p:ext uri="{BB962C8B-B14F-4D97-AF65-F5344CB8AC3E}">
        <p14:creationId xmlns:p14="http://schemas.microsoft.com/office/powerpoint/2010/main" val="29722876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7F031350-CD98-44C0-A44A-ACDA8CB34679}"/>
              </a:ext>
            </a:extLst>
          </p:cNvPr>
          <p:cNvSpPr>
            <a:spLocks noGrp="1"/>
          </p:cNvSpPr>
          <p:nvPr>
            <p:ph type="title"/>
          </p:nvPr>
        </p:nvSpPr>
        <p:spPr/>
        <p:txBody>
          <a:bodyPr>
            <a:normAutofit/>
          </a:bodyPr>
          <a:lstStyle/>
          <a:p>
            <a:r>
              <a:rPr kumimoji="0" lang="nb-NO" sz="2400" b="1" i="0" u="none" strike="noStrike" kern="1200" cap="none" spc="0" normalizeH="0" baseline="0" noProof="0" dirty="0">
                <a:ln>
                  <a:noFill/>
                </a:ln>
                <a:solidFill>
                  <a:srgbClr val="0070C0"/>
                </a:solidFill>
                <a:effectLst/>
                <a:uLnTx/>
                <a:uFillTx/>
                <a:latin typeface="Sabon Next LT"/>
                <a:ea typeface="+mj-ea"/>
                <a:cs typeface="+mj-cs"/>
              </a:rPr>
              <a:t>Brukermedvirkning – En stor mulighet for </a:t>
            </a:r>
            <a:r>
              <a:rPr kumimoji="0" lang="nb-NO" sz="2400" b="1" i="1" u="sng" strike="noStrike" kern="1200" cap="none" spc="0" normalizeH="0" baseline="0" noProof="0" dirty="0">
                <a:ln>
                  <a:noFill/>
                </a:ln>
                <a:solidFill>
                  <a:srgbClr val="0070C0"/>
                </a:solidFill>
                <a:effectLst/>
                <a:uLnTx/>
                <a:uFillTx/>
                <a:latin typeface="Sabon Next LT"/>
                <a:ea typeface="+mj-ea"/>
                <a:cs typeface="+mj-cs"/>
              </a:rPr>
              <a:t>aktiv</a:t>
            </a:r>
            <a:r>
              <a:rPr kumimoji="0" lang="nb-NO" sz="2400" b="1" i="0" u="none" strike="noStrike" kern="1200" cap="none" spc="0" normalizeH="0" baseline="0" noProof="0" dirty="0">
                <a:ln>
                  <a:noFill/>
                </a:ln>
                <a:solidFill>
                  <a:srgbClr val="0070C0"/>
                </a:solidFill>
                <a:effectLst/>
                <a:uLnTx/>
                <a:uFillTx/>
                <a:latin typeface="Sabon Next LT"/>
                <a:ea typeface="+mj-ea"/>
                <a:cs typeface="+mj-cs"/>
              </a:rPr>
              <a:t> påvirkning - fortsetter</a:t>
            </a:r>
            <a:endParaRPr lang="nb-NO" sz="2000" dirty="0"/>
          </a:p>
        </p:txBody>
      </p:sp>
      <p:sp>
        <p:nvSpPr>
          <p:cNvPr id="3" name="Plassholder for innhold 2">
            <a:extLst>
              <a:ext uri="{FF2B5EF4-FFF2-40B4-BE49-F238E27FC236}">
                <a16:creationId xmlns:a16="http://schemas.microsoft.com/office/drawing/2014/main" id="{8BA1EC91-F6A5-4774-84D6-B0D4C105E4B0}"/>
              </a:ext>
            </a:extLst>
          </p:cNvPr>
          <p:cNvSpPr>
            <a:spLocks noGrp="1"/>
          </p:cNvSpPr>
          <p:nvPr>
            <p:ph idx="1"/>
          </p:nvPr>
        </p:nvSpPr>
        <p:spPr>
          <a:xfrm>
            <a:off x="458697" y="1397000"/>
            <a:ext cx="11274612" cy="4748215"/>
          </a:xfrm>
        </p:spPr>
        <p:txBody>
          <a:bodyPr>
            <a:noAutofit/>
          </a:bodyPr>
          <a:lstStyle/>
          <a:p>
            <a:endParaRPr lang="nb-NO" sz="2000" dirty="0"/>
          </a:p>
          <a:p>
            <a:r>
              <a:rPr lang="nb-NO" sz="2000" dirty="0" err="1"/>
              <a:t>NHFs</a:t>
            </a:r>
            <a:r>
              <a:rPr lang="nb-NO" sz="2000" dirty="0"/>
              <a:t> regioner Agder, Innlandet, Oslo, Oslofjord Vest og Øst utgir i 2014 en handbok for brukermedvirkere</a:t>
            </a:r>
            <a:br>
              <a:rPr lang="nb-NO" sz="2000" dirty="0"/>
            </a:br>
            <a:endParaRPr lang="nb-NO" sz="2000" dirty="0"/>
          </a:p>
          <a:p>
            <a:r>
              <a:rPr lang="nb-NO" sz="2000" dirty="0"/>
              <a:t>Til slutt, i 2019 kommer nok en gang Departementet på banen.  Hjemler ordning tydelig i </a:t>
            </a:r>
            <a:br>
              <a:rPr lang="nb-NO" sz="2000" dirty="0"/>
            </a:br>
            <a:r>
              <a:rPr lang="nb-NO" sz="2000" dirty="0"/>
              <a:t>Lov- og forskrift.  Nå i Kommuneloven, og nå er brukerrepresentantene «Folkevalgte med </a:t>
            </a:r>
            <a:br>
              <a:rPr lang="nb-NO" sz="2000" dirty="0"/>
            </a:br>
            <a:r>
              <a:rPr lang="nb-NO" sz="2000" dirty="0"/>
              <a:t>de rettigheter – ansvar – forpliktelser det medfører».  Ringen er sluttet, nå er vår deltakelse – </a:t>
            </a:r>
            <a:br>
              <a:rPr lang="nb-NO" sz="2000" dirty="0"/>
            </a:br>
            <a:r>
              <a:rPr lang="nb-NO" sz="2000" dirty="0"/>
              <a:t>påvirkning et offentlig felleseie – løftet frem.  Brukermedvirkning er løftet til nye høyder, </a:t>
            </a:r>
            <a:br>
              <a:rPr lang="nb-NO" sz="2000" dirty="0"/>
            </a:br>
            <a:r>
              <a:rPr lang="nb-NO" sz="2000" dirty="0"/>
              <a:t>eller - </a:t>
            </a:r>
            <a:br>
              <a:rPr lang="nb-NO" sz="2000" dirty="0"/>
            </a:br>
            <a:br>
              <a:rPr lang="nb-NO" sz="2000" dirty="0"/>
            </a:br>
            <a:r>
              <a:rPr lang="nb-NO" sz="2000" b="1" dirty="0">
                <a:solidFill>
                  <a:srgbClr val="0070C0"/>
                </a:solidFill>
              </a:rPr>
              <a:t>Men har vi forstått dette – sett mulighetene? </a:t>
            </a:r>
            <a:br>
              <a:rPr lang="nb-NO" sz="2000" b="1" dirty="0">
                <a:solidFill>
                  <a:srgbClr val="0070C0"/>
                </a:solidFill>
              </a:rPr>
            </a:br>
            <a:br>
              <a:rPr lang="nb-NO" sz="2400" b="1" dirty="0">
                <a:solidFill>
                  <a:srgbClr val="0070C0"/>
                </a:solidFill>
              </a:rPr>
            </a:br>
            <a:r>
              <a:rPr lang="nb-NO" sz="2400" b="1" dirty="0">
                <a:solidFill>
                  <a:srgbClr val="0070C0"/>
                </a:solidFill>
              </a:rPr>
              <a:t>					</a:t>
            </a:r>
            <a:r>
              <a:rPr lang="nb-NO" sz="1400" dirty="0"/>
              <a:t>Side 3</a:t>
            </a:r>
            <a:br>
              <a:rPr lang="nb-NO" sz="2400" b="1" dirty="0">
                <a:solidFill>
                  <a:srgbClr val="0070C0"/>
                </a:solidFill>
              </a:rPr>
            </a:br>
            <a:endParaRPr lang="nb-NO" sz="1600" dirty="0">
              <a:solidFill>
                <a:srgbClr val="0070C0"/>
              </a:solidFill>
            </a:endParaRPr>
          </a:p>
        </p:txBody>
      </p:sp>
      <p:sp>
        <p:nvSpPr>
          <p:cNvPr id="4" name="Plassholder for lysbildenummer 3">
            <a:extLst>
              <a:ext uri="{FF2B5EF4-FFF2-40B4-BE49-F238E27FC236}">
                <a16:creationId xmlns:a16="http://schemas.microsoft.com/office/drawing/2014/main" id="{B7587510-7958-4963-86C4-0DD52F4F4FB2}"/>
              </a:ext>
            </a:extLst>
          </p:cNvPr>
          <p:cNvSpPr>
            <a:spLocks noGrp="1"/>
          </p:cNvSpPr>
          <p:nvPr>
            <p:ph type="sldNum" sz="quarter" idx="12"/>
          </p:nvPr>
        </p:nvSpPr>
        <p:spPr/>
        <p:txBody>
          <a:bodyPr/>
          <a:lstStyle/>
          <a:p>
            <a:fld id="{73B850FF-6169-4056-8077-06FFA93A5366}" type="slidenum">
              <a:rPr lang="en-US" smtClean="0"/>
              <a:t>3</a:t>
            </a:fld>
            <a:endParaRPr lang="en-US"/>
          </a:p>
        </p:txBody>
      </p:sp>
    </p:spTree>
    <p:extLst>
      <p:ext uri="{BB962C8B-B14F-4D97-AF65-F5344CB8AC3E}">
        <p14:creationId xmlns:p14="http://schemas.microsoft.com/office/powerpoint/2010/main" val="19260578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DB45AA42-13F3-474B-A88C-482FDFE90803}"/>
              </a:ext>
            </a:extLst>
          </p:cNvPr>
          <p:cNvSpPr>
            <a:spLocks noGrp="1"/>
          </p:cNvSpPr>
          <p:nvPr>
            <p:ph type="title"/>
          </p:nvPr>
        </p:nvSpPr>
        <p:spPr/>
        <p:txBody>
          <a:bodyPr>
            <a:normAutofit/>
          </a:bodyPr>
          <a:lstStyle/>
          <a:p>
            <a:pPr algn="ctr"/>
            <a:r>
              <a:rPr lang="nb-NO" sz="2400" dirty="0">
                <a:solidFill>
                  <a:srgbClr val="0070C0"/>
                </a:solidFill>
              </a:rPr>
              <a:t>Dagens </a:t>
            </a:r>
            <a:r>
              <a:rPr lang="nb-NO" sz="2400" b="1" dirty="0">
                <a:solidFill>
                  <a:srgbClr val="0070C0"/>
                </a:solidFill>
              </a:rPr>
              <a:t>brukermedvirkning</a:t>
            </a:r>
            <a:r>
              <a:rPr lang="nb-NO" sz="2400" dirty="0">
                <a:solidFill>
                  <a:srgbClr val="0070C0"/>
                </a:solidFill>
              </a:rPr>
              <a:t> – hvor skjer det?</a:t>
            </a:r>
          </a:p>
        </p:txBody>
      </p:sp>
      <p:sp>
        <p:nvSpPr>
          <p:cNvPr id="3" name="Plassholder for innhold 2">
            <a:extLst>
              <a:ext uri="{FF2B5EF4-FFF2-40B4-BE49-F238E27FC236}">
                <a16:creationId xmlns:a16="http://schemas.microsoft.com/office/drawing/2014/main" id="{7818C82F-0A01-4226-9BE4-E9181FEDA61F}"/>
              </a:ext>
            </a:extLst>
          </p:cNvPr>
          <p:cNvSpPr>
            <a:spLocks noGrp="1"/>
          </p:cNvSpPr>
          <p:nvPr>
            <p:ph idx="1"/>
          </p:nvPr>
        </p:nvSpPr>
        <p:spPr>
          <a:xfrm>
            <a:off x="458697" y="1409700"/>
            <a:ext cx="11274612" cy="5245100"/>
          </a:xfrm>
        </p:spPr>
        <p:txBody>
          <a:bodyPr>
            <a:normAutofit fontScale="25000" lnSpcReduction="20000"/>
          </a:bodyPr>
          <a:lstStyle/>
          <a:p>
            <a:pPr marL="0" indent="0">
              <a:buNone/>
            </a:pPr>
            <a:endParaRPr lang="nb-NO" sz="6200" b="1" dirty="0"/>
          </a:p>
          <a:p>
            <a:pPr marL="0" indent="0">
              <a:buNone/>
            </a:pPr>
            <a:r>
              <a:rPr lang="nb-NO" sz="6200" b="1" dirty="0"/>
              <a:t>Dagens brukermedvirkning skjer nasjonalt – regionalt – lokalt, men ikke minst i all den «nærkontakt – samtaler – det nettverk – de støttespillere / samarbeidspartnere / allianser vi gjennom årene etablerer.</a:t>
            </a:r>
          </a:p>
          <a:p>
            <a:pPr marL="0" indent="0">
              <a:buNone/>
            </a:pPr>
            <a:br>
              <a:rPr lang="nb-NO" sz="6200" dirty="0"/>
            </a:br>
            <a:br>
              <a:rPr lang="nb-NO" sz="4200" dirty="0"/>
            </a:br>
            <a:r>
              <a:rPr lang="nb-NO" sz="8000" dirty="0"/>
              <a:t>Brukermedvirkning er aktiv deltakelse satt i system, tidlig involvering, følge opp over tid (år etter år), se mulighetene, knytte kontakter og  bygge relasjoner.  Men også å være pålitelig, høflig, ha respekt, kjenne «spillereglene».  Viktig at vi alle deltar, ikke minst får med oss ungdommen vår.</a:t>
            </a:r>
          </a:p>
          <a:p>
            <a:pPr marL="0" indent="0">
              <a:buNone/>
            </a:pPr>
            <a:endParaRPr lang="nb-NO" sz="8000" dirty="0"/>
          </a:p>
          <a:p>
            <a:pPr marL="0" indent="0">
              <a:buNone/>
            </a:pPr>
            <a:r>
              <a:rPr lang="nb-NO" sz="8000" dirty="0"/>
              <a:t>Her og nå vil jeg dele dette inn i to adskilte, men like fullt sammenhengende veier til målet: </a:t>
            </a:r>
            <a:br>
              <a:rPr lang="nb-NO" sz="8000" dirty="0"/>
            </a:br>
            <a:r>
              <a:rPr lang="nb-NO" sz="8000" dirty="0"/>
              <a:t> </a:t>
            </a:r>
            <a:br>
              <a:rPr lang="nb-NO" sz="8000" dirty="0"/>
            </a:br>
            <a:r>
              <a:rPr lang="nb-NO" sz="8000" dirty="0"/>
              <a:t>- Uformell, muntlig/skriftlig, «kjenne de rette kontakter» - ikke minst politiske kontakter/personer, buke media.  Kort sagt være på hele banen.  </a:t>
            </a:r>
          </a:p>
          <a:p>
            <a:pPr marL="0" indent="0">
              <a:buNone/>
            </a:pPr>
            <a:br>
              <a:rPr lang="nb-NO" sz="8000" dirty="0"/>
            </a:br>
            <a:r>
              <a:rPr lang="nb-NO" sz="8000" dirty="0"/>
              <a:t>				Side 4	</a:t>
            </a:r>
            <a:endParaRPr lang="nb-NO" sz="4200" dirty="0"/>
          </a:p>
          <a:p>
            <a:endParaRPr lang="nb-NO" sz="2000" dirty="0"/>
          </a:p>
        </p:txBody>
      </p:sp>
      <p:sp>
        <p:nvSpPr>
          <p:cNvPr id="4" name="Plassholder for lysbildenummer 3">
            <a:extLst>
              <a:ext uri="{FF2B5EF4-FFF2-40B4-BE49-F238E27FC236}">
                <a16:creationId xmlns:a16="http://schemas.microsoft.com/office/drawing/2014/main" id="{9586FED4-680E-4239-A2BE-2EC2853477EB}"/>
              </a:ext>
            </a:extLst>
          </p:cNvPr>
          <p:cNvSpPr>
            <a:spLocks noGrp="1"/>
          </p:cNvSpPr>
          <p:nvPr>
            <p:ph type="sldNum" sz="quarter" idx="12"/>
          </p:nvPr>
        </p:nvSpPr>
        <p:spPr/>
        <p:txBody>
          <a:bodyPr/>
          <a:lstStyle/>
          <a:p>
            <a:fld id="{73B850FF-6169-4056-8077-06FFA93A5366}" type="slidenum">
              <a:rPr lang="en-US" smtClean="0"/>
              <a:t>4</a:t>
            </a:fld>
            <a:endParaRPr lang="en-US"/>
          </a:p>
        </p:txBody>
      </p:sp>
    </p:spTree>
    <p:extLst>
      <p:ext uri="{BB962C8B-B14F-4D97-AF65-F5344CB8AC3E}">
        <p14:creationId xmlns:p14="http://schemas.microsoft.com/office/powerpoint/2010/main" val="38045875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3C942F9-7B40-407E-BFC3-CD3064BC44E8}"/>
              </a:ext>
            </a:extLst>
          </p:cNvPr>
          <p:cNvSpPr>
            <a:spLocks noGrp="1"/>
          </p:cNvSpPr>
          <p:nvPr>
            <p:ph type="title"/>
          </p:nvPr>
        </p:nvSpPr>
        <p:spPr/>
        <p:txBody>
          <a:bodyPr>
            <a:normAutofit/>
          </a:bodyPr>
          <a:lstStyle/>
          <a:p>
            <a:r>
              <a:rPr lang="nb-NO" sz="2000" b="1" dirty="0">
                <a:solidFill>
                  <a:srgbClr val="0070C0"/>
                </a:solidFill>
              </a:rPr>
              <a:t>Dagens brukermedvirkning – hvor skjer det?  - fortsettelse</a:t>
            </a:r>
          </a:p>
        </p:txBody>
      </p:sp>
      <p:sp>
        <p:nvSpPr>
          <p:cNvPr id="3" name="Plassholder for innhold 2">
            <a:extLst>
              <a:ext uri="{FF2B5EF4-FFF2-40B4-BE49-F238E27FC236}">
                <a16:creationId xmlns:a16="http://schemas.microsoft.com/office/drawing/2014/main" id="{648821D9-6672-4CFB-BC83-9E2A376B7882}"/>
              </a:ext>
            </a:extLst>
          </p:cNvPr>
          <p:cNvSpPr>
            <a:spLocks noGrp="1"/>
          </p:cNvSpPr>
          <p:nvPr>
            <p:ph idx="1"/>
          </p:nvPr>
        </p:nvSpPr>
        <p:spPr>
          <a:xfrm>
            <a:off x="458697" y="1473200"/>
            <a:ext cx="11274612" cy="4943478"/>
          </a:xfrm>
        </p:spPr>
        <p:txBody>
          <a:bodyPr>
            <a:normAutofit fontScale="32500" lnSpcReduction="20000"/>
          </a:bodyPr>
          <a:lstStyle/>
          <a:p>
            <a:endParaRPr lang="nb-NO" sz="2400" dirty="0"/>
          </a:p>
          <a:p>
            <a:r>
              <a:rPr lang="nb-NO" sz="8000" dirty="0"/>
              <a:t>Parallelt med dette har vi den mer formelle deltakelsen,- brukermedvirkning – ikke minst gjennom medvirkningsrådene.</a:t>
            </a:r>
          </a:p>
          <a:p>
            <a:endParaRPr lang="nb-NO" sz="6200" dirty="0"/>
          </a:p>
          <a:p>
            <a:r>
              <a:rPr lang="nb-NO" sz="8000" dirty="0"/>
              <a:t>Her finner vi trolig VÅRE viktigste møteplasser i fylkene – kommunene – NAV – Helse-Norge – Off. etater / virksomheter.  Mao. Statlig – Regionalt – Lokalt (kommunene).  Men vi bør  også lage faste møtepunkter med f.eks. idretten – off. sektor – NHO/LO – andre organisasjoner m.fl.</a:t>
            </a:r>
          </a:p>
          <a:p>
            <a:endParaRPr lang="nb-NO" sz="4200" dirty="0"/>
          </a:p>
          <a:p>
            <a:pPr marL="0" indent="0">
              <a:buNone/>
            </a:pPr>
            <a:endParaRPr lang="nb-NO" sz="4200" dirty="0"/>
          </a:p>
          <a:p>
            <a:pPr marL="0" indent="0">
              <a:buNone/>
            </a:pPr>
            <a:r>
              <a:rPr lang="nb-NO" sz="7200" b="1" dirty="0">
                <a:solidFill>
                  <a:srgbClr val="0070C0"/>
                </a:solidFill>
              </a:rPr>
              <a:t>Men slike møteplasser har trolig liten verdi dersom vi ikke ser sammenhengen – helheten!</a:t>
            </a:r>
          </a:p>
          <a:p>
            <a:pPr marL="0" indent="0">
              <a:buNone/>
            </a:pPr>
            <a:r>
              <a:rPr lang="nb-NO" sz="4200" dirty="0"/>
              <a:t>                                                                 Side 5</a:t>
            </a:r>
          </a:p>
          <a:p>
            <a:pPr marL="0" indent="0">
              <a:buNone/>
            </a:pPr>
            <a:endParaRPr lang="nb-NO" sz="2400" dirty="0"/>
          </a:p>
          <a:p>
            <a:pPr marL="0" indent="0">
              <a:buNone/>
            </a:pPr>
            <a:endParaRPr lang="nb-NO" sz="2400" dirty="0"/>
          </a:p>
          <a:p>
            <a:pPr marL="0" indent="0">
              <a:buNone/>
            </a:pPr>
            <a:endParaRPr lang="nb-NO" sz="2000" dirty="0"/>
          </a:p>
          <a:p>
            <a:pPr marL="0" indent="0">
              <a:buNone/>
            </a:pPr>
            <a:endParaRPr lang="nb-NO" sz="2000" dirty="0"/>
          </a:p>
          <a:p>
            <a:pPr marL="0" indent="0">
              <a:buNone/>
            </a:pPr>
            <a:endParaRPr lang="nb-NO" sz="5600" dirty="0"/>
          </a:p>
        </p:txBody>
      </p:sp>
      <p:sp>
        <p:nvSpPr>
          <p:cNvPr id="4" name="Plassholder for lysbildenummer 3">
            <a:extLst>
              <a:ext uri="{FF2B5EF4-FFF2-40B4-BE49-F238E27FC236}">
                <a16:creationId xmlns:a16="http://schemas.microsoft.com/office/drawing/2014/main" id="{54E477DA-051B-4712-A224-72801561B4BF}"/>
              </a:ext>
            </a:extLst>
          </p:cNvPr>
          <p:cNvSpPr>
            <a:spLocks noGrp="1"/>
          </p:cNvSpPr>
          <p:nvPr>
            <p:ph type="sldNum" sz="quarter" idx="12"/>
          </p:nvPr>
        </p:nvSpPr>
        <p:spPr/>
        <p:txBody>
          <a:bodyPr/>
          <a:lstStyle/>
          <a:p>
            <a:fld id="{73B850FF-6169-4056-8077-06FFA93A5366}" type="slidenum">
              <a:rPr lang="en-US" smtClean="0"/>
              <a:t>5</a:t>
            </a:fld>
            <a:endParaRPr lang="en-US"/>
          </a:p>
        </p:txBody>
      </p:sp>
    </p:spTree>
    <p:extLst>
      <p:ext uri="{BB962C8B-B14F-4D97-AF65-F5344CB8AC3E}">
        <p14:creationId xmlns:p14="http://schemas.microsoft.com/office/powerpoint/2010/main" val="9160430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EC9D17C6-5401-4300-B619-728FCECD03C7}"/>
              </a:ext>
            </a:extLst>
          </p:cNvPr>
          <p:cNvSpPr>
            <a:spLocks noGrp="1"/>
          </p:cNvSpPr>
          <p:nvPr>
            <p:ph type="title"/>
          </p:nvPr>
        </p:nvSpPr>
        <p:spPr/>
        <p:txBody>
          <a:bodyPr>
            <a:normAutofit/>
          </a:bodyPr>
          <a:lstStyle/>
          <a:p>
            <a:pPr algn="ctr"/>
            <a:r>
              <a:rPr lang="nb-NO" sz="2400" b="1" dirty="0">
                <a:solidFill>
                  <a:srgbClr val="0070C0"/>
                </a:solidFill>
              </a:rPr>
              <a:t>NHF Øst / mine erfaringer er bl.a. hentet fra:</a:t>
            </a:r>
          </a:p>
        </p:txBody>
      </p:sp>
      <p:sp>
        <p:nvSpPr>
          <p:cNvPr id="3" name="Plassholder for innhold 2">
            <a:extLst>
              <a:ext uri="{FF2B5EF4-FFF2-40B4-BE49-F238E27FC236}">
                <a16:creationId xmlns:a16="http://schemas.microsoft.com/office/drawing/2014/main" id="{C5DA61D6-DDB0-43C2-908F-59E714BF0442}"/>
              </a:ext>
            </a:extLst>
          </p:cNvPr>
          <p:cNvSpPr>
            <a:spLocks noGrp="1"/>
          </p:cNvSpPr>
          <p:nvPr>
            <p:ph idx="1"/>
          </p:nvPr>
        </p:nvSpPr>
        <p:spPr/>
        <p:txBody>
          <a:bodyPr>
            <a:normAutofit/>
          </a:bodyPr>
          <a:lstStyle/>
          <a:p>
            <a:pPr marL="0" indent="0">
              <a:buNone/>
            </a:pPr>
            <a:r>
              <a:rPr lang="nb-NO" sz="2000" b="1" dirty="0"/>
              <a:t>Jeg har kunnet følge brukermedvirkningen fra starten av, det være seg på ulike arenaer, statlige, regionalt som lokale arenaer.</a:t>
            </a:r>
          </a:p>
          <a:p>
            <a:endParaRPr lang="nb-NO" sz="1400" dirty="0"/>
          </a:p>
          <a:p>
            <a:pPr marL="0" indent="0">
              <a:buNone/>
            </a:pPr>
            <a:r>
              <a:rPr lang="nb-NO" sz="2000" dirty="0"/>
              <a:t>NHF Øst – Østfold – Oslo har i min tid i NHF satt medvirkning –  opplæring/kompetanse – nettverk/allianser på dagsorden. Startet opp allerede i 1980, dvs. systematisk fulgt opp i mer enn 40 år. </a:t>
            </a:r>
          </a:p>
          <a:p>
            <a:pPr marL="0" indent="0">
              <a:buNone/>
            </a:pPr>
            <a:endParaRPr lang="nb-NO" sz="2000" dirty="0"/>
          </a:p>
          <a:p>
            <a:pPr marL="0" indent="0">
              <a:buNone/>
            </a:pPr>
            <a:r>
              <a:rPr lang="nb-NO" sz="2000" dirty="0"/>
              <a:t>I Østfold – Øst har samarbeidet med AOF i alle disse år vært en viktig faktor i utviklingen av ikke minst brukermedvirkning.</a:t>
            </a:r>
          </a:p>
          <a:p>
            <a:pPr marL="0" indent="0">
              <a:buNone/>
            </a:pPr>
            <a:r>
              <a:rPr lang="nb-NO" sz="1400" dirty="0"/>
              <a:t>                                                                                    Side 6</a:t>
            </a:r>
          </a:p>
          <a:p>
            <a:pPr marL="0" indent="0">
              <a:buNone/>
            </a:pPr>
            <a:endParaRPr lang="nb-NO" sz="1400" dirty="0"/>
          </a:p>
        </p:txBody>
      </p:sp>
      <p:sp>
        <p:nvSpPr>
          <p:cNvPr id="4" name="Plassholder for lysbildenummer 3">
            <a:extLst>
              <a:ext uri="{FF2B5EF4-FFF2-40B4-BE49-F238E27FC236}">
                <a16:creationId xmlns:a16="http://schemas.microsoft.com/office/drawing/2014/main" id="{65A00C6E-DB21-4D51-A09A-530334925A2E}"/>
              </a:ext>
            </a:extLst>
          </p:cNvPr>
          <p:cNvSpPr>
            <a:spLocks noGrp="1"/>
          </p:cNvSpPr>
          <p:nvPr>
            <p:ph type="sldNum" sz="quarter" idx="12"/>
          </p:nvPr>
        </p:nvSpPr>
        <p:spPr/>
        <p:txBody>
          <a:bodyPr/>
          <a:lstStyle/>
          <a:p>
            <a:fld id="{73B850FF-6169-4056-8077-06FFA93A5366}" type="slidenum">
              <a:rPr lang="en-US" smtClean="0"/>
              <a:t>6</a:t>
            </a:fld>
            <a:endParaRPr lang="en-US"/>
          </a:p>
        </p:txBody>
      </p:sp>
    </p:spTree>
    <p:extLst>
      <p:ext uri="{BB962C8B-B14F-4D97-AF65-F5344CB8AC3E}">
        <p14:creationId xmlns:p14="http://schemas.microsoft.com/office/powerpoint/2010/main" val="39995800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977FB49F-89FE-41B5-9E23-518FCD780DEA}"/>
              </a:ext>
            </a:extLst>
          </p:cNvPr>
          <p:cNvSpPr>
            <a:spLocks noGrp="1"/>
          </p:cNvSpPr>
          <p:nvPr>
            <p:ph type="title"/>
          </p:nvPr>
        </p:nvSpPr>
        <p:spPr/>
        <p:txBody>
          <a:bodyPr>
            <a:normAutofit/>
          </a:bodyPr>
          <a:lstStyle/>
          <a:p>
            <a:r>
              <a:rPr kumimoji="0" lang="nb-NO" sz="2400" b="1" i="0" u="none" strike="noStrike" kern="1200" cap="none" spc="0" normalizeH="0" baseline="0" noProof="0" dirty="0">
                <a:ln>
                  <a:noFill/>
                </a:ln>
                <a:solidFill>
                  <a:srgbClr val="0070C0"/>
                </a:solidFill>
                <a:effectLst/>
                <a:uLnTx/>
                <a:uFillTx/>
                <a:latin typeface="Sabon Next LT"/>
                <a:ea typeface="+mj-ea"/>
                <a:cs typeface="+mj-cs"/>
              </a:rPr>
              <a:t>NHF Øst / mine erfaringer er bl.a. hentet fra - fortsetter</a:t>
            </a:r>
            <a:endParaRPr lang="nb-NO" sz="2000" dirty="0"/>
          </a:p>
        </p:txBody>
      </p:sp>
      <p:sp>
        <p:nvSpPr>
          <p:cNvPr id="3" name="Plassholder for innhold 2">
            <a:extLst>
              <a:ext uri="{FF2B5EF4-FFF2-40B4-BE49-F238E27FC236}">
                <a16:creationId xmlns:a16="http://schemas.microsoft.com/office/drawing/2014/main" id="{058A4C33-ECEA-4AD5-83E5-5F005B8DB467}"/>
              </a:ext>
            </a:extLst>
          </p:cNvPr>
          <p:cNvSpPr>
            <a:spLocks noGrp="1"/>
          </p:cNvSpPr>
          <p:nvPr>
            <p:ph idx="1"/>
          </p:nvPr>
        </p:nvSpPr>
        <p:spPr>
          <a:xfrm>
            <a:off x="458697" y="1473200"/>
            <a:ext cx="11274612" cy="4672015"/>
          </a:xfrm>
        </p:spPr>
        <p:txBody>
          <a:bodyPr/>
          <a:lstStyle/>
          <a:p>
            <a:pPr marL="0" marR="0" lvl="0" indent="0" algn="l" defTabSz="914377" rtl="0" eaLnBrk="1" fontAlgn="auto" latinLnBrk="0" hangingPunct="1">
              <a:lnSpc>
                <a:spcPct val="110000"/>
              </a:lnSpc>
              <a:spcBef>
                <a:spcPts val="1000"/>
              </a:spcBef>
              <a:spcAft>
                <a:spcPts val="0"/>
              </a:spcAft>
              <a:buClr>
                <a:srgbClr val="758468"/>
              </a:buClr>
              <a:buSzTx/>
              <a:buFont typeface="Arial" panose="020B0604020202020204" pitchFamily="34" charset="0"/>
              <a:buNone/>
              <a:tabLst/>
              <a:defRPr/>
            </a:pPr>
            <a:endParaRPr kumimoji="0" lang="nb-NO" sz="2000" b="0" i="0" u="none" strike="noStrike" kern="1200" cap="none" spc="0" normalizeH="0" baseline="0" noProof="0" dirty="0">
              <a:ln>
                <a:noFill/>
              </a:ln>
              <a:solidFill>
                <a:prstClr val="black"/>
              </a:solidFill>
              <a:effectLst/>
              <a:uLnTx/>
              <a:uFillTx/>
              <a:latin typeface="Avenir Next LT Pro"/>
              <a:ea typeface="+mn-ea"/>
              <a:cs typeface="+mn-cs"/>
            </a:endParaRPr>
          </a:p>
          <a:p>
            <a:pPr marL="0" marR="0" lvl="0" indent="0" algn="l" defTabSz="914377" rtl="0" eaLnBrk="1" fontAlgn="auto" latinLnBrk="0" hangingPunct="1">
              <a:lnSpc>
                <a:spcPct val="110000"/>
              </a:lnSpc>
              <a:spcBef>
                <a:spcPts val="1000"/>
              </a:spcBef>
              <a:spcAft>
                <a:spcPts val="0"/>
              </a:spcAft>
              <a:buClr>
                <a:srgbClr val="758468"/>
              </a:buClr>
              <a:buSzTx/>
              <a:buFont typeface="Arial" panose="020B0604020202020204" pitchFamily="34" charset="0"/>
              <a:buNone/>
              <a:tabLst/>
              <a:defRPr/>
            </a:pPr>
            <a:r>
              <a:rPr kumimoji="0" lang="nb-NO" sz="2000" b="0" i="0" u="none" strike="noStrike" kern="1200" cap="none" spc="0" normalizeH="0" baseline="0" noProof="0" dirty="0">
                <a:ln>
                  <a:noFill/>
                </a:ln>
                <a:solidFill>
                  <a:prstClr val="black"/>
                </a:solidFill>
                <a:effectLst/>
                <a:uLnTx/>
                <a:uFillTx/>
                <a:latin typeface="Avenir Next LT Pro"/>
                <a:ea typeface="+mn-ea"/>
                <a:cs typeface="+mn-cs"/>
              </a:rPr>
              <a:t>Men kanskje det viktigste er den indre solidariteten, kontinuiteten, samarbeidet – fellesskapet innen NHF.  </a:t>
            </a:r>
            <a:r>
              <a:rPr kumimoji="0" lang="nb-NO" sz="2000" b="1" i="0" u="none" strike="noStrike" kern="1200" cap="none" spc="0" normalizeH="0" baseline="0" noProof="0" dirty="0">
                <a:ln>
                  <a:noFill/>
                </a:ln>
                <a:solidFill>
                  <a:prstClr val="black"/>
                </a:solidFill>
                <a:effectLst/>
                <a:uLnTx/>
                <a:uFillTx/>
                <a:latin typeface="Avenir Next LT Pro"/>
                <a:ea typeface="+mn-ea"/>
                <a:cs typeface="+mn-cs"/>
              </a:rPr>
              <a:t>Ungdomsarbeidet har vært med, er i dag på full fart fremover. </a:t>
            </a:r>
            <a:endParaRPr kumimoji="0" lang="nb-NO" sz="2000" b="0" i="0" u="none" strike="noStrike" kern="1200" cap="none" spc="0" normalizeH="0" baseline="0" noProof="0" dirty="0">
              <a:ln>
                <a:noFill/>
              </a:ln>
              <a:solidFill>
                <a:prstClr val="black"/>
              </a:solidFill>
              <a:effectLst/>
              <a:uLnTx/>
              <a:uFillTx/>
              <a:latin typeface="Avenir Next LT Pro"/>
              <a:ea typeface="+mn-ea"/>
              <a:cs typeface="+mn-cs"/>
            </a:endParaRPr>
          </a:p>
          <a:p>
            <a:pPr marL="0" marR="0" lvl="0" indent="0" algn="l" defTabSz="914377" rtl="0" eaLnBrk="1" fontAlgn="auto" latinLnBrk="0" hangingPunct="1">
              <a:lnSpc>
                <a:spcPct val="110000"/>
              </a:lnSpc>
              <a:spcBef>
                <a:spcPts val="1000"/>
              </a:spcBef>
              <a:spcAft>
                <a:spcPts val="0"/>
              </a:spcAft>
              <a:buClr>
                <a:srgbClr val="758468"/>
              </a:buClr>
              <a:buSzTx/>
              <a:buFont typeface="Arial" panose="020B0604020202020204" pitchFamily="34" charset="0"/>
              <a:buNone/>
              <a:tabLst/>
              <a:defRPr/>
            </a:pPr>
            <a:endParaRPr kumimoji="0" lang="nb-NO" sz="2000" b="0" i="0" u="none" strike="noStrike" kern="1200" cap="none" spc="0" normalizeH="0" baseline="0" noProof="0" dirty="0">
              <a:ln>
                <a:noFill/>
              </a:ln>
              <a:solidFill>
                <a:srgbClr val="0070C0"/>
              </a:solidFill>
              <a:effectLst/>
              <a:uLnTx/>
              <a:uFillTx/>
              <a:latin typeface="Avenir Next LT Pro"/>
              <a:ea typeface="+mn-ea"/>
              <a:cs typeface="+mn-cs"/>
            </a:endParaRPr>
          </a:p>
          <a:p>
            <a:pPr marL="0" marR="0" lvl="0" indent="0" algn="l" defTabSz="914377" rtl="0" eaLnBrk="1" fontAlgn="auto" latinLnBrk="0" hangingPunct="1">
              <a:lnSpc>
                <a:spcPct val="110000"/>
              </a:lnSpc>
              <a:spcBef>
                <a:spcPts val="1000"/>
              </a:spcBef>
              <a:spcAft>
                <a:spcPts val="0"/>
              </a:spcAft>
              <a:buClr>
                <a:srgbClr val="758468"/>
              </a:buClr>
              <a:buSzTx/>
              <a:buFont typeface="Arial" panose="020B0604020202020204" pitchFamily="34" charset="0"/>
              <a:buNone/>
              <a:tabLst/>
              <a:defRPr/>
            </a:pPr>
            <a:r>
              <a:rPr kumimoji="0" lang="nb-NO" sz="2000" b="1" i="0" u="none" strike="noStrike" kern="1200" cap="none" spc="0" normalizeH="0" baseline="0" noProof="0" dirty="0">
                <a:ln>
                  <a:noFill/>
                </a:ln>
                <a:solidFill>
                  <a:srgbClr val="0070C0"/>
                </a:solidFill>
                <a:effectLst/>
                <a:uLnTx/>
                <a:uFillTx/>
                <a:latin typeface="Avenir Next LT Pro"/>
                <a:ea typeface="+mn-ea"/>
                <a:cs typeface="+mn-cs"/>
              </a:rPr>
              <a:t>Dette har i sum betydd en stor og bred kunnskapserfaring, innsikt i hvordan ulike systemer / etater mv. arbeider. Dvs. Innsyn – forståelse for lover og regler, bygd nettverk, dialog/kontakt med nøkkelpersoner innen politikken – AOF-systemet – frivilligheten mv.  </a:t>
            </a:r>
          </a:p>
          <a:p>
            <a:pPr marL="0" marR="0" lvl="0" indent="0" algn="l" defTabSz="914377" rtl="0" eaLnBrk="1" fontAlgn="auto" latinLnBrk="0" hangingPunct="1">
              <a:lnSpc>
                <a:spcPct val="110000"/>
              </a:lnSpc>
              <a:spcBef>
                <a:spcPts val="1000"/>
              </a:spcBef>
              <a:spcAft>
                <a:spcPts val="0"/>
              </a:spcAft>
              <a:buClr>
                <a:srgbClr val="758468"/>
              </a:buClr>
              <a:buSzTx/>
              <a:buFont typeface="Arial" panose="020B0604020202020204" pitchFamily="34" charset="0"/>
              <a:buNone/>
              <a:tabLst/>
              <a:defRPr/>
            </a:pPr>
            <a:endParaRPr lang="nb-NO" sz="2000" dirty="0">
              <a:solidFill>
                <a:srgbClr val="0070C0"/>
              </a:solidFill>
              <a:latin typeface="Avenir Next LT Pro"/>
            </a:endParaRPr>
          </a:p>
          <a:p>
            <a:pPr marL="0" marR="0" lvl="0" indent="0" algn="l" defTabSz="914377" rtl="0" eaLnBrk="1" fontAlgn="auto" latinLnBrk="0" hangingPunct="1">
              <a:lnSpc>
                <a:spcPct val="110000"/>
              </a:lnSpc>
              <a:spcBef>
                <a:spcPts val="1000"/>
              </a:spcBef>
              <a:spcAft>
                <a:spcPts val="0"/>
              </a:spcAft>
              <a:buClr>
                <a:srgbClr val="758468"/>
              </a:buClr>
              <a:buSzTx/>
              <a:buFont typeface="Arial" panose="020B0604020202020204" pitchFamily="34" charset="0"/>
              <a:buNone/>
              <a:tabLst/>
              <a:defRPr/>
            </a:pPr>
            <a:r>
              <a:rPr kumimoji="0" lang="nb-NO" sz="2000" b="1" i="0" u="none" strike="noStrike" kern="1200" cap="none" spc="0" normalizeH="0" baseline="0" noProof="0" dirty="0">
                <a:ln>
                  <a:noFill/>
                </a:ln>
                <a:solidFill>
                  <a:srgbClr val="0070C0"/>
                </a:solidFill>
                <a:effectLst/>
                <a:uLnTx/>
                <a:uFillTx/>
                <a:latin typeface="Avenir Next LT Pro"/>
                <a:ea typeface="+mn-ea"/>
                <a:cs typeface="+mn-cs"/>
              </a:rPr>
              <a:t>Min erfaring, alt henger sammen, å bli hørt – det å få til resultater tar tid.  Dette er ikke noe «soloarbeid», men et hardt og målrettet fellesskap! </a:t>
            </a:r>
            <a:br>
              <a:rPr kumimoji="0" lang="nb-NO" sz="2000" b="1" i="0" u="none" strike="noStrike" kern="1200" cap="none" spc="0" normalizeH="0" baseline="0" noProof="0" dirty="0">
                <a:ln>
                  <a:noFill/>
                </a:ln>
                <a:solidFill>
                  <a:srgbClr val="0070C0"/>
                </a:solidFill>
                <a:effectLst/>
                <a:uLnTx/>
                <a:uFillTx/>
                <a:latin typeface="Avenir Next LT Pro"/>
                <a:ea typeface="+mn-ea"/>
                <a:cs typeface="+mn-cs"/>
              </a:rPr>
            </a:br>
            <a:r>
              <a:rPr lang="nb-NO" dirty="0"/>
              <a:t>                                 </a:t>
            </a:r>
            <a:r>
              <a:rPr lang="nb-NO" sz="1400" dirty="0"/>
              <a:t>Side 7</a:t>
            </a:r>
            <a:endParaRPr lang="nb-NO" dirty="0"/>
          </a:p>
        </p:txBody>
      </p:sp>
      <p:sp>
        <p:nvSpPr>
          <p:cNvPr id="4" name="Plassholder for lysbildenummer 3">
            <a:extLst>
              <a:ext uri="{FF2B5EF4-FFF2-40B4-BE49-F238E27FC236}">
                <a16:creationId xmlns:a16="http://schemas.microsoft.com/office/drawing/2014/main" id="{7E818D70-3F4D-4799-A9B6-958DD5B791B6}"/>
              </a:ext>
            </a:extLst>
          </p:cNvPr>
          <p:cNvSpPr>
            <a:spLocks noGrp="1"/>
          </p:cNvSpPr>
          <p:nvPr>
            <p:ph type="sldNum" sz="quarter" idx="12"/>
          </p:nvPr>
        </p:nvSpPr>
        <p:spPr/>
        <p:txBody>
          <a:bodyPr/>
          <a:lstStyle/>
          <a:p>
            <a:fld id="{73B850FF-6169-4056-8077-06FFA93A5366}" type="slidenum">
              <a:rPr lang="en-US" smtClean="0"/>
              <a:t>7</a:t>
            </a:fld>
            <a:endParaRPr lang="en-US"/>
          </a:p>
        </p:txBody>
      </p:sp>
    </p:spTree>
    <p:extLst>
      <p:ext uri="{BB962C8B-B14F-4D97-AF65-F5344CB8AC3E}">
        <p14:creationId xmlns:p14="http://schemas.microsoft.com/office/powerpoint/2010/main" val="4424246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0B425B95-F76C-46A5-8C7F-C9ABEE0DE751}"/>
              </a:ext>
            </a:extLst>
          </p:cNvPr>
          <p:cNvSpPr>
            <a:spLocks noGrp="1"/>
          </p:cNvSpPr>
          <p:nvPr>
            <p:ph type="title"/>
          </p:nvPr>
        </p:nvSpPr>
        <p:spPr>
          <a:xfrm>
            <a:off x="458694" y="365761"/>
            <a:ext cx="10895108" cy="1094739"/>
          </a:xfrm>
        </p:spPr>
        <p:txBody>
          <a:bodyPr>
            <a:normAutofit/>
          </a:bodyPr>
          <a:lstStyle/>
          <a:p>
            <a:pPr algn="ctr"/>
            <a:r>
              <a:rPr lang="nb-NO" sz="2400" b="1" dirty="0">
                <a:solidFill>
                  <a:srgbClr val="0070C0"/>
                </a:solidFill>
              </a:rPr>
              <a:t>Brukermedvirkning i praksis – må settes i system</a:t>
            </a:r>
          </a:p>
        </p:txBody>
      </p:sp>
      <p:sp>
        <p:nvSpPr>
          <p:cNvPr id="3" name="Plassholder for innhold 2">
            <a:extLst>
              <a:ext uri="{FF2B5EF4-FFF2-40B4-BE49-F238E27FC236}">
                <a16:creationId xmlns:a16="http://schemas.microsoft.com/office/drawing/2014/main" id="{88331A25-5E01-4AA7-B219-7134A979017F}"/>
              </a:ext>
            </a:extLst>
          </p:cNvPr>
          <p:cNvSpPr>
            <a:spLocks noGrp="1"/>
          </p:cNvSpPr>
          <p:nvPr>
            <p:ph idx="1"/>
          </p:nvPr>
        </p:nvSpPr>
        <p:spPr>
          <a:xfrm>
            <a:off x="458697" y="1460500"/>
            <a:ext cx="11274612" cy="5031739"/>
          </a:xfrm>
        </p:spPr>
        <p:txBody>
          <a:bodyPr>
            <a:normAutofit/>
          </a:bodyPr>
          <a:lstStyle/>
          <a:p>
            <a:pPr marL="0" indent="0">
              <a:buNone/>
            </a:pPr>
            <a:r>
              <a:rPr lang="nb-NO" sz="2000" b="1" dirty="0"/>
              <a:t>Ingen ting kommer av seg selv.  NHF Øst høster hver dag av gjennom 40 års erfaring.  Å ha etablert / praktisert slik aktiv brukermedvirkning og kunnskapsoverføring.  Vi har vært heldig. Opplevd stor kontinuitet i regionen og sett at våre nærmeste «allierte», kjenner – stoler på – ønsker å bruke oss.</a:t>
            </a:r>
          </a:p>
          <a:p>
            <a:endParaRPr lang="nb-NO" sz="1400" b="1" dirty="0"/>
          </a:p>
          <a:p>
            <a:pPr marL="0" indent="0">
              <a:buNone/>
            </a:pPr>
            <a:r>
              <a:rPr lang="nb-NO" sz="2000" dirty="0"/>
              <a:t>Vi har vært heldig med studiesamarbeidspartner, AOF, både økonomisk – organisatorisk, ikke minst som «døråpner» inn til ulike politiske systemer – møterom.</a:t>
            </a:r>
          </a:p>
          <a:p>
            <a:pPr marL="0" indent="0">
              <a:buNone/>
            </a:pPr>
            <a:endParaRPr lang="nb-NO" sz="2000" dirty="0"/>
          </a:p>
          <a:p>
            <a:pPr marL="0" indent="0">
              <a:buNone/>
            </a:pPr>
            <a:r>
              <a:rPr lang="nb-NO" sz="2000" dirty="0"/>
              <a:t>Vi har klart å holde trykket oppe – utvikle studiearbeidet.  Ett eks., NHF-skolen i sin tid var hos oss, NHF Østfoldskolen.  </a:t>
            </a:r>
            <a:endParaRPr lang="nb-NO" sz="1400" b="1" dirty="0">
              <a:solidFill>
                <a:srgbClr val="0070C0"/>
              </a:solidFill>
            </a:endParaRPr>
          </a:p>
          <a:p>
            <a:endParaRPr lang="nb-NO" sz="1400" dirty="0"/>
          </a:p>
          <a:p>
            <a:pPr marL="0" indent="0">
              <a:buNone/>
            </a:pPr>
            <a:r>
              <a:rPr lang="nb-NO" sz="1400" dirty="0"/>
              <a:t>                                                        Side 8</a:t>
            </a:r>
          </a:p>
        </p:txBody>
      </p:sp>
      <p:sp>
        <p:nvSpPr>
          <p:cNvPr id="4" name="Plassholder for lysbildenummer 3">
            <a:extLst>
              <a:ext uri="{FF2B5EF4-FFF2-40B4-BE49-F238E27FC236}">
                <a16:creationId xmlns:a16="http://schemas.microsoft.com/office/drawing/2014/main" id="{0C44D584-80D0-4049-83FB-58EF2596F0E2}"/>
              </a:ext>
            </a:extLst>
          </p:cNvPr>
          <p:cNvSpPr>
            <a:spLocks noGrp="1"/>
          </p:cNvSpPr>
          <p:nvPr>
            <p:ph type="sldNum" sz="quarter" idx="12"/>
          </p:nvPr>
        </p:nvSpPr>
        <p:spPr/>
        <p:txBody>
          <a:bodyPr/>
          <a:lstStyle/>
          <a:p>
            <a:fld id="{73B850FF-6169-4056-8077-06FFA93A5366}" type="slidenum">
              <a:rPr lang="en-US" smtClean="0"/>
              <a:t>8</a:t>
            </a:fld>
            <a:endParaRPr lang="en-US"/>
          </a:p>
        </p:txBody>
      </p:sp>
    </p:spTree>
    <p:extLst>
      <p:ext uri="{BB962C8B-B14F-4D97-AF65-F5344CB8AC3E}">
        <p14:creationId xmlns:p14="http://schemas.microsoft.com/office/powerpoint/2010/main" val="24708379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B8927DCC-B354-43FF-920A-00303218ADC2}"/>
              </a:ext>
            </a:extLst>
          </p:cNvPr>
          <p:cNvSpPr>
            <a:spLocks noGrp="1"/>
          </p:cNvSpPr>
          <p:nvPr>
            <p:ph type="title"/>
          </p:nvPr>
        </p:nvSpPr>
        <p:spPr/>
        <p:txBody>
          <a:bodyPr>
            <a:normAutofit/>
          </a:bodyPr>
          <a:lstStyle/>
          <a:p>
            <a:r>
              <a:rPr kumimoji="0" lang="nb-NO" sz="2400" b="1" i="0" u="none" strike="noStrike" kern="1200" cap="none" spc="0" normalizeH="0" baseline="0" noProof="0" dirty="0">
                <a:ln>
                  <a:noFill/>
                </a:ln>
                <a:solidFill>
                  <a:srgbClr val="0070C0"/>
                </a:solidFill>
                <a:effectLst/>
                <a:uLnTx/>
                <a:uFillTx/>
                <a:latin typeface="Sabon Next LT"/>
                <a:ea typeface="+mj-ea"/>
                <a:cs typeface="+mj-cs"/>
              </a:rPr>
              <a:t>Brukermedvirkning i praksis – må settes i system - fortsetter</a:t>
            </a:r>
            <a:endParaRPr lang="nb-NO" sz="2400" dirty="0"/>
          </a:p>
        </p:txBody>
      </p:sp>
      <p:sp>
        <p:nvSpPr>
          <p:cNvPr id="3" name="Plassholder for innhold 2">
            <a:extLst>
              <a:ext uri="{FF2B5EF4-FFF2-40B4-BE49-F238E27FC236}">
                <a16:creationId xmlns:a16="http://schemas.microsoft.com/office/drawing/2014/main" id="{BF5722B7-35C0-48B1-83F9-847EC0FABDAB}"/>
              </a:ext>
            </a:extLst>
          </p:cNvPr>
          <p:cNvSpPr>
            <a:spLocks noGrp="1"/>
          </p:cNvSpPr>
          <p:nvPr>
            <p:ph idx="1"/>
          </p:nvPr>
        </p:nvSpPr>
        <p:spPr/>
        <p:txBody>
          <a:bodyPr>
            <a:normAutofit/>
          </a:bodyPr>
          <a:lstStyle/>
          <a:p>
            <a:pPr marL="0" marR="0" lvl="0" indent="0" algn="l" defTabSz="914377" rtl="0" eaLnBrk="1" fontAlgn="auto" latinLnBrk="0" hangingPunct="1">
              <a:lnSpc>
                <a:spcPct val="110000"/>
              </a:lnSpc>
              <a:spcBef>
                <a:spcPts val="1000"/>
              </a:spcBef>
              <a:spcAft>
                <a:spcPts val="0"/>
              </a:spcAft>
              <a:buClr>
                <a:srgbClr val="758468"/>
              </a:buClr>
              <a:buSzTx/>
              <a:buFont typeface="Arial" panose="020B0604020202020204" pitchFamily="34" charset="0"/>
              <a:buNone/>
              <a:tabLst/>
              <a:defRPr/>
            </a:pPr>
            <a:endParaRPr kumimoji="0" lang="nb-NO" sz="1400" b="0" i="0" u="none" strike="noStrike" kern="1200" cap="none" spc="0" normalizeH="0" baseline="0" noProof="0" dirty="0">
              <a:ln>
                <a:noFill/>
              </a:ln>
              <a:solidFill>
                <a:prstClr val="black"/>
              </a:solidFill>
              <a:effectLst/>
              <a:uLnTx/>
              <a:uFillTx/>
              <a:latin typeface="Avenir Next LT Pro"/>
              <a:ea typeface="+mn-ea"/>
              <a:cs typeface="+mn-cs"/>
            </a:endParaRPr>
          </a:p>
          <a:p>
            <a:pPr marL="0" marR="0" lvl="0" indent="0" algn="l" defTabSz="914377" rtl="0" eaLnBrk="1" fontAlgn="auto" latinLnBrk="0" hangingPunct="1">
              <a:lnSpc>
                <a:spcPct val="110000"/>
              </a:lnSpc>
              <a:spcBef>
                <a:spcPts val="1000"/>
              </a:spcBef>
              <a:spcAft>
                <a:spcPts val="0"/>
              </a:spcAft>
              <a:buClr>
                <a:srgbClr val="758468"/>
              </a:buClr>
              <a:buSzTx/>
              <a:buFont typeface="Arial" panose="020B0604020202020204" pitchFamily="34" charset="0"/>
              <a:buNone/>
              <a:tabLst/>
              <a:defRPr/>
            </a:pPr>
            <a:r>
              <a:rPr kumimoji="0" lang="nb-NO" sz="2000" b="0" i="0" u="none" strike="noStrike" kern="1200" cap="none" spc="0" normalizeH="0" baseline="0" noProof="0" dirty="0">
                <a:ln>
                  <a:noFill/>
                </a:ln>
                <a:solidFill>
                  <a:prstClr val="black"/>
                </a:solidFill>
                <a:effectLst/>
                <a:uLnTx/>
                <a:uFillTx/>
                <a:latin typeface="Avenir Next LT Pro"/>
                <a:ea typeface="+mn-ea"/>
                <a:cs typeface="+mn-cs"/>
              </a:rPr>
              <a:t>Likeledes har studieringer vært en del av organisasjonsoppbyggingen, valgkamparbeidet, tidligere runder av reorganisering/utvikling av NHF osv.</a:t>
            </a:r>
          </a:p>
          <a:p>
            <a:pPr marL="0" marR="0" lvl="0" indent="0" algn="l" defTabSz="914377" rtl="0" eaLnBrk="1" fontAlgn="auto" latinLnBrk="0" hangingPunct="1">
              <a:lnSpc>
                <a:spcPct val="110000"/>
              </a:lnSpc>
              <a:spcBef>
                <a:spcPts val="1000"/>
              </a:spcBef>
              <a:spcAft>
                <a:spcPts val="0"/>
              </a:spcAft>
              <a:buClr>
                <a:srgbClr val="758468"/>
              </a:buClr>
              <a:buSzTx/>
              <a:buFont typeface="Arial" panose="020B0604020202020204" pitchFamily="34" charset="0"/>
              <a:buNone/>
              <a:tabLst/>
              <a:defRPr/>
            </a:pPr>
            <a:endParaRPr lang="nb-NO" sz="2000" dirty="0">
              <a:solidFill>
                <a:prstClr val="black"/>
              </a:solidFill>
              <a:latin typeface="Avenir Next LT Pro"/>
            </a:endParaRPr>
          </a:p>
          <a:p>
            <a:pPr marL="0" marR="0" lvl="0" indent="0" algn="l" defTabSz="914377" rtl="0" eaLnBrk="1" fontAlgn="auto" latinLnBrk="0" hangingPunct="1">
              <a:lnSpc>
                <a:spcPct val="110000"/>
              </a:lnSpc>
              <a:spcBef>
                <a:spcPts val="1000"/>
              </a:spcBef>
              <a:spcAft>
                <a:spcPts val="0"/>
              </a:spcAft>
              <a:buClr>
                <a:srgbClr val="758468"/>
              </a:buClr>
              <a:buSzTx/>
              <a:buFont typeface="Arial" panose="020B0604020202020204" pitchFamily="34" charset="0"/>
              <a:buNone/>
              <a:tabLst/>
              <a:defRPr/>
            </a:pPr>
            <a:r>
              <a:rPr kumimoji="0" lang="nb-NO" sz="2000" b="0" i="0" u="none" strike="noStrike" kern="1200" cap="none" spc="0" normalizeH="0" baseline="0" noProof="0" dirty="0">
                <a:ln>
                  <a:noFill/>
                </a:ln>
                <a:solidFill>
                  <a:prstClr val="black"/>
                </a:solidFill>
                <a:effectLst/>
                <a:uLnTx/>
                <a:uFillTx/>
                <a:latin typeface="Avenir Next LT Pro"/>
                <a:ea typeface="+mn-ea"/>
                <a:cs typeface="+mn-cs"/>
              </a:rPr>
              <a:t>Har bl.a. resultert i et stort korps av brukerrepresentanter i Viken/tidligere fylker – 51 kommuner – NAV – Helse.  Vår satsing er i første rekke regionalt og lokalt.  Lokallagene er med – har tatt sin del av ansvaret.  Landsforeningene spiller på lag, ikke minst inn mot helse og kommunale råd.</a:t>
            </a:r>
          </a:p>
          <a:p>
            <a:pPr marL="0" marR="0" lvl="0" indent="0" algn="l" defTabSz="914377" rtl="0" eaLnBrk="1" fontAlgn="auto" latinLnBrk="0" hangingPunct="1">
              <a:lnSpc>
                <a:spcPct val="110000"/>
              </a:lnSpc>
              <a:spcBef>
                <a:spcPts val="1000"/>
              </a:spcBef>
              <a:spcAft>
                <a:spcPts val="0"/>
              </a:spcAft>
              <a:buClr>
                <a:srgbClr val="758468"/>
              </a:buClr>
              <a:buSzTx/>
              <a:buFont typeface="Arial" panose="020B0604020202020204" pitchFamily="34" charset="0"/>
              <a:buNone/>
              <a:tabLst/>
              <a:defRPr/>
            </a:pPr>
            <a:endParaRPr lang="nb-NO" sz="1400" b="1" dirty="0">
              <a:solidFill>
                <a:srgbClr val="0070C0"/>
              </a:solidFill>
              <a:latin typeface="Avenir Next LT Pro"/>
            </a:endParaRPr>
          </a:p>
          <a:p>
            <a:pPr marL="0" marR="0" lvl="0" indent="0" algn="l" defTabSz="914377" rtl="0" eaLnBrk="1" fontAlgn="auto" latinLnBrk="0" hangingPunct="1">
              <a:lnSpc>
                <a:spcPct val="110000"/>
              </a:lnSpc>
              <a:spcBef>
                <a:spcPts val="1000"/>
              </a:spcBef>
              <a:spcAft>
                <a:spcPts val="0"/>
              </a:spcAft>
              <a:buClr>
                <a:srgbClr val="758468"/>
              </a:buClr>
              <a:buSzTx/>
              <a:buFont typeface="Arial" panose="020B0604020202020204" pitchFamily="34" charset="0"/>
              <a:buNone/>
              <a:tabLst/>
              <a:defRPr/>
            </a:pPr>
            <a:r>
              <a:rPr kumimoji="0" lang="nb-NO" sz="2000" b="1" i="0" u="none" strike="noStrike" kern="1200" cap="none" spc="0" normalizeH="0" baseline="0" noProof="0" dirty="0">
                <a:ln>
                  <a:noFill/>
                </a:ln>
                <a:solidFill>
                  <a:srgbClr val="0070C0"/>
                </a:solidFill>
                <a:effectLst/>
                <a:uLnTx/>
                <a:uFillTx/>
                <a:latin typeface="Avenir Next LT Pro"/>
                <a:ea typeface="+mn-ea"/>
                <a:cs typeface="+mn-cs"/>
              </a:rPr>
              <a:t>Vi har derfor et meget godt grunnlag for å gå videre!</a:t>
            </a:r>
          </a:p>
          <a:p>
            <a:pPr marL="0" indent="0">
              <a:buNone/>
            </a:pPr>
            <a:r>
              <a:rPr lang="nb-NO" dirty="0"/>
              <a:t>                         </a:t>
            </a:r>
            <a:r>
              <a:rPr lang="nb-NO" sz="1400" dirty="0"/>
              <a:t>Side 9</a:t>
            </a:r>
            <a:endParaRPr lang="nb-NO" dirty="0"/>
          </a:p>
        </p:txBody>
      </p:sp>
      <p:sp>
        <p:nvSpPr>
          <p:cNvPr id="4" name="Plassholder for lysbildenummer 3">
            <a:extLst>
              <a:ext uri="{FF2B5EF4-FFF2-40B4-BE49-F238E27FC236}">
                <a16:creationId xmlns:a16="http://schemas.microsoft.com/office/drawing/2014/main" id="{B4617283-B988-4946-8A76-AE21B8EC6E91}"/>
              </a:ext>
            </a:extLst>
          </p:cNvPr>
          <p:cNvSpPr>
            <a:spLocks noGrp="1"/>
          </p:cNvSpPr>
          <p:nvPr>
            <p:ph type="sldNum" sz="quarter" idx="12"/>
          </p:nvPr>
        </p:nvSpPr>
        <p:spPr/>
        <p:txBody>
          <a:bodyPr/>
          <a:lstStyle/>
          <a:p>
            <a:fld id="{73B850FF-6169-4056-8077-06FFA93A5366}" type="slidenum">
              <a:rPr lang="en-US" smtClean="0"/>
              <a:t>9</a:t>
            </a:fld>
            <a:endParaRPr lang="en-US"/>
          </a:p>
        </p:txBody>
      </p:sp>
    </p:spTree>
    <p:extLst>
      <p:ext uri="{BB962C8B-B14F-4D97-AF65-F5344CB8AC3E}">
        <p14:creationId xmlns:p14="http://schemas.microsoft.com/office/powerpoint/2010/main" val="3917161001"/>
      </p:ext>
    </p:extLst>
  </p:cSld>
  <p:clrMapOvr>
    <a:masterClrMapping/>
  </p:clrMapOvr>
</p:sld>
</file>

<file path=ppt/theme/theme1.xml><?xml version="1.0" encoding="utf-8"?>
<a:theme xmlns:a="http://schemas.openxmlformats.org/drawingml/2006/main" name="DappledVTI">
  <a:themeElements>
    <a:clrScheme name="Custom 81">
      <a:dk1>
        <a:sysClr val="windowText" lastClr="000000"/>
      </a:dk1>
      <a:lt1>
        <a:sysClr val="window" lastClr="FFFFFF"/>
      </a:lt1>
      <a:dk2>
        <a:srgbClr val="21363B"/>
      </a:dk2>
      <a:lt2>
        <a:srgbClr val="F4F2F0"/>
      </a:lt2>
      <a:accent1>
        <a:srgbClr val="758468"/>
      </a:accent1>
      <a:accent2>
        <a:srgbClr val="B5A7AC"/>
      </a:accent2>
      <a:accent3>
        <a:srgbClr val="CC9C6F"/>
      </a:accent3>
      <a:accent4>
        <a:srgbClr val="767640"/>
      </a:accent4>
      <a:accent5>
        <a:srgbClr val="A5B295"/>
      </a:accent5>
      <a:accent6>
        <a:srgbClr val="C19DA7"/>
      </a:accent6>
      <a:hlink>
        <a:srgbClr val="D13D6E"/>
      </a:hlink>
      <a:folHlink>
        <a:srgbClr val="6C9D92"/>
      </a:folHlink>
    </a:clrScheme>
    <a:fontScheme name="Custom 67">
      <a:majorFont>
        <a:latin typeface="Sabon Next LT"/>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appledVTI" id="{204FEFAB-F02B-4FE8-B509-C50A618B972D}" vid="{7EAEADA8-5A8E-45B2-B0E4-448EC7E7A94F}"/>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709</TotalTime>
  <Words>2101</Words>
  <Application>Microsoft Office PowerPoint</Application>
  <PresentationFormat>Widescreen</PresentationFormat>
  <Paragraphs>132</Paragraphs>
  <Slides>16</Slides>
  <Notes>0</Notes>
  <HiddenSlides>0</HiddenSlides>
  <MMClips>0</MMClips>
  <ScaleCrop>false</ScaleCrop>
  <HeadingPairs>
    <vt:vector size="6" baseType="variant">
      <vt:variant>
        <vt:lpstr>Brukte skrifter</vt:lpstr>
      </vt:variant>
      <vt:variant>
        <vt:i4>6</vt:i4>
      </vt:variant>
      <vt:variant>
        <vt:lpstr>Tema</vt:lpstr>
      </vt:variant>
      <vt:variant>
        <vt:i4>1</vt:i4>
      </vt:variant>
      <vt:variant>
        <vt:lpstr>Lysbildetitler</vt:lpstr>
      </vt:variant>
      <vt:variant>
        <vt:i4>16</vt:i4>
      </vt:variant>
    </vt:vector>
  </HeadingPairs>
  <TitlesOfParts>
    <vt:vector size="23" baseType="lpstr">
      <vt:lpstr>Arial</vt:lpstr>
      <vt:lpstr>Avenir Next LT Pro</vt:lpstr>
      <vt:lpstr>AvenirNext LT Pro Medium</vt:lpstr>
      <vt:lpstr>Calibri</vt:lpstr>
      <vt:lpstr>Calibri Light</vt:lpstr>
      <vt:lpstr>Sabon Next LT</vt:lpstr>
      <vt:lpstr>DappledVTI</vt:lpstr>
      <vt:lpstr>Aktiv Brukermedvirkning</vt:lpstr>
      <vt:lpstr>Brukermedvirkning – En stor mulighet for aktiv påvirkning</vt:lpstr>
      <vt:lpstr>Brukermedvirkning – En stor mulighet for aktiv påvirkning - fortsetter</vt:lpstr>
      <vt:lpstr>Dagens brukermedvirkning – hvor skjer det?</vt:lpstr>
      <vt:lpstr>Dagens brukermedvirkning – hvor skjer det?  - fortsettelse</vt:lpstr>
      <vt:lpstr>NHF Øst / mine erfaringer er bl.a. hentet fra:</vt:lpstr>
      <vt:lpstr>NHF Øst / mine erfaringer er bl.a. hentet fra - fortsetter</vt:lpstr>
      <vt:lpstr>Brukermedvirkning i praksis – må settes i system</vt:lpstr>
      <vt:lpstr>Brukermedvirkning i praksis – må settes i system - fortsetter</vt:lpstr>
      <vt:lpstr>Aktiv påvirkning i praksis</vt:lpstr>
      <vt:lpstr>Aktiv påvirkning i praksis - fortsetter</vt:lpstr>
      <vt:lpstr>Brukermedvirkning i praksis – noen eksempler</vt:lpstr>
      <vt:lpstr>Brukermedvirkning i praksis – noen eksempler - fortsetter</vt:lpstr>
      <vt:lpstr>Fylkeskommunen – Viken her og nå!</vt:lpstr>
      <vt:lpstr>Fylkeskommunen – Viken her og nå!</vt:lpstr>
      <vt:lpstr>Aktiv brukermedvirkning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Aktiv Brukermedvirkning</dc:title>
  <dc:creator>Sverre Bergenholdt</dc:creator>
  <cp:lastModifiedBy>Ann</cp:lastModifiedBy>
  <cp:revision>54</cp:revision>
  <cp:lastPrinted>2022-01-23T10:04:27Z</cp:lastPrinted>
  <dcterms:created xsi:type="dcterms:W3CDTF">2022-01-14T17:39:51Z</dcterms:created>
  <dcterms:modified xsi:type="dcterms:W3CDTF">2022-01-27T10:30:22Z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6768ce0-ceaf-4778-8ab1-e65d26fe9939_Enabled">
    <vt:lpwstr>true</vt:lpwstr>
  </property>
  <property fmtid="{D5CDD505-2E9C-101B-9397-08002B2CF9AE}" pid="3" name="MSIP_Label_06768ce0-ceaf-4778-8ab1-e65d26fe9939_SetDate">
    <vt:lpwstr>2022-01-14T17:39:51Z</vt:lpwstr>
  </property>
  <property fmtid="{D5CDD505-2E9C-101B-9397-08002B2CF9AE}" pid="4" name="MSIP_Label_06768ce0-ceaf-4778-8ab1-e65d26fe9939_Method">
    <vt:lpwstr>Standard</vt:lpwstr>
  </property>
  <property fmtid="{D5CDD505-2E9C-101B-9397-08002B2CF9AE}" pid="5" name="MSIP_Label_06768ce0-ceaf-4778-8ab1-e65d26fe9939_Name">
    <vt:lpwstr>Begrenset - PROD</vt:lpwstr>
  </property>
  <property fmtid="{D5CDD505-2E9C-101B-9397-08002B2CF9AE}" pid="6" name="MSIP_Label_06768ce0-ceaf-4778-8ab1-e65d26fe9939_SiteId">
    <vt:lpwstr>3d50ddd4-00a1-4ab7-9788-decf14a8728f</vt:lpwstr>
  </property>
  <property fmtid="{D5CDD505-2E9C-101B-9397-08002B2CF9AE}" pid="7" name="MSIP_Label_06768ce0-ceaf-4778-8ab1-e65d26fe9939_ActionId">
    <vt:lpwstr>35805fed-a701-4c5b-8577-36a1f6fa12af</vt:lpwstr>
  </property>
  <property fmtid="{D5CDD505-2E9C-101B-9397-08002B2CF9AE}" pid="8" name="MSIP_Label_06768ce0-ceaf-4778-8ab1-e65d26fe9939_ContentBits">
    <vt:lpwstr>0</vt:lpwstr>
  </property>
</Properties>
</file>