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9" r:id="rId3"/>
    <p:sldMasterId id="2147483711" r:id="rId4"/>
  </p:sldMasterIdLst>
  <p:notesMasterIdLst>
    <p:notesMasterId r:id="rId32"/>
  </p:notesMasterIdLst>
  <p:handoutMasterIdLst>
    <p:handoutMasterId r:id="rId33"/>
  </p:handoutMasterIdLst>
  <p:sldIdLst>
    <p:sldId id="275" r:id="rId5"/>
    <p:sldId id="257" r:id="rId6"/>
    <p:sldId id="306" r:id="rId7"/>
    <p:sldId id="307" r:id="rId8"/>
    <p:sldId id="688" r:id="rId9"/>
    <p:sldId id="679" r:id="rId10"/>
    <p:sldId id="308" r:id="rId11"/>
    <p:sldId id="309" r:id="rId12"/>
    <p:sldId id="292" r:id="rId13"/>
    <p:sldId id="288" r:id="rId14"/>
    <p:sldId id="687" r:id="rId15"/>
    <p:sldId id="689" r:id="rId16"/>
    <p:sldId id="692" r:id="rId17"/>
    <p:sldId id="693" r:id="rId18"/>
    <p:sldId id="694" r:id="rId19"/>
    <p:sldId id="706" r:id="rId20"/>
    <p:sldId id="695" r:id="rId21"/>
    <p:sldId id="696" r:id="rId22"/>
    <p:sldId id="697" r:id="rId23"/>
    <p:sldId id="698" r:id="rId24"/>
    <p:sldId id="699" r:id="rId25"/>
    <p:sldId id="700" r:id="rId26"/>
    <p:sldId id="708" r:id="rId27"/>
    <p:sldId id="709" r:id="rId28"/>
    <p:sldId id="701" r:id="rId29"/>
    <p:sldId id="707" r:id="rId30"/>
    <p:sldId id="703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3832"/>
    <a:srgbClr val="A2AD00"/>
    <a:srgbClr val="06893A"/>
    <a:srgbClr val="005B82"/>
    <a:srgbClr val="66CBEC"/>
    <a:srgbClr val="EFEFEF"/>
    <a:srgbClr val="DADADA"/>
    <a:srgbClr val="878787"/>
    <a:srgbClr val="C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02328-6C26-4CD0-BAA0-AA4ECF0E30CE}" v="12" dt="2020-01-22T19:28:16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2" autoAdjust="0"/>
  </p:normalViewPr>
  <p:slideViewPr>
    <p:cSldViewPr>
      <p:cViewPr varScale="1">
        <p:scale>
          <a:sx n="127" d="100"/>
          <a:sy n="127" d="100"/>
        </p:scale>
        <p:origin x="115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18A2-FD41-4D22-A2CC-EACD65CF517D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896C-C257-4A1E-825A-9675EAA75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7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AC590-C690-4C66-A9B0-FC94C92781FF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9652-8B23-4303-8DD9-125F2182B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00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5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5660-095D-4E6E-88BC-C8FB62F83B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9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5660-095D-4E6E-88BC-C8FB62F83B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47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dirty="0"/>
              <a:t>God kompetanse på gode arenaer gir bedre tjenester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F3B07-5A04-864D-B46C-11CA81CFCF23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7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3B07-5A04-864D-B46C-11CA81CFCF23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2460972"/>
            <a:ext cx="9144001" cy="3907015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Rectangle 2"/>
          <p:cNvSpPr txBox="1">
            <a:spLocks noChangeArrowheads="1"/>
          </p:cNvSpPr>
          <p:nvPr userDrawn="1"/>
        </p:nvSpPr>
        <p:spPr bwMode="auto">
          <a:xfrm>
            <a:off x="1411287" y="6282977"/>
            <a:ext cx="6135384" cy="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 dirty="0"/>
          </a:p>
        </p:txBody>
      </p:sp>
      <p:sp>
        <p:nvSpPr>
          <p:cNvPr id="27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179" y="5873025"/>
            <a:ext cx="4246364" cy="4943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 //  </a:t>
            </a:r>
            <a:r>
              <a:rPr lang="nb-NO" dirty="0" err="1"/>
              <a:t>Innholdsansvarlig</a:t>
            </a:r>
            <a:endParaRPr lang="nb-NO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5937" y="2796010"/>
            <a:ext cx="6230137" cy="12241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til en tittel</a:t>
            </a:r>
          </a:p>
        </p:txBody>
      </p:sp>
      <p:pic>
        <p:nvPicPr>
          <p:cNvPr id="29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2"/>
          <a:stretch/>
        </p:blipFill>
        <p:spPr bwMode="auto">
          <a:xfrm>
            <a:off x="3833808" y="4537422"/>
            <a:ext cx="3014662" cy="18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5484013" y="2460972"/>
            <a:ext cx="2524125" cy="39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9" b="79949"/>
          <a:stretch/>
        </p:blipFill>
        <p:spPr bwMode="auto">
          <a:xfrm>
            <a:off x="0" y="5378064"/>
            <a:ext cx="829692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b="71268"/>
          <a:stretch/>
        </p:blipFill>
        <p:spPr bwMode="auto">
          <a:xfrm>
            <a:off x="0" y="4949439"/>
            <a:ext cx="667544" cy="1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443137" y="2457512"/>
            <a:ext cx="2703775" cy="391001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578" h="3910014">
                <a:moveTo>
                  <a:pt x="0" y="3910014"/>
                </a:moveTo>
                <a:lnTo>
                  <a:pt x="1391767" y="0"/>
                </a:lnTo>
                <a:lnTo>
                  <a:pt x="2407409" y="794"/>
                </a:lnTo>
                <a:cubicBezTo>
                  <a:pt x="2403143" y="1303073"/>
                  <a:pt x="2410453" y="2607671"/>
                  <a:pt x="2406187" y="3909950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34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0" y="795114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22332" y="4210242"/>
            <a:ext cx="5040313" cy="64787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385872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2460972"/>
            <a:ext cx="9144001" cy="3907015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Rectangle 2"/>
          <p:cNvSpPr txBox="1">
            <a:spLocks noChangeArrowheads="1"/>
          </p:cNvSpPr>
          <p:nvPr userDrawn="1"/>
        </p:nvSpPr>
        <p:spPr bwMode="auto">
          <a:xfrm>
            <a:off x="1411287" y="6282977"/>
            <a:ext cx="6135384" cy="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 dirty="0"/>
          </a:p>
        </p:txBody>
      </p:sp>
      <p:sp>
        <p:nvSpPr>
          <p:cNvPr id="27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" y="5438775"/>
            <a:ext cx="4638675" cy="9285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 //  </a:t>
            </a:r>
            <a:r>
              <a:rPr lang="nb-NO" dirty="0" err="1"/>
              <a:t>Innholdsansvarlig</a:t>
            </a:r>
            <a:endParaRPr lang="nb-NO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5938" y="2797835"/>
            <a:ext cx="6130434" cy="17197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til en tittel</a:t>
            </a:r>
          </a:p>
        </p:txBody>
      </p:sp>
      <p:pic>
        <p:nvPicPr>
          <p:cNvPr id="29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2"/>
          <a:stretch/>
        </p:blipFill>
        <p:spPr bwMode="auto">
          <a:xfrm>
            <a:off x="3833808" y="4537422"/>
            <a:ext cx="3014662" cy="18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5484013" y="2460972"/>
            <a:ext cx="2524125" cy="39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9" b="79949"/>
          <a:stretch/>
        </p:blipFill>
        <p:spPr bwMode="auto">
          <a:xfrm>
            <a:off x="0" y="5378064"/>
            <a:ext cx="829692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b="71268"/>
          <a:stretch/>
        </p:blipFill>
        <p:spPr bwMode="auto">
          <a:xfrm>
            <a:off x="0" y="4949439"/>
            <a:ext cx="667544" cy="1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443137" y="2457512"/>
            <a:ext cx="2703775" cy="391001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578" h="3910014">
                <a:moveTo>
                  <a:pt x="0" y="3910014"/>
                </a:moveTo>
                <a:lnTo>
                  <a:pt x="1391767" y="0"/>
                </a:lnTo>
                <a:lnTo>
                  <a:pt x="2407409" y="794"/>
                </a:lnTo>
                <a:cubicBezTo>
                  <a:pt x="2403143" y="1303073"/>
                  <a:pt x="2410453" y="2607671"/>
                  <a:pt x="2406187" y="3909950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34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93725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E6E154EE-AB21-104B-BEE5-B70B92D6E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bg2">
              <a:lumMod val="75000"/>
              <a:alpha val="78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xmlns="" id="{90329CAF-4C44-9E4C-9547-952DB03D61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50622509"/>
      </p:ext>
    </p:extLst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78F15535-A89D-6A4B-8A64-78D2D7267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4"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xmlns="" id="{8B4D2AD2-EC3B-5D44-BF56-3D082D4DD2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1788406"/>
      </p:ext>
    </p:extLst>
  </p:cSld>
  <p:clrMapOvr>
    <a:masterClrMapping/>
  </p:clrMapOvr>
  <p:transition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78F15535-A89D-6A4B-8A64-78D2D7267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4">
              <a:alpha val="70000"/>
            </a:schemeClr>
          </a:solidFill>
          <a:effectLst/>
        </p:spPr>
        <p:txBody>
          <a:bodyPr lIns="2700000" tIns="0" rIns="108000" bIns="576000" anchor="ctr" anchorCtr="0"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422" y="4857019"/>
            <a:ext cx="4898061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xmlns="" id="{8B4D2AD2-EC3B-5D44-BF56-3D082D4DD2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8844" y="3826079"/>
            <a:ext cx="1689907" cy="141408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32192913"/>
      </p:ext>
    </p:extLst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14363CB8-9819-544E-BFCB-D7D14D37B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291F999B-4CD8-8F4A-9D14-2A46A616DC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8894869"/>
      </p:ext>
    </p:extLst>
  </p:cSld>
  <p:clrMapOvr>
    <a:masterClrMapping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47E109CE-C17B-C643-BEC1-AE390916E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xmlns="" id="{48BD37A8-C81A-D24F-85CA-7DB24B613B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25362352"/>
      </p:ext>
    </p:extLst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BE781C05-9796-BB4F-97B5-AC2DDBF5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xmlns="" id="{444E9336-6B57-AE4F-A6F9-F4B9B87D5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36876962"/>
      </p:ext>
    </p:extLst>
  </p:cSld>
  <p:clrMapOvr>
    <a:masterClrMapping/>
  </p:clrMapOvr>
  <p:transition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4438B216-8761-0041-9597-3C5D27204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xmlns="" id="{67F04413-3BAE-3B42-87C8-8A946D6F3D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71508250"/>
      </p:ext>
    </p:extLst>
  </p:cSld>
  <p:clrMapOvr>
    <a:masterClrMapping/>
  </p:clrMapOvr>
  <p:transition spd="med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1900934E-E274-9F4B-90F0-1FD8D07BF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xmlns="" id="{41CD39CA-42FB-BB4E-8DED-776C7C3E34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  <p:transition spd="med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40EF47FD-95FF-1947-9C6E-818066C4C499}"/>
              </a:ext>
            </a:extLst>
          </p:cNvPr>
          <p:cNvSpPr/>
          <p:nvPr userDrawn="1"/>
        </p:nvSpPr>
        <p:spPr bwMode="auto">
          <a:xfrm>
            <a:off x="4" y="0"/>
            <a:ext cx="9144000" cy="6858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3846088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82" y="2968057"/>
            <a:ext cx="7200000" cy="824817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algn="ctr">
              <a:lnSpc>
                <a:spcPct val="100000"/>
              </a:lnSpc>
              <a:defRPr sz="2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xmlns="" id="{643FA7E6-B73E-5941-B864-6A988E000ECD}"/>
              </a:ext>
            </a:extLst>
          </p:cNvPr>
          <p:cNvGrpSpPr/>
          <p:nvPr userDrawn="1"/>
        </p:nvGrpSpPr>
        <p:grpSpPr>
          <a:xfrm>
            <a:off x="4028228" y="1850505"/>
            <a:ext cx="1080508" cy="906416"/>
            <a:chOff x="3745440" y="2967119"/>
            <a:chExt cx="2725919" cy="1715039"/>
          </a:xfrm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xmlns="" id="{8E599B73-B799-1241-A11B-58C52CD2C851}"/>
                </a:ext>
              </a:extLst>
            </p:cNvPr>
            <p:cNvSpPr/>
            <p:nvPr/>
          </p:nvSpPr>
          <p:spPr>
            <a:xfrm>
              <a:off x="3745440" y="3765600"/>
              <a:ext cx="344160" cy="434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7" h="1208">
                  <a:moveTo>
                    <a:pt x="0" y="1208"/>
                  </a:moveTo>
                  <a:cubicBezTo>
                    <a:pt x="163" y="805"/>
                    <a:pt x="325" y="403"/>
                    <a:pt x="488" y="0"/>
                  </a:cubicBezTo>
                  <a:cubicBezTo>
                    <a:pt x="644" y="0"/>
                    <a:pt x="801" y="0"/>
                    <a:pt x="957" y="0"/>
                  </a:cubicBezTo>
                  <a:cubicBezTo>
                    <a:pt x="794" y="403"/>
                    <a:pt x="631" y="805"/>
                    <a:pt x="468" y="1208"/>
                  </a:cubicBezTo>
                  <a:cubicBezTo>
                    <a:pt x="312" y="1208"/>
                    <a:pt x="156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xmlns="" id="{0F2F0530-FC39-9241-9558-9B0FEA8DB26D}"/>
                </a:ext>
              </a:extLst>
            </p:cNvPr>
            <p:cNvSpPr/>
            <p:nvPr/>
          </p:nvSpPr>
          <p:spPr>
            <a:xfrm>
              <a:off x="5909040" y="3765600"/>
              <a:ext cx="264600" cy="434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6" h="1208">
                  <a:moveTo>
                    <a:pt x="0" y="1208"/>
                  </a:moveTo>
                  <a:cubicBezTo>
                    <a:pt x="161" y="805"/>
                    <a:pt x="321" y="403"/>
                    <a:pt x="482" y="0"/>
                  </a:cubicBezTo>
                  <a:cubicBezTo>
                    <a:pt x="567" y="0"/>
                    <a:pt x="651" y="0"/>
                    <a:pt x="736" y="0"/>
                  </a:cubicBezTo>
                  <a:cubicBezTo>
                    <a:pt x="576" y="403"/>
                    <a:pt x="416" y="805"/>
                    <a:pt x="256" y="1208"/>
                  </a:cubicBezTo>
                  <a:cubicBezTo>
                    <a:pt x="171" y="1208"/>
                    <a:pt x="85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xmlns="" id="{FFD00367-08DD-7945-93C8-94C84DC96D31}"/>
                </a:ext>
              </a:extLst>
            </p:cNvPr>
            <p:cNvSpPr/>
            <p:nvPr/>
          </p:nvSpPr>
          <p:spPr>
            <a:xfrm>
              <a:off x="6250319" y="3765600"/>
              <a:ext cx="221040" cy="434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5" h="1208">
                  <a:moveTo>
                    <a:pt x="0" y="1208"/>
                  </a:moveTo>
                  <a:cubicBezTo>
                    <a:pt x="160" y="805"/>
                    <a:pt x="320" y="403"/>
                    <a:pt x="480" y="0"/>
                  </a:cubicBezTo>
                  <a:cubicBezTo>
                    <a:pt x="525" y="0"/>
                    <a:pt x="570" y="0"/>
                    <a:pt x="615" y="0"/>
                  </a:cubicBezTo>
                  <a:cubicBezTo>
                    <a:pt x="455" y="403"/>
                    <a:pt x="295" y="805"/>
                    <a:pt x="135" y="1208"/>
                  </a:cubicBezTo>
                  <a:cubicBezTo>
                    <a:pt x="90" y="1208"/>
                    <a:pt x="45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xmlns="" id="{2C634F8B-039C-AB46-AE6C-2652BBAF5863}"/>
                </a:ext>
              </a:extLst>
            </p:cNvPr>
            <p:cNvSpPr/>
            <p:nvPr/>
          </p:nvSpPr>
          <p:spPr>
            <a:xfrm>
              <a:off x="4943159" y="3915720"/>
              <a:ext cx="151920" cy="127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3" h="355">
                  <a:moveTo>
                    <a:pt x="246" y="0"/>
                  </a:moveTo>
                  <a:cubicBezTo>
                    <a:pt x="344" y="0"/>
                    <a:pt x="423" y="79"/>
                    <a:pt x="423" y="177"/>
                  </a:cubicBezTo>
                  <a:cubicBezTo>
                    <a:pt x="423" y="236"/>
                    <a:pt x="423" y="296"/>
                    <a:pt x="423" y="355"/>
                  </a:cubicBezTo>
                  <a:cubicBezTo>
                    <a:pt x="341" y="355"/>
                    <a:pt x="260" y="355"/>
                    <a:pt x="178" y="355"/>
                  </a:cubicBezTo>
                  <a:cubicBezTo>
                    <a:pt x="79" y="355"/>
                    <a:pt x="0" y="275"/>
                    <a:pt x="0" y="177"/>
                  </a:cubicBezTo>
                  <a:cubicBezTo>
                    <a:pt x="0" y="78"/>
                    <a:pt x="79" y="0"/>
                    <a:pt x="178" y="0"/>
                  </a:cubicBezTo>
                  <a:cubicBezTo>
                    <a:pt x="201" y="0"/>
                    <a:pt x="223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xmlns="" id="{B70E4205-1F79-914C-8CA0-0332C4388C2F}"/>
                </a:ext>
              </a:extLst>
            </p:cNvPr>
            <p:cNvSpPr/>
            <p:nvPr/>
          </p:nvSpPr>
          <p:spPr>
            <a:xfrm>
              <a:off x="4159800" y="2967119"/>
              <a:ext cx="1716119" cy="17150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68" h="4765">
                  <a:moveTo>
                    <a:pt x="2270" y="4765"/>
                  </a:moveTo>
                  <a:cubicBezTo>
                    <a:pt x="1006" y="4706"/>
                    <a:pt x="0" y="3660"/>
                    <a:pt x="0" y="2383"/>
                  </a:cubicBezTo>
                  <a:cubicBezTo>
                    <a:pt x="0" y="1067"/>
                    <a:pt x="1070" y="0"/>
                    <a:pt x="2385" y="0"/>
                  </a:cubicBezTo>
                  <a:cubicBezTo>
                    <a:pt x="3703" y="0"/>
                    <a:pt x="4768" y="1066"/>
                    <a:pt x="4768" y="2383"/>
                  </a:cubicBezTo>
                  <a:cubicBezTo>
                    <a:pt x="4768" y="3662"/>
                    <a:pt x="3764" y="4706"/>
                    <a:pt x="2499" y="4765"/>
                  </a:cubicBezTo>
                  <a:cubicBezTo>
                    <a:pt x="2423" y="4765"/>
                    <a:pt x="2347" y="4765"/>
                    <a:pt x="2270" y="4765"/>
                  </a:cubicBezTo>
                  <a:close/>
                  <a:moveTo>
                    <a:pt x="3992" y="3382"/>
                  </a:moveTo>
                  <a:cubicBezTo>
                    <a:pt x="4145" y="3008"/>
                    <a:pt x="4297" y="2634"/>
                    <a:pt x="4449" y="2260"/>
                  </a:cubicBezTo>
                  <a:cubicBezTo>
                    <a:pt x="4464" y="2221"/>
                    <a:pt x="4429" y="2234"/>
                    <a:pt x="4418" y="2221"/>
                  </a:cubicBezTo>
                  <a:cubicBezTo>
                    <a:pt x="4277" y="2221"/>
                    <a:pt x="4136" y="2221"/>
                    <a:pt x="3995" y="2221"/>
                  </a:cubicBezTo>
                  <a:cubicBezTo>
                    <a:pt x="3982" y="2229"/>
                    <a:pt x="3967" y="2221"/>
                    <a:pt x="3956" y="2246"/>
                  </a:cubicBezTo>
                  <a:cubicBezTo>
                    <a:pt x="3878" y="2484"/>
                    <a:pt x="3800" y="2723"/>
                    <a:pt x="3722" y="2962"/>
                  </a:cubicBezTo>
                  <a:cubicBezTo>
                    <a:pt x="3644" y="2723"/>
                    <a:pt x="3566" y="2484"/>
                    <a:pt x="3488" y="2246"/>
                  </a:cubicBezTo>
                  <a:cubicBezTo>
                    <a:pt x="3477" y="2221"/>
                    <a:pt x="3462" y="2229"/>
                    <a:pt x="3449" y="2221"/>
                  </a:cubicBezTo>
                  <a:cubicBezTo>
                    <a:pt x="3177" y="2221"/>
                    <a:pt x="2905" y="2221"/>
                    <a:pt x="2633" y="2221"/>
                  </a:cubicBezTo>
                  <a:cubicBezTo>
                    <a:pt x="2616" y="2221"/>
                    <a:pt x="2602" y="2235"/>
                    <a:pt x="2602" y="2252"/>
                  </a:cubicBezTo>
                  <a:cubicBezTo>
                    <a:pt x="2602" y="2332"/>
                    <a:pt x="2602" y="2413"/>
                    <a:pt x="2602" y="2493"/>
                  </a:cubicBezTo>
                  <a:cubicBezTo>
                    <a:pt x="2602" y="2300"/>
                    <a:pt x="2396" y="2218"/>
                    <a:pt x="2275" y="2218"/>
                  </a:cubicBezTo>
                  <a:cubicBezTo>
                    <a:pt x="2004" y="2218"/>
                    <a:pt x="1823" y="2395"/>
                    <a:pt x="1767" y="2666"/>
                  </a:cubicBezTo>
                  <a:cubicBezTo>
                    <a:pt x="1764" y="2485"/>
                    <a:pt x="1750" y="2420"/>
                    <a:pt x="1702" y="2356"/>
                  </a:cubicBezTo>
                  <a:cubicBezTo>
                    <a:pt x="1679" y="2325"/>
                    <a:pt x="1646" y="2297"/>
                    <a:pt x="1612" y="2274"/>
                  </a:cubicBezTo>
                  <a:cubicBezTo>
                    <a:pt x="1541" y="2232"/>
                    <a:pt x="1476" y="2218"/>
                    <a:pt x="1338" y="2218"/>
                  </a:cubicBezTo>
                  <a:cubicBezTo>
                    <a:pt x="1283" y="2218"/>
                    <a:pt x="1229" y="2218"/>
                    <a:pt x="1174" y="2218"/>
                  </a:cubicBezTo>
                  <a:cubicBezTo>
                    <a:pt x="1161" y="2226"/>
                    <a:pt x="1146" y="2218"/>
                    <a:pt x="1135" y="2243"/>
                  </a:cubicBezTo>
                  <a:cubicBezTo>
                    <a:pt x="1085" y="2365"/>
                    <a:pt x="1035" y="2487"/>
                    <a:pt x="985" y="2609"/>
                  </a:cubicBezTo>
                  <a:cubicBezTo>
                    <a:pt x="985" y="2489"/>
                    <a:pt x="985" y="2369"/>
                    <a:pt x="985" y="2249"/>
                  </a:cubicBezTo>
                  <a:cubicBezTo>
                    <a:pt x="985" y="2232"/>
                    <a:pt x="971" y="2218"/>
                    <a:pt x="954" y="2218"/>
                  </a:cubicBezTo>
                  <a:cubicBezTo>
                    <a:pt x="828" y="2218"/>
                    <a:pt x="702" y="2218"/>
                    <a:pt x="576" y="2218"/>
                  </a:cubicBezTo>
                  <a:cubicBezTo>
                    <a:pt x="563" y="2226"/>
                    <a:pt x="548" y="2218"/>
                    <a:pt x="537" y="2243"/>
                  </a:cubicBezTo>
                  <a:cubicBezTo>
                    <a:pt x="485" y="2370"/>
                    <a:pt x="433" y="2496"/>
                    <a:pt x="381" y="2623"/>
                  </a:cubicBezTo>
                  <a:cubicBezTo>
                    <a:pt x="388" y="2637"/>
                    <a:pt x="367" y="2663"/>
                    <a:pt x="401" y="2663"/>
                  </a:cubicBezTo>
                  <a:cubicBezTo>
                    <a:pt x="450" y="2663"/>
                    <a:pt x="499" y="2663"/>
                    <a:pt x="548" y="2663"/>
                  </a:cubicBezTo>
                  <a:cubicBezTo>
                    <a:pt x="548" y="2907"/>
                    <a:pt x="548" y="3151"/>
                    <a:pt x="548" y="3394"/>
                  </a:cubicBezTo>
                  <a:cubicBezTo>
                    <a:pt x="548" y="3411"/>
                    <a:pt x="562" y="3425"/>
                    <a:pt x="579" y="3425"/>
                  </a:cubicBezTo>
                  <a:cubicBezTo>
                    <a:pt x="704" y="3425"/>
                    <a:pt x="829" y="3425"/>
                    <a:pt x="954" y="3425"/>
                  </a:cubicBezTo>
                  <a:cubicBezTo>
                    <a:pt x="971" y="3425"/>
                    <a:pt x="985" y="3411"/>
                    <a:pt x="985" y="3394"/>
                  </a:cubicBezTo>
                  <a:cubicBezTo>
                    <a:pt x="985" y="3152"/>
                    <a:pt x="985" y="2909"/>
                    <a:pt x="985" y="2666"/>
                  </a:cubicBezTo>
                  <a:cubicBezTo>
                    <a:pt x="1034" y="2666"/>
                    <a:pt x="1083" y="2666"/>
                    <a:pt x="1132" y="2666"/>
                  </a:cubicBezTo>
                  <a:cubicBezTo>
                    <a:pt x="1214" y="2666"/>
                    <a:pt x="1231" y="2668"/>
                    <a:pt x="1265" y="2683"/>
                  </a:cubicBezTo>
                  <a:cubicBezTo>
                    <a:pt x="1284" y="2691"/>
                    <a:pt x="1304" y="2705"/>
                    <a:pt x="1313" y="2722"/>
                  </a:cubicBezTo>
                  <a:cubicBezTo>
                    <a:pt x="1332" y="2759"/>
                    <a:pt x="1338" y="2801"/>
                    <a:pt x="1338" y="2934"/>
                  </a:cubicBezTo>
                  <a:cubicBezTo>
                    <a:pt x="1338" y="3088"/>
                    <a:pt x="1338" y="3241"/>
                    <a:pt x="1338" y="3394"/>
                  </a:cubicBezTo>
                  <a:cubicBezTo>
                    <a:pt x="1338" y="3411"/>
                    <a:pt x="1352" y="3425"/>
                    <a:pt x="1369" y="3425"/>
                  </a:cubicBezTo>
                  <a:cubicBezTo>
                    <a:pt x="1489" y="3425"/>
                    <a:pt x="1609" y="3425"/>
                    <a:pt x="1730" y="3425"/>
                  </a:cubicBezTo>
                  <a:cubicBezTo>
                    <a:pt x="1749" y="3412"/>
                    <a:pt x="1770" y="3425"/>
                    <a:pt x="1787" y="3385"/>
                  </a:cubicBezTo>
                  <a:cubicBezTo>
                    <a:pt x="1813" y="3320"/>
                    <a:pt x="1839" y="3254"/>
                    <a:pt x="1866" y="3188"/>
                  </a:cubicBezTo>
                  <a:cubicBezTo>
                    <a:pt x="1970" y="3337"/>
                    <a:pt x="2145" y="3425"/>
                    <a:pt x="2359" y="3425"/>
                  </a:cubicBezTo>
                  <a:cubicBezTo>
                    <a:pt x="2375" y="3425"/>
                    <a:pt x="2391" y="3425"/>
                    <a:pt x="2407" y="3425"/>
                  </a:cubicBezTo>
                  <a:cubicBezTo>
                    <a:pt x="2426" y="3412"/>
                    <a:pt x="2447" y="3425"/>
                    <a:pt x="2464" y="3385"/>
                  </a:cubicBezTo>
                  <a:cubicBezTo>
                    <a:pt x="2510" y="3272"/>
                    <a:pt x="2556" y="3158"/>
                    <a:pt x="2602" y="3044"/>
                  </a:cubicBezTo>
                  <a:cubicBezTo>
                    <a:pt x="2602" y="3161"/>
                    <a:pt x="2602" y="3278"/>
                    <a:pt x="2602" y="3394"/>
                  </a:cubicBezTo>
                  <a:cubicBezTo>
                    <a:pt x="2602" y="3411"/>
                    <a:pt x="2616" y="3425"/>
                    <a:pt x="2633" y="3425"/>
                  </a:cubicBezTo>
                  <a:cubicBezTo>
                    <a:pt x="2755" y="3425"/>
                    <a:pt x="2877" y="3425"/>
                    <a:pt x="3000" y="3425"/>
                  </a:cubicBezTo>
                  <a:cubicBezTo>
                    <a:pt x="3018" y="3412"/>
                    <a:pt x="3040" y="3425"/>
                    <a:pt x="3056" y="3385"/>
                  </a:cubicBezTo>
                  <a:cubicBezTo>
                    <a:pt x="3105" y="3263"/>
                    <a:pt x="3203" y="3021"/>
                    <a:pt x="3203" y="3018"/>
                  </a:cubicBezTo>
                  <a:cubicBezTo>
                    <a:pt x="3209" y="2987"/>
                    <a:pt x="3180" y="2998"/>
                    <a:pt x="3169" y="2987"/>
                  </a:cubicBezTo>
                  <a:cubicBezTo>
                    <a:pt x="3126" y="2987"/>
                    <a:pt x="3083" y="2987"/>
                    <a:pt x="3040" y="2987"/>
                  </a:cubicBezTo>
                  <a:cubicBezTo>
                    <a:pt x="3040" y="2780"/>
                    <a:pt x="3040" y="2572"/>
                    <a:pt x="3040" y="2365"/>
                  </a:cubicBezTo>
                  <a:cubicBezTo>
                    <a:pt x="3176" y="2704"/>
                    <a:pt x="3312" y="3043"/>
                    <a:pt x="3449" y="3382"/>
                  </a:cubicBezTo>
                  <a:cubicBezTo>
                    <a:pt x="3466" y="3422"/>
                    <a:pt x="3486" y="3409"/>
                    <a:pt x="3505" y="3422"/>
                  </a:cubicBezTo>
                  <a:cubicBezTo>
                    <a:pt x="3649" y="3422"/>
                    <a:pt x="3792" y="3422"/>
                    <a:pt x="3936" y="3422"/>
                  </a:cubicBezTo>
                  <a:cubicBezTo>
                    <a:pt x="3955" y="3409"/>
                    <a:pt x="3975" y="3422"/>
                    <a:pt x="3992" y="338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 dirty="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534115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65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40EF47FD-95FF-1947-9C6E-818066C4C499}"/>
              </a:ext>
            </a:extLst>
          </p:cNvPr>
          <p:cNvSpPr/>
          <p:nvPr userDrawn="1"/>
        </p:nvSpPr>
        <p:spPr bwMode="auto">
          <a:xfrm>
            <a:off x="4" y="0"/>
            <a:ext cx="9144000" cy="6858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80" y="3316817"/>
            <a:ext cx="5324674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tel 8">
            <a:extLst>
              <a:ext uri="{FF2B5EF4-FFF2-40B4-BE49-F238E27FC236}">
                <a16:creationId xmlns:a16="http://schemas.microsoft.com/office/drawing/2014/main" xmlns="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438786"/>
            <a:ext cx="5324674" cy="824817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algn="l">
              <a:lnSpc>
                <a:spcPct val="100000"/>
              </a:lnSpc>
              <a:defRPr sz="26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xmlns="" id="{B7FC1056-1ABA-0848-AF3D-FB3D2C703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7217" y="1670700"/>
            <a:ext cx="2016224" cy="174805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9551D314-B331-2946-BBEF-011FFF8807D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59832" y="1508787"/>
            <a:ext cx="0" cy="316835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4922443"/>
      </p:ext>
    </p:extLst>
  </p:cSld>
  <p:clrMapOvr>
    <a:masterClrMapping/>
  </p:clrMapOvr>
  <p:transition spd="med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xmlns="" id="{3EA21D96-CB71-8745-805C-0F6F38B57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2399" y="6501342"/>
            <a:ext cx="792088" cy="2423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0" i="0">
                <a:solidFill>
                  <a:schemeClr val="bg1">
                    <a:lumMod val="9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B0F92BC-E9B5-8747-84F4-872B61BA0272}" type="slidenum">
              <a:rPr lang="nb-NO" smtClean="0">
                <a:solidFill>
                  <a:srgbClr val="FFFFFF">
                    <a:lumMod val="9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xmlns="" id="{2CB52C3C-9EB3-8548-8E2E-8B9119E71A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9144000" cy="6858001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58C3B302-0076-CC40-AAE7-B85F6DFF8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276872"/>
            <a:ext cx="9143999" cy="2584963"/>
          </a:xfrm>
          <a:gradFill>
            <a:gsLst>
              <a:gs pos="100000">
                <a:schemeClr val="tx1">
                  <a:alpha val="0"/>
                </a:schemeClr>
              </a:gs>
              <a:gs pos="38000">
                <a:srgbClr val="333333">
                  <a:alpha val="35000"/>
                </a:srgbClr>
              </a:gs>
              <a:gs pos="60000">
                <a:srgbClr val="333333">
                  <a:lumMod val="100000"/>
                  <a:alpha val="3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lIns="1440000" tIns="648000" rIns="1440000" bIns="18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Tittel 8">
            <a:extLst>
              <a:ext uri="{FF2B5EF4-FFF2-40B4-BE49-F238E27FC236}">
                <a16:creationId xmlns:a16="http://schemas.microsoft.com/office/drawing/2014/main" xmlns="" id="{FF77F4E9-6DB2-DB49-A4F0-66FD09B06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0" y="2324957"/>
            <a:ext cx="7200000" cy="816011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4265861043"/>
      </p:ext>
    </p:extLst>
  </p:cSld>
  <p:clrMapOvr>
    <a:masterClrMapping/>
  </p:clrMapOvr>
  <p:transition spd="med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tel 8">
            <a:extLst>
              <a:ext uri="{FF2B5EF4-FFF2-40B4-BE49-F238E27FC236}">
                <a16:creationId xmlns:a16="http://schemas.microsoft.com/office/drawing/2014/main" xmlns="" id="{7EC71EF1-8441-A449-91C6-43B7EEE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xmlns="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1315"/>
      </p:ext>
    </p:extLst>
  </p:cSld>
  <p:clrMapOvr>
    <a:masterClrMapping/>
  </p:clrMapOvr>
  <p:transition spd="med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tel 8">
            <a:extLst>
              <a:ext uri="{FF2B5EF4-FFF2-40B4-BE49-F238E27FC236}">
                <a16:creationId xmlns:a16="http://schemas.microsoft.com/office/drawing/2014/main" xmlns="" id="{7EC71EF1-8441-A449-91C6-43B7EEE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xmlns="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37558"/>
      </p:ext>
    </p:extLst>
  </p:cSld>
  <p:clrMapOvr>
    <a:masterClrMapping/>
  </p:clrMapOvr>
  <p:transition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tel 8">
            <a:extLst>
              <a:ext uri="{FF2B5EF4-FFF2-40B4-BE49-F238E27FC236}">
                <a16:creationId xmlns:a16="http://schemas.microsoft.com/office/drawing/2014/main" xmlns="" id="{7EC71EF1-8441-A449-91C6-43B7EEE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xmlns="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06072"/>
      </p:ext>
    </p:extLst>
  </p:cSld>
  <p:clrMapOvr>
    <a:masterClrMapping/>
  </p:clrMapOvr>
  <p:transition spd="med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xmlns="" id="{6147E56A-B964-2743-924A-F9DA1230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" y="0"/>
            <a:ext cx="9144000" cy="6858000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xmlns="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C2ADA44-064A-FB47-B372-AE9782F574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44024485"/>
      </p:ext>
    </p:extLst>
  </p:cSld>
  <p:clrMapOvr>
    <a:masterClrMapping/>
  </p:clrMapOvr>
  <p:transition spd="med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xmlns="" id="{41B85D91-5776-4447-B4F7-7190424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xmlns="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2B707715-2438-6943-94FE-E44FCA7F8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97544484"/>
      </p:ext>
    </p:extLst>
  </p:cSld>
  <p:clrMapOvr>
    <a:masterClrMapping/>
  </p:clrMapOvr>
  <p:transition spd="med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637969"/>
      </p:ext>
    </p:extLst>
  </p:cSld>
  <p:clrMapOvr>
    <a:masterClrMapping/>
  </p:clrMapOvr>
  <p:transition spd="med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1 x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xmlns="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89417" y="6501343"/>
            <a:ext cx="7560000" cy="192020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8DE396A-8196-9646-A12D-0DD516B3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17" y="1988840"/>
            <a:ext cx="7560000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xmlns="" id="{C1A4884B-5754-534D-BABC-EAFCADA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8" y="644691"/>
            <a:ext cx="7560000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575138"/>
      </p:ext>
    </p:extLst>
  </p:cSld>
  <p:clrMapOvr>
    <a:masterClrMapping/>
  </p:clrMapOvr>
  <p:transition spd="med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1 x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xmlns="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89417" y="6501343"/>
            <a:ext cx="7560000" cy="192020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8DE396A-8196-9646-A12D-0DD516B3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18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xmlns="" id="{C1A4884B-5754-534D-BABC-EAFCADA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8" y="644691"/>
            <a:ext cx="7560000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70DCCDC-E9B9-7546-9384-F9C6ECBCBA1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10629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7739977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05546"/>
            <a:ext cx="5338365" cy="4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1412776"/>
            <a:ext cx="2902330" cy="48752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220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2 x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3">
            <a:extLst>
              <a:ext uri="{FF2B5EF4-FFF2-40B4-BE49-F238E27FC236}">
                <a16:creationId xmlns:a16="http://schemas.microsoft.com/office/drawing/2014/main" xmlns="" id="{E72B63BC-3552-614C-982C-1BFFFE6E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/>
          <a:stretch/>
        </p:blipFill>
        <p:spPr bwMode="auto">
          <a:xfrm>
            <a:off x="0" y="1483337"/>
            <a:ext cx="5868144" cy="460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Plassholder for lysbildenummer 5"/>
          <p:cNvSpPr>
            <a:spLocks noGrp="1"/>
          </p:cNvSpPr>
          <p:nvPr>
            <p:ph type="sldNum" sz="quarter" idx="13"/>
          </p:nvPr>
        </p:nvSpPr>
        <p:spPr>
          <a:xfrm>
            <a:off x="8172399" y="6501342"/>
            <a:ext cx="792088" cy="2423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0" i="0">
                <a:solidFill>
                  <a:schemeClr val="tx1">
                    <a:lumMod val="60000"/>
                    <a:lumOff val="40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B0F92BC-E9B5-8747-84F4-872B61BA0272}" type="slidenum">
              <a:rPr lang="nb-NO" smtClean="0">
                <a:solidFill>
                  <a:srgbClr val="3E383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xmlns="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4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xmlns="" id="{C1A4884B-5754-534D-BABC-EAFCADA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64" y="446009"/>
            <a:ext cx="8502109" cy="720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18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05E739D-F89C-FB4D-AA3F-A465B538CED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724128" y="1633821"/>
            <a:ext cx="3082050" cy="445584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1446558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xmlns="" id="{0D899A3A-6F91-AF4A-9188-2F3230BE6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7646" y="1696824"/>
            <a:ext cx="4951619" cy="39404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683434"/>
      </p:ext>
    </p:extLst>
  </p:cSld>
  <p:clrMapOvr>
    <a:masterClrMapping/>
  </p:clrMapOvr>
  <p:transition spd="med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2 x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3">
            <a:extLst>
              <a:ext uri="{FF2B5EF4-FFF2-40B4-BE49-F238E27FC236}">
                <a16:creationId xmlns:a16="http://schemas.microsoft.com/office/drawing/2014/main" xmlns="" id="{E72B63BC-3552-614C-982C-1BFFFE6E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3"/>
          <a:stretch/>
        </p:blipFill>
        <p:spPr bwMode="auto">
          <a:xfrm>
            <a:off x="611561" y="552223"/>
            <a:ext cx="7620341" cy="57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xmlns="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4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xmlns="" id="{0D899A3A-6F91-AF4A-9188-2F3230BE6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0248" y="822886"/>
            <a:ext cx="6193518" cy="49287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304921"/>
      </p:ext>
    </p:extLst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med halv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 bwMode="auto">
          <a:xfrm>
            <a:off x="4215384" y="0"/>
            <a:ext cx="4928616" cy="6870192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384048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384048 w 4572000"/>
              <a:gd name="connsiteY4" fmla="*/ 0 h 5143500"/>
              <a:gd name="connsiteX0" fmla="*/ 1828800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1828800 w 6016752"/>
              <a:gd name="connsiteY4" fmla="*/ 0 h 5152644"/>
              <a:gd name="connsiteX0" fmla="*/ 2176272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2176272 w 6016752"/>
              <a:gd name="connsiteY4" fmla="*/ 0 h 5152644"/>
              <a:gd name="connsiteX0" fmla="*/ 2926080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2926080 w 6016752"/>
              <a:gd name="connsiteY4" fmla="*/ 0 h 5152644"/>
              <a:gd name="connsiteX0" fmla="*/ 1837944 w 4928616"/>
              <a:gd name="connsiteY0" fmla="*/ 0 h 5152644"/>
              <a:gd name="connsiteX1" fmla="*/ 4928616 w 4928616"/>
              <a:gd name="connsiteY1" fmla="*/ 0 h 5152644"/>
              <a:gd name="connsiteX2" fmla="*/ 4928616 w 4928616"/>
              <a:gd name="connsiteY2" fmla="*/ 5143500 h 5152644"/>
              <a:gd name="connsiteX3" fmla="*/ 0 w 4928616"/>
              <a:gd name="connsiteY3" fmla="*/ 5152644 h 5152644"/>
              <a:gd name="connsiteX4" fmla="*/ 1837944 w 4928616"/>
              <a:gd name="connsiteY4" fmla="*/ 0 h 51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616" h="5152644">
                <a:moveTo>
                  <a:pt x="1837944" y="0"/>
                </a:moveTo>
                <a:lnTo>
                  <a:pt x="4928616" y="0"/>
                </a:lnTo>
                <a:lnTo>
                  <a:pt x="4928616" y="5143500"/>
                </a:lnTo>
                <a:lnTo>
                  <a:pt x="0" y="5152644"/>
                </a:lnTo>
                <a:lnTo>
                  <a:pt x="1837944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xmlns="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8987" y="6501342"/>
            <a:ext cx="3665838" cy="24270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xmlns="" id="{C86874E1-B1C0-B24A-81BD-26D94F4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6AB37FC-B6DB-5D40-A4CA-0D39D66D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742815"/>
      </p:ext>
    </p:extLst>
  </p:cSld>
  <p:clrMapOvr>
    <a:masterClrMapping/>
  </p:clrMapOvr>
  <p:transition spd="med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med halv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xmlns="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8987" y="6501342"/>
            <a:ext cx="3665838" cy="24270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xmlns="" id="{C86874E1-B1C0-B24A-81BD-26D94F4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6AB37FC-B6DB-5D40-A4CA-0D39D66D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1426552"/>
      </p:ext>
    </p:extLst>
  </p:cSld>
  <p:clrMapOvr>
    <a:masterClrMapping/>
  </p:clrMapOvr>
  <p:transition spd="med"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>
          <a:xfrm>
            <a:off x="4427984" y="540696"/>
            <a:ext cx="4339040" cy="578538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xmlns="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B9016D1-0D0C-8146-8655-52D3E8B1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xmlns="" id="{2C79B14A-3A3D-234D-80F3-9EB908D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030401"/>
      </p:ext>
    </p:extLst>
  </p:cSld>
  <p:clrMapOvr>
    <a:masterClrMapping/>
  </p:clrMapOvr>
  <p:transition spd="med"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xmlns="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B9016D1-0D0C-8146-8655-52D3E8B1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xmlns="" id="{2C79B14A-3A3D-234D-80F3-9EB908D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xmlns="" id="{A1741E12-5590-6842-8E72-521CDEA917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798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xmlns="" id="{9F59E273-D67B-9E43-8E81-0C415729CC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7280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xmlns="" id="{496B072B-5892-5740-97CA-F3B10563C2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2798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xmlns="" id="{3578DC4E-778B-C24B-BE34-58292BF4FE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280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7999610"/>
      </p:ext>
    </p:extLst>
  </p:cSld>
  <p:clrMapOvr>
    <a:masterClrMapping/>
  </p:clrMapOvr>
  <p:transition spd="med"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xmlns="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B9016D1-0D0C-8146-8655-52D3E8B1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xmlns="" id="{2C79B14A-3A3D-234D-80F3-9EB908D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xmlns="" id="{A1741E12-5590-6842-8E72-521CDEA917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798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xmlns="" id="{9F59E273-D67B-9E43-8E81-0C415729CC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7280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xmlns="" id="{496B072B-5892-5740-97CA-F3B10563C2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2798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xmlns="" id="{3578DC4E-778B-C24B-BE34-58292BF4FE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280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439331"/>
      </p:ext>
    </p:extLst>
  </p:cSld>
  <p:clrMapOvr>
    <a:masterClrMapping/>
  </p:clrMapOvr>
  <p:transition spd="med"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xmlns="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xmlns="" id="{A1741E12-5590-6842-8E72-521CDEA917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25448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xmlns="" id="{9F59E273-D67B-9E43-8E81-0C415729CC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70268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xmlns="" id="{496B072B-5892-5740-97CA-F3B10563C2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25448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xmlns="" id="{3578DC4E-778B-C24B-BE34-58292BF4FE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0268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xmlns="" id="{4C7FE585-6D49-6549-9C20-4952BBFF4C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6616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xmlns="" id="{C8D0EE95-13BC-AC48-8F92-E629CD4F99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11436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5" name="Plassholder for bilde 5">
            <a:extLst>
              <a:ext uri="{FF2B5EF4-FFF2-40B4-BE49-F238E27FC236}">
                <a16:creationId xmlns:a16="http://schemas.microsoft.com/office/drawing/2014/main" xmlns="" id="{5909033B-4F46-A748-ACDD-6767762FEE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6616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xmlns="" id="{99BE5783-C8A8-5449-8494-EF43C2102E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11436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139058"/>
      </p:ext>
    </p:extLst>
  </p:cSld>
  <p:clrMapOvr>
    <a:masterClrMapping/>
  </p:clrMapOvr>
  <p:transition spd="med"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x sirkel bilder + 3 x sir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xmlns="" id="{0F6D1C8D-4CC0-CC4E-B966-47965A0A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418" y="1796819"/>
            <a:ext cx="2304256" cy="30723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xmlns="" id="{1FA9FE7D-C57E-8241-B898-58398DF22C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48566" y="1796819"/>
            <a:ext cx="2304256" cy="30723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xmlns="" id="{BD9D154E-CD5A-464D-9056-CF58AFAB29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76810" y="1796819"/>
            <a:ext cx="2304256" cy="30723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8" name="Plassholder for bunntekst 18">
            <a:extLst>
              <a:ext uri="{FF2B5EF4-FFF2-40B4-BE49-F238E27FC236}">
                <a16:creationId xmlns:a16="http://schemas.microsoft.com/office/drawing/2014/main" xmlns="" id="{399D6FD6-CE76-9B44-B71F-C5D843E030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27585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xmlns="" id="{58CFD5D3-364A-8247-B509-D327F213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8" y="644691"/>
            <a:ext cx="7560000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0CE99C5-8BAD-5048-9B1D-20BF795263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7584" y="5191009"/>
            <a:ext cx="2266090" cy="988484"/>
          </a:xfrm>
        </p:spPr>
        <p:txBody>
          <a:bodyPr lIns="0" tIns="0" rIns="0" bIns="0"/>
          <a:lstStyle>
            <a:lvl1pPr marL="216000" indent="-180000">
              <a:spcBef>
                <a:spcPts val="600"/>
              </a:spcBef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xmlns="" id="{0A17C126-082E-3F4B-A9EF-9BB3C5499F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6732" y="5191009"/>
            <a:ext cx="2266090" cy="988484"/>
          </a:xfrm>
        </p:spPr>
        <p:txBody>
          <a:bodyPr lIns="0" tIns="0" rIns="0" bIns="0"/>
          <a:lstStyle>
            <a:lvl1pPr marL="216000" indent="-180000">
              <a:spcBef>
                <a:spcPts val="600"/>
              </a:spcBef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xmlns="" id="{1461AF3D-3D59-7244-AA25-DE98E451D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46309" y="5191009"/>
            <a:ext cx="2266090" cy="988484"/>
          </a:xfrm>
        </p:spPr>
        <p:txBody>
          <a:bodyPr lIns="0" tIns="0" rIns="0" bIns="0"/>
          <a:lstStyle>
            <a:lvl1pPr marL="216000" indent="-180000">
              <a:spcBef>
                <a:spcPts val="600"/>
              </a:spcBef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6803668"/>
      </p:ext>
    </p:extLst>
  </p:cSld>
  <p:clrMapOvr>
    <a:masterClrMapping/>
  </p:clrMapOvr>
  <p:transition spd="med"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sirkel bilder + 3 x sir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7D6CDF7F-01CD-2141-9399-677687F799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40694" y="3717032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0" tIns="0" rIns="36000" bIns="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xmlns="" id="{E0F0E79E-77AF-DB48-8737-043F17978D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1732" y="3717032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0" tIns="0" rIns="36000" bIns="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xmlns="" id="{4C3F6C3F-C34E-9D46-A8D0-27350909F6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232" y="3717032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0" tIns="0" rIns="36000" bIns="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xmlns="" id="{BC4F5221-A3FD-5244-B4F6-BEDA4EA5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5" y="2948301"/>
            <a:ext cx="7584815" cy="720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xmlns="" id="{0F6D1C8D-4CC0-CC4E-B966-47965A0A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732" y="260648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xmlns="" id="{1FA9FE7D-C57E-8241-B898-58398DF22C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40694" y="260648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xmlns="" id="{BD9D154E-CD5A-464D-9056-CF58AFAB29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63455" y="260648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8" name="Plassholder for bunntekst 18">
            <a:extLst>
              <a:ext uri="{FF2B5EF4-FFF2-40B4-BE49-F238E27FC236}">
                <a16:creationId xmlns:a16="http://schemas.microsoft.com/office/drawing/2014/main" xmlns="" id="{399D6FD6-CE76-9B44-B71F-C5D843E030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27585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56674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54282" y="141035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Wingdings" panose="05000000000000000000" pitchFamily="2" charset="2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85763" y="141416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2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quarter" idx="14"/>
          </p:nvPr>
        </p:nvSpPr>
        <p:spPr>
          <a:xfrm>
            <a:off x="395288" y="227683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4654282" y="227687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963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x sir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7D6CDF7F-01CD-2141-9399-677687F799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79762" y="452669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xmlns="" id="{E0F0E79E-77AF-DB48-8737-043F17978D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723" y="452669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xmlns="" id="{20DC97A7-5862-3E47-ADA6-534ACA369E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6256" y="452669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xmlns="" id="{4C3F6C3F-C34E-9D46-A8D0-27350909F6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34217" y="452669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xmlns="" id="{3BB8A3A0-4B02-7541-ABCA-EC03B2FD9F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9762" y="3525011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xmlns="" id="{65200288-5850-3244-B148-8982970429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723" y="3525011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xmlns="" id="{90C8D763-29C9-9540-BBF4-203F2A7247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76256" y="3525011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xmlns="" id="{8B600FA3-6FCC-5F44-9A25-542FCE4E2AE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34217" y="3525011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542582"/>
      </p:ext>
    </p:extLst>
  </p:cSld>
  <p:clrMapOvr>
    <a:masterClrMapping/>
  </p:clrMapOvr>
  <p:transition spd="med"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media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82588" indent="-382588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556210"/>
      </p:ext>
    </p:extLst>
  </p:cSld>
  <p:clrMapOvr>
    <a:masterClrMapping/>
  </p:clrMapOvr>
  <p:transition spd="med"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xmlns="" id="{78E5BD4C-9C08-6C42-8C43-36508D6A4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tel 8">
            <a:extLst>
              <a:ext uri="{FF2B5EF4-FFF2-40B4-BE49-F238E27FC236}">
                <a16:creationId xmlns:a16="http://schemas.microsoft.com/office/drawing/2014/main" xmlns="" id="{32F5ED4B-8559-FF49-8358-EDE3D01E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548680"/>
            <a:ext cx="7776000" cy="566462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C2DB2433-FC35-8044-B2FC-7CAB1AC9C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4197085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lassholder for bilde 4">
            <a:extLst>
              <a:ext uri="{FF2B5EF4-FFF2-40B4-BE49-F238E27FC236}">
                <a16:creationId xmlns:a16="http://schemas.microsoft.com/office/drawing/2014/main" xmlns="" id="{A181890C-C99B-434A-8CBC-CB88EF9734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28364" y="1604797"/>
            <a:ext cx="1480236" cy="123863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13660134"/>
      </p:ext>
    </p:extLst>
  </p:cSld>
  <p:clrMapOvr>
    <a:masterClrMapping/>
  </p:clrMapOvr>
  <p:transition spd="med"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366962" y="1701799"/>
            <a:ext cx="8398965" cy="439964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241301"/>
            <a:ext cx="8386763" cy="12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2856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766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461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6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331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290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54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8179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373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801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186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168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103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2460972"/>
            <a:ext cx="9144001" cy="3907015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Rectangle 2"/>
          <p:cNvSpPr txBox="1">
            <a:spLocks noChangeArrowheads="1"/>
          </p:cNvSpPr>
          <p:nvPr userDrawn="1"/>
        </p:nvSpPr>
        <p:spPr bwMode="auto">
          <a:xfrm>
            <a:off x="1411287" y="6282977"/>
            <a:ext cx="6135384" cy="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 dirty="0"/>
          </a:p>
        </p:txBody>
      </p:sp>
      <p:sp>
        <p:nvSpPr>
          <p:cNvPr id="27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179" y="5873025"/>
            <a:ext cx="4246364" cy="4943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 //  </a:t>
            </a:r>
            <a:r>
              <a:rPr lang="nb-NO" dirty="0" err="1"/>
              <a:t>Innholdsansvarlig</a:t>
            </a:r>
            <a:endParaRPr lang="nb-NO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5937" y="2796010"/>
            <a:ext cx="6230137" cy="12241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til en tittel</a:t>
            </a:r>
          </a:p>
        </p:txBody>
      </p:sp>
      <p:pic>
        <p:nvPicPr>
          <p:cNvPr id="29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2"/>
          <a:stretch/>
        </p:blipFill>
        <p:spPr bwMode="auto">
          <a:xfrm>
            <a:off x="3833808" y="4537422"/>
            <a:ext cx="3014662" cy="18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5484013" y="2460972"/>
            <a:ext cx="2524125" cy="39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9" b="79949"/>
          <a:stretch/>
        </p:blipFill>
        <p:spPr bwMode="auto">
          <a:xfrm>
            <a:off x="0" y="5378064"/>
            <a:ext cx="829692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b="71268"/>
          <a:stretch/>
        </p:blipFill>
        <p:spPr bwMode="auto">
          <a:xfrm>
            <a:off x="0" y="4949439"/>
            <a:ext cx="667544" cy="1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443137" y="2457512"/>
            <a:ext cx="2703775" cy="391001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578" h="3910014">
                <a:moveTo>
                  <a:pt x="0" y="3910014"/>
                </a:moveTo>
                <a:lnTo>
                  <a:pt x="1391767" y="0"/>
                </a:lnTo>
                <a:lnTo>
                  <a:pt x="2407409" y="794"/>
                </a:lnTo>
                <a:cubicBezTo>
                  <a:pt x="2403143" y="1303073"/>
                  <a:pt x="2410453" y="2607671"/>
                  <a:pt x="2406187" y="3909950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34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0" y="795114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22332" y="4210242"/>
            <a:ext cx="5040313" cy="64787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2402948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0666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05546"/>
            <a:ext cx="5338365" cy="4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1412776"/>
            <a:ext cx="2902330" cy="48752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07322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54282" y="141035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Wingdings" panose="05000000000000000000" pitchFamily="2" charset="2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85763" y="141416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2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quarter" idx="14"/>
          </p:nvPr>
        </p:nvSpPr>
        <p:spPr>
          <a:xfrm>
            <a:off x="395288" y="227683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4654282" y="227687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3219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920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47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185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85282" y="5837328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1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85282" y="1412776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85282" y="5205250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3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85282" y="4573171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4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85282" y="3941092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5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85282" y="2044855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6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85282" y="2676934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7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85282" y="3309013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8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724128" y="5837328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29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724128" y="1412776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 baseline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0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724128" y="5205250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1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724128" y="4573171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2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724128" y="3941092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3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724128" y="2044855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4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724128" y="2676934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5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724128" y="3309013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4762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9"/>
          <a:stretch/>
        </p:blipFill>
        <p:spPr bwMode="auto">
          <a:xfrm>
            <a:off x="4187032" y="5265737"/>
            <a:ext cx="3014662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3"/>
          <a:stretch/>
        </p:blipFill>
        <p:spPr bwMode="auto">
          <a:xfrm>
            <a:off x="5694363" y="3551237"/>
            <a:ext cx="252412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8" b="73344"/>
          <a:stretch/>
        </p:blipFill>
        <p:spPr bwMode="auto">
          <a:xfrm>
            <a:off x="-2" y="5541962"/>
            <a:ext cx="1048545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93725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519204" y="6170909"/>
            <a:ext cx="2524125" cy="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25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665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85282" y="5837328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1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85282" y="1412776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85282" y="5205250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3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85282" y="4573171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4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85282" y="3941092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5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85282" y="2044855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6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85282" y="2676934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7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85282" y="3309013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8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724128" y="5837328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29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724128" y="1412776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 baseline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0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724128" y="5205250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1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724128" y="4573171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2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724128" y="3941092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3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724128" y="2044855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4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724128" y="2676934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5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724128" y="3309013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1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9"/>
          <a:stretch/>
        </p:blipFill>
        <p:spPr bwMode="auto">
          <a:xfrm>
            <a:off x="4187032" y="5265737"/>
            <a:ext cx="3014662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3"/>
          <a:stretch/>
        </p:blipFill>
        <p:spPr bwMode="auto">
          <a:xfrm>
            <a:off x="5694363" y="3551237"/>
            <a:ext cx="252412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8" b="73344"/>
          <a:stretch/>
        </p:blipFill>
        <p:spPr bwMode="auto">
          <a:xfrm>
            <a:off x="-2" y="5541962"/>
            <a:ext cx="1048545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93725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519204" y="6170909"/>
            <a:ext cx="2524125" cy="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51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DOKUMENT\Logo\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8" b="23104"/>
          <a:stretch/>
        </p:blipFill>
        <p:spPr bwMode="auto">
          <a:xfrm>
            <a:off x="8721457" y="6048072"/>
            <a:ext cx="422544" cy="8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:\DOKUMENT\Logo\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6"/>
          <a:stretch/>
        </p:blipFill>
        <p:spPr bwMode="auto">
          <a:xfrm>
            <a:off x="8339662" y="6434282"/>
            <a:ext cx="706438" cy="4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4" y="6431900"/>
            <a:ext cx="451944" cy="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4" r:id="rId6"/>
    <p:sldLayoutId id="2147483656" r:id="rId7"/>
    <p:sldLayoutId id="2147483655" r:id="rId8"/>
    <p:sldLayoutId id="2147483653" r:id="rId9"/>
    <p:sldLayoutId id="2147483659" r:id="rId10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3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96384"/>
            <a:ext cx="8540750" cy="522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>
                <a:sym typeface="Arial" charset="0"/>
              </a:rPr>
              <a:t>Klikk for å redigere tekststiler i malen</a:t>
            </a:r>
          </a:p>
          <a:p>
            <a:pPr lvl="1"/>
            <a:r>
              <a:rPr lang="nb-NO">
                <a:sym typeface="Arial" charset="0"/>
              </a:rPr>
              <a:t>Andre nivå</a:t>
            </a:r>
          </a:p>
          <a:p>
            <a:pPr lvl="2"/>
            <a:r>
              <a:rPr lang="nb-NO">
                <a:sym typeface="Arial" charset="0"/>
              </a:rPr>
              <a:t>Tredje nivå</a:t>
            </a:r>
          </a:p>
          <a:p>
            <a:pPr lvl="3"/>
            <a:r>
              <a:rPr lang="nb-NO">
                <a:sym typeface="Arial" charset="0"/>
              </a:rPr>
              <a:t>Fjerde nivå</a:t>
            </a:r>
          </a:p>
          <a:p>
            <a:pPr lvl="4"/>
            <a:r>
              <a:rPr lang="nb-NO">
                <a:sym typeface="Arial" charset="0"/>
              </a:rPr>
              <a:t>Femte nivå</a:t>
            </a:r>
            <a:endParaRPr 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</p:sldLayoutIdLst>
  <p:transition spd="med" advClick="0">
    <p:fade/>
  </p:transition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j-lt"/>
          <a:ea typeface="ヒラギノ角ゴ Pro W3" charset="0"/>
          <a:cs typeface="ＭＳ Ｐゴシック" charset="0"/>
          <a:sym typeface="Arial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5pPr>
      <a:lvl6pPr marL="32145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291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437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8582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82588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1pPr>
      <a:lvl2pPr marL="758825" indent="-382588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2pPr>
      <a:lvl3pPr marL="1133475" indent="-374650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3pPr>
      <a:lvl4pPr marL="1517650" indent="-382588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4pPr>
      <a:lvl5pPr marL="1892300" indent="-374650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5pPr>
      <a:lvl6pPr marL="2357354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78811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00268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21726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7CB2-F03B-43C8-8228-F7D1DF142387}" type="datetimeFigureOut">
              <a:rPr lang="nb-NO" smtClean="0"/>
              <a:t>24.01.2020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4E86-93FD-4EA1-B862-04D032A85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9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DOKUMENT\Logo\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8" b="23104"/>
          <a:stretch/>
        </p:blipFill>
        <p:spPr bwMode="auto">
          <a:xfrm>
            <a:off x="8721457" y="6048072"/>
            <a:ext cx="422544" cy="8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:\DOKUMENT\Logo\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6"/>
          <a:stretch/>
        </p:blipFill>
        <p:spPr bwMode="auto">
          <a:xfrm>
            <a:off x="8339662" y="6434282"/>
            <a:ext cx="706438" cy="4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4" y="6431900"/>
            <a:ext cx="451944" cy="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3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google.com/imgres?imgurl=https://www.smp.no/incoming/article19994522.ece/wx7j9d/ALTERNATES/w980-default/1402413308.jpg&amp;imgrefurl=https://www.smp.no/meninger/leder/2019/09/22/%C2%ABAlle-m%C3%A5-l%C3%A6re-%C3%A5-diskutere-utan-%C3%A5-sjikanere%C2%BB-19994513.ece&amp;docid=fSq2bNbeeVNlyM&amp;tbnid=TWj0U3FD2KQR3M:&amp;vet=10ahUKEwjBjs32qJXnAhXMpIsKHSTPC-EQMwhIKAUwBQ..i&amp;w=980&amp;h=551&amp;bih=751&amp;biw=1536&amp;q=diskutere&amp;ved=0ahUKEwjBjs32qJXnAhXMpIsKHSTPC-EQMwhIKAUwBQ&amp;iact=mrc&amp;uact=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/imgres?imgurl=http://www.amadia.no/wp-content/uploads/samarbeid.jpg&amp;imgrefurl=http://www.amadia.no/samarbeid-2/&amp;docid=2CObxnylfWBDIM&amp;tbnid=waXr5pCAWgzhzM:&amp;vet=10ahUKEwiOtqHJopXnAhUHxosKHe-tD5UQMwhsKA8wDw..i&amp;w=460&amp;h=313&amp;bih=751&amp;biw=1536&amp;q=samarbeid&amp;ved=0ahUKEwiOtqHJopXnAhUHxosKHe-tD5UQMwhsKA8wDw&amp;iact=mrc&amp;uact=8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25. januar 2020 – Nina Berg og Hege C. Nilsson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09490" y="2780928"/>
            <a:ext cx="6576342" cy="1719709"/>
          </a:xfrm>
        </p:spPr>
        <p:txBody>
          <a:bodyPr>
            <a:noAutofit/>
          </a:bodyPr>
          <a:lstStyle/>
          <a:p>
            <a:r>
              <a:rPr lang="nb-NO" sz="3200" b="1" dirty="0"/>
              <a:t>SAFO-konferansen 2020</a:t>
            </a:r>
            <a:br>
              <a:rPr lang="nb-NO" sz="3200" b="1" dirty="0"/>
            </a:br>
            <a:r>
              <a:rPr lang="nb-NO" sz="3200" b="1" dirty="0"/>
              <a:t/>
            </a:r>
            <a:br>
              <a:rPr lang="nb-NO" sz="3200" b="1" dirty="0"/>
            </a:br>
            <a:r>
              <a:rPr lang="nb-NO" sz="3200" b="1" dirty="0"/>
              <a:t>Brukerutvalget NAV Innlandet</a:t>
            </a:r>
            <a:br>
              <a:rPr lang="nb-NO" sz="3200" b="1" dirty="0"/>
            </a:br>
            <a:r>
              <a:rPr lang="nb-NO" sz="3200" b="1" dirty="0"/>
              <a:t>og brukerrepresentant            Hege Christin Nilsson</a:t>
            </a:r>
            <a:br>
              <a:rPr lang="nb-NO" sz="3200" b="1" dirty="0"/>
            </a:br>
            <a:r>
              <a:rPr lang="nb-NO" sz="3200" b="1" dirty="0"/>
              <a:t/>
            </a:r>
            <a:br>
              <a:rPr lang="nb-NO" sz="3200" b="1" dirty="0"/>
            </a:br>
            <a:r>
              <a:rPr lang="nb-NO" sz="3200" b="1" dirty="0"/>
              <a:t/>
            </a:r>
            <a:br>
              <a:rPr lang="nb-NO" sz="3200" b="1" dirty="0"/>
            </a:br>
            <a:r>
              <a:rPr lang="nb-NO" sz="3200" b="1" dirty="0"/>
              <a:t>      </a:t>
            </a:r>
            <a:br>
              <a:rPr lang="nb-NO" sz="3200" b="1" dirty="0"/>
            </a:br>
            <a:endParaRPr lang="nb-NO" sz="2000" b="1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r="30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767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Organisasjonene oppnevner representanter</a:t>
            </a:r>
          </a:p>
          <a:p>
            <a:endParaRPr lang="nb-NO" dirty="0"/>
          </a:p>
          <a:p>
            <a:r>
              <a:rPr lang="nb-NO" dirty="0"/>
              <a:t>Alle skal ha personlig vararepresentant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Representantene velges for fire år av gangen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Oppnevnelse av representanter</a:t>
            </a:r>
          </a:p>
        </p:txBody>
      </p:sp>
      <p:pic>
        <p:nvPicPr>
          <p:cNvPr id="6" name="Bilde 5" descr="Et bilde som inneholder tegning, mann&#10;&#10;Automatisk generert beskrivelse">
            <a:extLst>
              <a:ext uri="{FF2B5EF4-FFF2-40B4-BE49-F238E27FC236}">
                <a16:creationId xmlns:a16="http://schemas.microsoft.com/office/drawing/2014/main" xmlns="" id="{A6D42BF2-75D2-40E3-8095-FFCD751A9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58816"/>
            <a:ext cx="3960211" cy="21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4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B7846BA9-D855-481D-A547-704AE9B97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Kreftforeningen – leder i utvalget: Haakon Wiig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FFO / Norsk Revmatikerforbund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FFO / Mental Helse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FFO / Norges Blindeforbund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Rådet for likestilling for funksjonshemmede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SAFO / Norges Handikapforbund (NHF)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SAFO / Norsk Forbund for Utviklingshemmede (NFU)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Velferdsalliansen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Ungdommens fylkesting (UFT)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Flerkulturelt råd i Hedmark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Kommunenes Sentralforbund (KS)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/>
              <a:t>Rusmisbrukernes Interesseorganisasjon </a:t>
            </a:r>
            <a:r>
              <a:rPr lang="nb-NO" dirty="0"/>
              <a:t>(RIO)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NAV Kontaktsenter Innlandet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NAV Hjelpemiddelsentral Innlandet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NAV Kontroll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NAV Innlandet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5583DAF2-2C11-414A-B42E-09ED01BD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Representanter i brukerutvalget NAV Innlandet</a:t>
            </a:r>
          </a:p>
        </p:txBody>
      </p:sp>
      <p:pic>
        <p:nvPicPr>
          <p:cNvPr id="7" name="Bilde 6" descr="Et bilde som inneholder bursdag, kake, bord, laget&#10;&#10;Automatisk generert beskrivelse">
            <a:extLst>
              <a:ext uri="{FF2B5EF4-FFF2-40B4-BE49-F238E27FC236}">
                <a16:creationId xmlns:a16="http://schemas.microsoft.com/office/drawing/2014/main" xmlns="" id="{923AE68E-37E7-4F85-AAC2-17D64946E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40" y="4797152"/>
            <a:ext cx="3337159" cy="20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93316795-6497-45C2-B47C-E6AE7F583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Styringssignaler og satsingsområder</a:t>
            </a:r>
          </a:p>
          <a:p>
            <a:r>
              <a:rPr lang="nb-NO" dirty="0"/>
              <a:t>Mandat</a:t>
            </a:r>
          </a:p>
          <a:p>
            <a:r>
              <a:rPr lang="nb-NO" dirty="0"/>
              <a:t>Rollen som brukerrepresentant</a:t>
            </a:r>
          </a:p>
          <a:p>
            <a:r>
              <a:rPr lang="nb-NO" dirty="0"/>
              <a:t>Samhandling mellom bruker og NAV</a:t>
            </a:r>
          </a:p>
          <a:p>
            <a:pPr lvl="1"/>
            <a:r>
              <a:rPr lang="nb-NO" dirty="0"/>
              <a:t>Åpningstider i NAV-kontoret</a:t>
            </a:r>
          </a:p>
          <a:p>
            <a:pPr lvl="1"/>
            <a:r>
              <a:rPr lang="nb-NO" dirty="0"/>
              <a:t>Digitalisering av tjenestene – digital aktivitetsplan</a:t>
            </a:r>
          </a:p>
          <a:p>
            <a:r>
              <a:rPr lang="nb-NO" dirty="0"/>
              <a:t>Arbeidsavklaring og arbeidsavklaringspenger</a:t>
            </a:r>
          </a:p>
          <a:p>
            <a:pPr lvl="1"/>
            <a:r>
              <a:rPr lang="nb-NO" dirty="0"/>
              <a:t>sett fra </a:t>
            </a:r>
            <a:r>
              <a:rPr lang="nb-NO" dirty="0" err="1"/>
              <a:t>NAVs</a:t>
            </a:r>
            <a:r>
              <a:rPr lang="nb-NO" dirty="0"/>
              <a:t> ståsted</a:t>
            </a:r>
          </a:p>
          <a:p>
            <a:pPr lvl="1"/>
            <a:r>
              <a:rPr lang="nb-NO" dirty="0"/>
              <a:t>sett fra en advokats hverdag</a:t>
            </a:r>
          </a:p>
          <a:p>
            <a:r>
              <a:rPr lang="nb-NO" dirty="0"/>
              <a:t>Opplæring</a:t>
            </a:r>
          </a:p>
          <a:p>
            <a:r>
              <a:rPr lang="nb-NO" dirty="0" err="1"/>
              <a:t>Medforskerne</a:t>
            </a:r>
            <a:r>
              <a:rPr lang="nb-NO" dirty="0"/>
              <a:t>, v/ Frank J. Bruun og Hege C. Nilsson</a:t>
            </a:r>
          </a:p>
          <a:p>
            <a:r>
              <a:rPr lang="nb-NO" dirty="0" err="1"/>
              <a:t>Digisos</a:t>
            </a:r>
            <a:r>
              <a:rPr lang="nb-NO" dirty="0"/>
              <a:t> - digital søknad om sosialhjelp</a:t>
            </a:r>
          </a:p>
          <a:p>
            <a:r>
              <a:rPr lang="nb-NO" dirty="0"/>
              <a:t>Klart språk i NAV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97332A29-F254-4580-B785-B1FC501A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saker 2019 - 2020</a:t>
            </a:r>
          </a:p>
        </p:txBody>
      </p:sp>
      <p:pic>
        <p:nvPicPr>
          <p:cNvPr id="8195" name="Picture 3" descr="Bilderesultat for diskutere">
            <a:hlinkClick r:id="rId2"/>
            <a:extLst>
              <a:ext uri="{FF2B5EF4-FFF2-40B4-BE49-F238E27FC236}">
                <a16:creationId xmlns:a16="http://schemas.microsoft.com/office/drawing/2014/main" xmlns="" id="{FB32AAE3-9BA7-45A7-8080-296A430A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35" y="141277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1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</p:spPr>
        <p:txBody>
          <a:bodyPr>
            <a:normAutofit/>
          </a:bodyPr>
          <a:lstStyle/>
          <a:p>
            <a:pPr algn="l"/>
            <a:r>
              <a:rPr lang="nb-NO" sz="4200" b="1" dirty="0">
                <a:solidFill>
                  <a:srgbClr val="FFFFFF"/>
                </a:solidFill>
              </a:rPr>
              <a:t>Hege Christin Nilsson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766365" y="5550568"/>
            <a:ext cx="4848965" cy="602551"/>
          </a:xfrm>
        </p:spPr>
        <p:txBody>
          <a:bodyPr>
            <a:normAutofit/>
          </a:bodyPr>
          <a:lstStyle/>
          <a:p>
            <a:pPr algn="l"/>
            <a:r>
              <a:rPr lang="nb-NO" sz="1700" b="1" dirty="0">
                <a:solidFill>
                  <a:schemeClr val="bg1"/>
                </a:solidFill>
              </a:rPr>
              <a:t>Brukerrepresentant for NFU Innlandet og medlem i NAV Innlandets brukerutvalg</a:t>
            </a:r>
          </a:p>
          <a:p>
            <a:pPr algn="l"/>
            <a:endParaRPr lang="nb-NO" sz="1700" b="1" dirty="0">
              <a:solidFill>
                <a:srgbClr val="33DFF5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Et bilde som inneholder utendørs, person, mann, har på seg&#10;&#10;Automatisk generert beskrivelse">
            <a:extLst>
              <a:ext uri="{FF2B5EF4-FFF2-40B4-BE49-F238E27FC236}">
                <a16:creationId xmlns:a16="http://schemas.microsoft.com/office/drawing/2014/main" xmlns="" id="{F77DF189-9B17-4500-88E3-E1CD3E8B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r="4383" b="-2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7" name="Picture 2" descr="abaf3f11-ef8e-4814-8b9f-842dabaaa896@eurprd06">
            <a:extLst>
              <a:ext uri="{FF2B5EF4-FFF2-40B4-BE49-F238E27FC236}">
                <a16:creationId xmlns:a16="http://schemas.microsoft.com/office/drawing/2014/main" xmlns="" id="{4F4A74CD-0236-4122-BAC0-A8B4EA7E2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9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1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73321" y="620691"/>
            <a:ext cx="4229246" cy="1857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dirty="0" err="1">
                <a:solidFill>
                  <a:srgbClr val="FFFFFF"/>
                </a:solidFill>
              </a:rPr>
              <a:t>Jobb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dc3e8b35-f02e-4b1c-8326-7dc7f32deee9@eurprd06">
            <a:extLst>
              <a:ext uri="{FF2B5EF4-FFF2-40B4-BE49-F238E27FC236}">
                <a16:creationId xmlns:a16="http://schemas.microsoft.com/office/drawing/2014/main" xmlns="" id="{58DB9B53-CDC6-4523-B8A5-9913D41B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19" y="478232"/>
            <a:ext cx="2476038" cy="20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2101" r="17243"/>
          <a:stretch/>
        </p:blipFill>
        <p:spPr>
          <a:xfrm>
            <a:off x="496918" y="2883448"/>
            <a:ext cx="2476037" cy="3515217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635896" y="2799889"/>
            <a:ext cx="5011186" cy="3437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defTabSz="914400"/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butikkdame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ekspederer</a:t>
            </a:r>
            <a:r>
              <a:rPr lang="en-US" sz="1900" dirty="0">
                <a:solidFill>
                  <a:srgbClr val="FFFFFF"/>
                </a:solidFill>
              </a:rPr>
              <a:t> i </a:t>
            </a:r>
            <a:r>
              <a:rPr lang="en-US" sz="1900" dirty="0" err="1">
                <a:solidFill>
                  <a:srgbClr val="FFFFFF"/>
                </a:solidFill>
              </a:rPr>
              <a:t>butikken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står</a:t>
            </a:r>
            <a:r>
              <a:rPr lang="en-US" sz="1900" dirty="0">
                <a:solidFill>
                  <a:srgbClr val="FFFFFF"/>
                </a:solidFill>
              </a:rPr>
              <a:t> i </a:t>
            </a:r>
            <a:r>
              <a:rPr lang="en-US" sz="1900" dirty="0" err="1">
                <a:solidFill>
                  <a:srgbClr val="FFFFFF"/>
                </a:solidFill>
              </a:rPr>
              <a:t>kassa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når</a:t>
            </a:r>
            <a:r>
              <a:rPr lang="en-US" sz="1900" dirty="0">
                <a:solidFill>
                  <a:srgbClr val="FFFFFF"/>
                </a:solidFill>
              </a:rPr>
              <a:t> det </a:t>
            </a:r>
            <a:r>
              <a:rPr lang="en-US" sz="1900" dirty="0" err="1">
                <a:solidFill>
                  <a:srgbClr val="FFFFFF"/>
                </a:solidFill>
              </a:rPr>
              <a:t>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kunder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Når</a:t>
            </a:r>
            <a:r>
              <a:rPr lang="en-US" sz="1900" dirty="0">
                <a:solidFill>
                  <a:srgbClr val="FFFFFF"/>
                </a:solidFill>
              </a:rPr>
              <a:t> det </a:t>
            </a:r>
            <a:r>
              <a:rPr lang="en-US" sz="1900" dirty="0" err="1">
                <a:solidFill>
                  <a:srgbClr val="FFFFFF"/>
                </a:solidFill>
              </a:rPr>
              <a:t>ikke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kunder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så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syr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forklær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vesker</a:t>
            </a:r>
            <a:r>
              <a:rPr lang="en-US" sz="1900" dirty="0">
                <a:solidFill>
                  <a:srgbClr val="FFFFFF"/>
                </a:solidFill>
              </a:rPr>
              <a:t> med </a:t>
            </a:r>
            <a:r>
              <a:rPr lang="en-US" sz="1900" dirty="0" err="1">
                <a:solidFill>
                  <a:srgbClr val="FFFFFF"/>
                </a:solidFill>
              </a:rPr>
              <a:t>fór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fyller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på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varer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tørker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støv</a:t>
            </a:r>
            <a:r>
              <a:rPr lang="en-US" sz="1900" dirty="0">
                <a:solidFill>
                  <a:srgbClr val="FFFFFF"/>
                </a:solidFill>
              </a:rPr>
              <a:t> og </a:t>
            </a:r>
            <a:r>
              <a:rPr lang="en-US" sz="1900" dirty="0" err="1">
                <a:solidFill>
                  <a:srgbClr val="FFFFFF"/>
                </a:solidFill>
              </a:rPr>
              <a:t>gjør</a:t>
            </a:r>
            <a:r>
              <a:rPr lang="en-US" sz="1900" dirty="0">
                <a:solidFill>
                  <a:srgbClr val="FFFFFF"/>
                </a:solidFill>
              </a:rPr>
              <a:t> alt </a:t>
            </a:r>
            <a:r>
              <a:rPr lang="en-US" sz="1900" dirty="0" err="1">
                <a:solidFill>
                  <a:srgbClr val="FFFFFF"/>
                </a:solidFill>
              </a:rPr>
              <a:t>annet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butikkarbeid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Så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hører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litt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på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radioen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pPr marL="0" indent="0" defTabSz="914400"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0" indent="-228600" defTabSz="914400"/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har </a:t>
            </a:r>
            <a:r>
              <a:rPr lang="en-US" sz="1900" dirty="0" err="1">
                <a:solidFill>
                  <a:srgbClr val="FFFFFF"/>
                </a:solidFill>
              </a:rPr>
              <a:t>jobbet</a:t>
            </a:r>
            <a:r>
              <a:rPr lang="en-US" sz="1900" dirty="0">
                <a:solidFill>
                  <a:srgbClr val="FFFFFF"/>
                </a:solidFill>
              </a:rPr>
              <a:t> her </a:t>
            </a:r>
            <a:r>
              <a:rPr lang="en-US" sz="1900" dirty="0" err="1">
                <a:solidFill>
                  <a:srgbClr val="FFFFFF"/>
                </a:solidFill>
              </a:rPr>
              <a:t>lenge</a:t>
            </a:r>
            <a:r>
              <a:rPr lang="en-US" sz="1900" dirty="0">
                <a:solidFill>
                  <a:srgbClr val="FFFFFF"/>
                </a:solidFill>
              </a:rPr>
              <a:t>. Fast </a:t>
            </a:r>
            <a:r>
              <a:rPr lang="en-US" sz="1900" dirty="0" err="1">
                <a:solidFill>
                  <a:srgbClr val="FFFFFF"/>
                </a:solidFill>
              </a:rPr>
              <a:t>fra</a:t>
            </a:r>
            <a:r>
              <a:rPr lang="en-US" sz="1900" dirty="0">
                <a:solidFill>
                  <a:srgbClr val="FFFFFF"/>
                </a:solidFill>
              </a:rPr>
              <a:t> 1997, men var </a:t>
            </a:r>
            <a:r>
              <a:rPr lang="en-US" sz="1900" dirty="0" err="1">
                <a:solidFill>
                  <a:srgbClr val="FFFFFF"/>
                </a:solidFill>
              </a:rPr>
              <a:t>utplassert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noen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år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mens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jeg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gikk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på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videregående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635896" y="2154537"/>
            <a:ext cx="513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nb-NO" sz="1600" b="1" dirty="0">
                <a:solidFill>
                  <a:schemeClr val="bg1"/>
                </a:solidFill>
                <a:latin typeface="Calibri" panose="020F0502020204030204"/>
              </a:rPr>
              <a:t>Marihøna. Verkstedutsalg og vaskeri på Lillehammer </a:t>
            </a:r>
          </a:p>
        </p:txBody>
      </p:sp>
    </p:spTree>
    <p:extLst>
      <p:ext uri="{BB962C8B-B14F-4D97-AF65-F5344CB8AC3E}">
        <p14:creationId xmlns:p14="http://schemas.microsoft.com/office/powerpoint/2010/main" val="394169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Hva ellers gjør du på jobben?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628800"/>
            <a:ext cx="3886200" cy="457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 butikken har jeg kontakt med kundene og ekspederer dem, pakker inn og tar imot betaling. Teller opp kassa på slutten av dagen. Stenger butikken og går med pengene i nattsafen. </a:t>
            </a:r>
          </a:p>
          <a:p>
            <a:pPr marL="0" indent="0">
              <a:buNone/>
            </a:pPr>
            <a:r>
              <a:rPr lang="nb-NO" dirty="0"/>
              <a:t>Regnskapet gjør jeg en gang i uken og legger pengene i en safe i Nordea bank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i="1" dirty="0">
                <a:solidFill>
                  <a:schemeClr val="accent5">
                    <a:lumMod val="75000"/>
                  </a:schemeClr>
                </a:solidFill>
              </a:rPr>
              <a:t>Hva er viktig med å ha en vanlig jobb?</a:t>
            </a:r>
          </a:p>
          <a:p>
            <a:pPr marL="214313" indent="-214313">
              <a:buFontTx/>
              <a:buChar char="-"/>
            </a:pPr>
            <a:r>
              <a:rPr lang="nb-NO" i="1" dirty="0">
                <a:solidFill>
                  <a:schemeClr val="accent5">
                    <a:lumMod val="75000"/>
                  </a:schemeClr>
                </a:solidFill>
              </a:rPr>
              <a:t>Da føler jeg at jeg ikke er utviklingshemmet</a:t>
            </a:r>
          </a:p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89403"/>
            <a:ext cx="3003033" cy="3747528"/>
          </a:xfr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079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36fd311-7bae-44d7-b420-8c8767c24de7@eurprd06">
            <a:extLst>
              <a:ext uri="{FF2B5EF4-FFF2-40B4-BE49-F238E27FC236}">
                <a16:creationId xmlns:a16="http://schemas.microsoft.com/office/drawing/2014/main" xmlns="" id="{76090AD1-DE80-43BF-8D62-60EE0E8C3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2884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7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/>
              <a:t>Medlem i Norsk Forbund for Utviklingshemmede (NFU)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NFU er en menneskerettighets-organisasjon som jobber for å gjøre hverdagen lettere for mennesker med utviklingshemming og familiene deres.  </a:t>
            </a:r>
          </a:p>
          <a:p>
            <a:r>
              <a:rPr lang="nb-NO" dirty="0"/>
              <a:t>NFU mener at mennesker med utviklingshemming har den samme verdi, de samme grunnleggende behov og rettigheter som et hvert annet menneske.</a:t>
            </a:r>
          </a:p>
          <a:p>
            <a:endParaRPr lang="nb-NO" dirty="0"/>
          </a:p>
        </p:txBody>
      </p:sp>
      <p:pic>
        <p:nvPicPr>
          <p:cNvPr id="1026" name="Picture 2" descr="NNNFU - Norsk Forbund for Utviklingshemme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15287"/>
            <a:ext cx="3886200" cy="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9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7261" y="200484"/>
            <a:ext cx="4608368" cy="994172"/>
          </a:xfrm>
        </p:spPr>
        <p:txBody>
          <a:bodyPr>
            <a:normAutofit/>
          </a:bodyPr>
          <a:lstStyle/>
          <a:p>
            <a:r>
              <a:rPr lang="nb-NO" sz="3200" b="1" dirty="0"/>
              <a:t>Hvorfor vil du være med i </a:t>
            </a:r>
            <a:br>
              <a:rPr lang="nb-NO" sz="3200" b="1" dirty="0"/>
            </a:br>
            <a:r>
              <a:rPr lang="nb-NO" sz="3200" b="1" dirty="0" err="1"/>
              <a:t>NAVs</a:t>
            </a:r>
            <a:r>
              <a:rPr lang="nb-NO" sz="3200" b="1" dirty="0"/>
              <a:t> brukerutvalg?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9886" r="9067"/>
          <a:stretch/>
        </p:blipFill>
        <p:spPr>
          <a:xfrm>
            <a:off x="762000" y="2430344"/>
            <a:ext cx="7058891" cy="3483864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>
            <a:off x="5936673" y="1259032"/>
            <a:ext cx="2493818" cy="1603676"/>
          </a:xfrm>
          <a:prstGeom prst="wedgeEllipseCallout">
            <a:avLst>
              <a:gd name="adj1" fmla="val -50651"/>
              <a:gd name="adj2" fmla="val 49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defTabSz="685800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Vår stemme i NFU skal bli hørt og vi får innflytelse på NAV</a:t>
            </a:r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0" y="1259032"/>
            <a:ext cx="2817346" cy="1345629"/>
          </a:xfrm>
          <a:prstGeom prst="wedgeEllipseCallout">
            <a:avLst>
              <a:gd name="adj1" fmla="val 39408"/>
              <a:gd name="adj2" fmla="val 58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Brukermedvirkning for at NAV skal bli enda bedre</a:t>
            </a:r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67541" y="4001294"/>
            <a:ext cx="2033898" cy="1728192"/>
          </a:xfrm>
          <a:prstGeom prst="wedgeEllipseCallout">
            <a:avLst>
              <a:gd name="adj1" fmla="val 27993"/>
              <a:gd name="adj2" fmla="val -80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Det er interessante møter</a:t>
            </a:r>
          </a:p>
        </p:txBody>
      </p:sp>
      <p:sp>
        <p:nvSpPr>
          <p:cNvPr id="8" name="Bildeforklaring formet som en ellipse 7"/>
          <p:cNvSpPr/>
          <p:nvPr/>
        </p:nvSpPr>
        <p:spPr>
          <a:xfrm>
            <a:off x="6831876" y="3835932"/>
            <a:ext cx="1988596" cy="1177243"/>
          </a:xfrm>
          <a:prstGeom prst="wedgeEllipseCallout">
            <a:avLst>
              <a:gd name="adj1" fmla="val -7916"/>
              <a:gd name="adj2" fmla="val -84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Jeg lærer noe nytt selv</a:t>
            </a:r>
          </a:p>
        </p:txBody>
      </p:sp>
    </p:spTree>
    <p:extLst>
      <p:ext uri="{BB962C8B-B14F-4D97-AF65-F5344CB8AC3E}">
        <p14:creationId xmlns:p14="http://schemas.microsoft.com/office/powerpoint/2010/main" val="26153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Hva er viktig for deg som brukerrepresentant?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sz="2400" b="1" dirty="0"/>
              <a:t>Det er viktig å gi råd og stille spørsmål til NAV</a:t>
            </a:r>
          </a:p>
          <a:p>
            <a:pPr lvl="2"/>
            <a:r>
              <a:rPr lang="nb-NO" sz="2400" dirty="0"/>
              <a:t>For eksempel: hvorfor går folk rett fra videregående skole til uføretrygd uten å få arbeidsevnevurdering?</a:t>
            </a:r>
          </a:p>
          <a:p>
            <a:pPr lvl="1"/>
            <a:r>
              <a:rPr lang="nb-NO" sz="2400" b="1" dirty="0"/>
              <a:t>Det er viktig å finne ut hva medlemmene i NFU ønsker å ta opp med NAV</a:t>
            </a:r>
          </a:p>
          <a:p>
            <a:pPr lvl="2"/>
            <a:r>
              <a:rPr lang="nb-NO" sz="2400" dirty="0"/>
              <a:t>Jeg vil legge ut spørsmål til NFU på Facebook slik at folk kan si hva de mener.</a:t>
            </a:r>
          </a:p>
          <a:p>
            <a:pPr lvl="2"/>
            <a:r>
              <a:rPr lang="nb-NO" sz="2400" dirty="0"/>
              <a:t>Jeg kan også spørre, for eksempel: Har du fått brev fra NAV som du ikke har forstått?</a:t>
            </a:r>
          </a:p>
          <a:p>
            <a:pPr lvl="1"/>
            <a:r>
              <a:rPr lang="nb-NO" sz="2400" b="1" dirty="0"/>
              <a:t>Selv så mener jeg at det er viktig å diskutere rettferdig lønn for tilrettelagt arbeid</a:t>
            </a:r>
          </a:p>
          <a:p>
            <a:pPr lvl="2"/>
            <a:r>
              <a:rPr lang="nb-NO" sz="2400" dirty="0"/>
              <a:t>Derfor gikk jeg i tog 1. mai!</a:t>
            </a:r>
          </a:p>
          <a:p>
            <a:pPr marL="685800" lvl="2" indent="0">
              <a:buNone/>
            </a:pPr>
            <a:endParaRPr lang="nb-NO" dirty="0"/>
          </a:p>
        </p:txBody>
      </p:sp>
      <p:pic>
        <p:nvPicPr>
          <p:cNvPr id="6147" name="Picture 3" descr="Bilderesultat for samarbeid">
            <a:hlinkClick r:id="rId2"/>
            <a:extLst>
              <a:ext uri="{FF2B5EF4-FFF2-40B4-BE49-F238E27FC236}">
                <a16:creationId xmlns:a16="http://schemas.microsoft.com/office/drawing/2014/main" xmlns="" id="{57B3B362-6DFE-4C0A-85F2-F2BCA62A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2454"/>
            <a:ext cx="2375520" cy="16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5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xmlns="" id="{F5A09307-DF1D-47D9-AF0D-3B35312C5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51" y="1412776"/>
            <a:ext cx="4324898" cy="48594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xmlns="" id="{190E9D56-5927-4668-B64C-541C3D62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190500"/>
            <a:ext cx="8386763" cy="1083593"/>
          </a:xfrm>
        </p:spPr>
        <p:txBody>
          <a:bodyPr/>
          <a:lstStyle/>
          <a:p>
            <a:r>
              <a:rPr lang="en-US" b="1" dirty="0"/>
              <a:t>Innlandet 2020</a:t>
            </a:r>
          </a:p>
        </p:txBody>
      </p:sp>
    </p:spTree>
    <p:extLst>
      <p:ext uri="{BB962C8B-B14F-4D97-AF65-F5344CB8AC3E}">
        <p14:creationId xmlns:p14="http://schemas.microsoft.com/office/powerpoint/2010/main" val="54926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421525"/>
            <a:ext cx="4248472" cy="994172"/>
          </a:xfrm>
        </p:spPr>
        <p:txBody>
          <a:bodyPr>
            <a:normAutofit/>
          </a:bodyPr>
          <a:lstStyle/>
          <a:p>
            <a:r>
              <a:rPr lang="nb-NO" sz="4800" b="1" dirty="0"/>
              <a:t>Lønnskamp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6" y="1708315"/>
            <a:ext cx="6363535" cy="4231074"/>
          </a:xfrm>
        </p:spPr>
      </p:pic>
      <p:sp>
        <p:nvSpPr>
          <p:cNvPr id="5" name="TekstSylinder 4"/>
          <p:cNvSpPr txBox="1"/>
          <p:nvPr/>
        </p:nvSpPr>
        <p:spPr>
          <a:xfrm>
            <a:off x="5508056" y="1981148"/>
            <a:ext cx="137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1. mai 2019</a:t>
            </a:r>
          </a:p>
        </p:txBody>
      </p:sp>
    </p:spTree>
    <p:extLst>
      <p:ext uri="{BB962C8B-B14F-4D97-AF65-F5344CB8AC3E}">
        <p14:creationId xmlns:p14="http://schemas.microsoft.com/office/powerpoint/2010/main" val="110819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Stiller du spørsmål på møtene?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nb-NO" sz="2400" dirty="0"/>
              <a:t>Ikke mye, jeg har flere ting som jeg ønsker å si noe om når jeg blir bedre kjent.</a:t>
            </a:r>
          </a:p>
          <a:p>
            <a:pPr marL="685800" lvl="2" indent="0">
              <a:buNone/>
            </a:pPr>
            <a:endParaRPr lang="nb-NO" dirty="0"/>
          </a:p>
          <a:p>
            <a:pPr lvl="1"/>
            <a:r>
              <a:rPr lang="nb-NO" sz="2400" dirty="0"/>
              <a:t>Jeg ønsker å få </a:t>
            </a:r>
            <a:r>
              <a:rPr lang="nb-NO" sz="2400" b="1" dirty="0"/>
              <a:t>mer</a:t>
            </a:r>
            <a:r>
              <a:rPr lang="nb-NO" sz="2400" dirty="0"/>
              <a:t> informasjon, for eksempel:</a:t>
            </a:r>
          </a:p>
          <a:p>
            <a:pPr lvl="2"/>
            <a:r>
              <a:rPr lang="nb-NO" sz="2400" dirty="0"/>
              <a:t>Gir NAV bostøtte til å bo, for eksempel hvis man kjøper seg egen leilighet?</a:t>
            </a:r>
          </a:p>
          <a:p>
            <a:pPr lvl="2"/>
            <a:r>
              <a:rPr lang="nb-NO" sz="2400" dirty="0"/>
              <a:t>Hva gjør NAV med oppfølging i arbeidslivet?  </a:t>
            </a:r>
          </a:p>
          <a:p>
            <a:pPr lvl="2"/>
            <a:r>
              <a:rPr lang="nb-NO" sz="2400" dirty="0"/>
              <a:t>Kan vi som er utviklingshemmede kontakte NAV hvis det er dårlig oppfølging?</a:t>
            </a:r>
          </a:p>
          <a:p>
            <a:pPr lvl="2"/>
            <a:r>
              <a:rPr lang="nb-NO" sz="2400" dirty="0"/>
              <a:t>Hvordan får de utviklingshemmede vite om ledige jobber? Hvilke valgmuligheter finnes i arbeidslivet?</a:t>
            </a:r>
          </a:p>
          <a:p>
            <a:pPr lvl="2"/>
            <a:endParaRPr lang="nb-NO" dirty="0"/>
          </a:p>
          <a:p>
            <a:pPr lvl="1"/>
            <a:r>
              <a:rPr lang="nb-NO" sz="2400" dirty="0"/>
              <a:t>Jeg mener også at det er behov for </a:t>
            </a:r>
            <a:r>
              <a:rPr lang="nb-NO" sz="2400" b="1" dirty="0"/>
              <a:t>lett tilgjengelig informasjon</a:t>
            </a:r>
            <a:r>
              <a:rPr lang="nb-NO" sz="2400" dirty="0"/>
              <a:t> om de tingene jeg har nevnt her (lønn, bostøtte, arbeidsevnevurdering, arbeidsmuligheter m.m.)</a:t>
            </a:r>
          </a:p>
          <a:p>
            <a:pPr lvl="1"/>
            <a:endParaRPr lang="nb-NO" dirty="0"/>
          </a:p>
          <a:p>
            <a:pPr marL="3429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Bilde 4" descr="Et bilde som inneholder mat, tegning&#10;&#10;Automatisk generert beskrivelse">
            <a:extLst>
              <a:ext uri="{FF2B5EF4-FFF2-40B4-BE49-F238E27FC236}">
                <a16:creationId xmlns:a16="http://schemas.microsoft.com/office/drawing/2014/main" xmlns="" id="{F946F91F-AA84-4D70-9CB7-E00DED55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505"/>
            <a:ext cx="1763688" cy="18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4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45247"/>
            <a:ext cx="788670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Hvordan er det å ha en utviklingshemming?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Jeg hadde vanskeligheter med å lære da jeg var liten</a:t>
            </a:r>
          </a:p>
          <a:p>
            <a:r>
              <a:rPr lang="nb-NO" sz="2800" dirty="0"/>
              <a:t>Jeg gikk i vanlig skole, med skoleassistent og spesiallærer</a:t>
            </a:r>
          </a:p>
          <a:p>
            <a:r>
              <a:rPr lang="nb-NO" sz="2800" dirty="0"/>
              <a:t>Jeg ble bedre da jeg begynte med melkefri og glutenfri mat</a:t>
            </a:r>
          </a:p>
          <a:p>
            <a:endParaRPr lang="nb-NO" dirty="0"/>
          </a:p>
        </p:txBody>
      </p:sp>
      <p:pic>
        <p:nvPicPr>
          <p:cNvPr id="5" name="Bilde 4" descr="Et bilde som inneholder tegning&#10;&#10;Automatisk generert beskrivelse">
            <a:extLst>
              <a:ext uri="{FF2B5EF4-FFF2-40B4-BE49-F238E27FC236}">
                <a16:creationId xmlns:a16="http://schemas.microsoft.com/office/drawing/2014/main" xmlns="" id="{CB72D40F-03BD-4436-B6F5-164640458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49369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FACD649-911D-4EB8-AB5F-A26B6B49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/>
              <a:t>Hva gjør du på fritiden?</a:t>
            </a:r>
            <a:endParaRPr lang="nb-NO" sz="40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92170D6-4732-48C5-A284-9E94D0D6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437314"/>
          </a:xfrm>
        </p:spPr>
        <p:txBody>
          <a:bodyPr/>
          <a:lstStyle/>
          <a:p>
            <a:r>
              <a:rPr lang="nb-NO" sz="2400" dirty="0"/>
              <a:t>Nå har jeg jobb, synger i kor, trener, går på onsdagsklubben og driver med quiz, boccia, spill og dans</a:t>
            </a:r>
          </a:p>
          <a:p>
            <a:r>
              <a:rPr lang="nb-NO" sz="2400" dirty="0"/>
              <a:t>Jeg har egen blogg og jeg har møtt mange kjendiser og vært i NRK og sett hvordan de lager Nitimen </a:t>
            </a:r>
          </a:p>
          <a:p>
            <a:pPr marL="0" indent="0">
              <a:buNone/>
            </a:pPr>
            <a:r>
              <a:rPr lang="nb-NO" sz="1800" dirty="0"/>
              <a:t>Her sammen med programlederne Karen Marie Berg og Claus Wiese</a:t>
            </a:r>
          </a:p>
          <a:p>
            <a:endParaRPr lang="nb-NO" dirty="0"/>
          </a:p>
        </p:txBody>
      </p:sp>
      <p:pic>
        <p:nvPicPr>
          <p:cNvPr id="5" name="Bilde 4" descr="Et bilde som inneholder person, mann, stående, kvinne&#10;&#10;Automatisk generert beskrivelse">
            <a:extLst>
              <a:ext uri="{FF2B5EF4-FFF2-40B4-BE49-F238E27FC236}">
                <a16:creationId xmlns:a16="http://schemas.microsoft.com/office/drawing/2014/main" xmlns="" id="{426B2536-7A93-4D4C-B945-84C898D1D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3393705"/>
            <a:ext cx="57606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E240DFA-FB84-4697-A9CB-DA456B3F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b-NO" b="1" err="1"/>
              <a:t>Medforskerne</a:t>
            </a:r>
            <a:endParaRPr lang="nb-NO" b="1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239548-9C1D-463B-8169-3F59B3007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Autofit/>
          </a:bodyPr>
          <a:lstStyle/>
          <a:p>
            <a:r>
              <a:rPr lang="nb-NO" sz="2400" dirty="0"/>
              <a:t>Jeg er også </a:t>
            </a:r>
            <a:r>
              <a:rPr lang="nb-NO" sz="2400" dirty="0" err="1"/>
              <a:t>medforsker</a:t>
            </a:r>
            <a:r>
              <a:rPr lang="nb-NO" sz="2400" dirty="0"/>
              <a:t> i et forskningsprosjekt på Høgskolen i Innlandet (</a:t>
            </a:r>
            <a:r>
              <a:rPr lang="nb-NO" sz="2400" dirty="0" err="1"/>
              <a:t>HiNN</a:t>
            </a:r>
            <a:r>
              <a:rPr lang="nb-NO" sz="2400" dirty="0"/>
              <a:t>) om «Meningen med arbeid for mennesker med utviklingshemming, som trenger tilrettelegging på jobben».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1800" dirty="0"/>
              <a:t>Her sammen med </a:t>
            </a:r>
            <a:r>
              <a:rPr lang="nb-NO" sz="1800" dirty="0" err="1"/>
              <a:t>medforsker</a:t>
            </a:r>
            <a:r>
              <a:rPr lang="nb-NO" sz="1800" dirty="0"/>
              <a:t> Tom Remi</a:t>
            </a:r>
          </a:p>
        </p:txBody>
      </p:sp>
      <p:pic>
        <p:nvPicPr>
          <p:cNvPr id="1026" name="Picture 2" descr="c6da7f4a-7d4c-44ad-af09-6745ea0e9a70@eurprd06">
            <a:extLst>
              <a:ext uri="{FF2B5EF4-FFF2-40B4-BE49-F238E27FC236}">
                <a16:creationId xmlns:a16="http://schemas.microsoft.com/office/drawing/2014/main" xmlns="" id="{2B852F08-52DE-42F1-9C11-8FB3BF30B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r="29526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4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45248"/>
            <a:ext cx="7886700" cy="1325563"/>
          </a:xfrm>
        </p:spPr>
        <p:txBody>
          <a:bodyPr>
            <a:normAutofit/>
          </a:bodyPr>
          <a:lstStyle/>
          <a:p>
            <a:r>
              <a:rPr lang="nb-NO" sz="4400" b="1" dirty="0"/>
              <a:t>Hva gjør en </a:t>
            </a:r>
            <a:r>
              <a:rPr lang="nb-NO" sz="4400" b="1" dirty="0" err="1"/>
              <a:t>medforsker</a:t>
            </a:r>
            <a:r>
              <a:rPr lang="nb-NO" sz="4400" b="1" dirty="0"/>
              <a:t>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7760" r="18965" b="30478"/>
          <a:stretch/>
        </p:blipFill>
        <p:spPr>
          <a:xfrm>
            <a:off x="5308076" y="1484784"/>
            <a:ext cx="2976701" cy="2058669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>
            <a:off x="6373657" y="344662"/>
            <a:ext cx="1648690" cy="895904"/>
          </a:xfrm>
          <a:prstGeom prst="wedgeEllipseCallout">
            <a:avLst>
              <a:gd name="adj1" fmla="val 16561"/>
              <a:gd name="adj2" fmla="val 10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Intervjuer</a:t>
            </a:r>
          </a:p>
        </p:txBody>
      </p:sp>
      <p:pic>
        <p:nvPicPr>
          <p:cNvPr id="6" name="Plassholder for 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25839" r="28810" b="17853"/>
          <a:stretch/>
        </p:blipFill>
        <p:spPr>
          <a:xfrm>
            <a:off x="724238" y="2557401"/>
            <a:ext cx="3558941" cy="321771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30329" y="1561648"/>
            <a:ext cx="2117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2400" b="1" dirty="0">
                <a:solidFill>
                  <a:prstClr val="black"/>
                </a:solidFill>
                <a:latin typeface="Calibri" panose="020F0502020204030204"/>
              </a:rPr>
              <a:t>Holder innlegg </a:t>
            </a:r>
          </a:p>
          <a:p>
            <a:pPr defTabSz="685800"/>
            <a:r>
              <a:rPr lang="nb-NO" sz="2400" b="1" dirty="0">
                <a:solidFill>
                  <a:prstClr val="black"/>
                </a:solidFill>
                <a:latin typeface="Calibri" panose="020F0502020204030204"/>
              </a:rPr>
              <a:t>på seminar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345806" y="4293096"/>
            <a:ext cx="469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400" b="1" dirty="0">
                <a:solidFill>
                  <a:prstClr val="black"/>
                </a:solidFill>
                <a:latin typeface="Calibri" panose="020F0502020204030204"/>
              </a:rPr>
              <a:t>Første gang var det litt skummelt, men nå går det kjempebra. Det er kjempegøy å holde innlegg på seminarer og slikt. Da kan jeg bidra til forskningen. </a:t>
            </a:r>
          </a:p>
        </p:txBody>
      </p:sp>
    </p:spTree>
    <p:extLst>
      <p:ext uri="{BB962C8B-B14F-4D97-AF65-F5344CB8AC3E}">
        <p14:creationId xmlns:p14="http://schemas.microsoft.com/office/powerpoint/2010/main" val="14523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93C8BA56-6AF2-4580-8269-F652F88B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Brukerutvalget NAV </a:t>
            </a:r>
            <a:r>
              <a:rPr lang="nb-NO"/>
              <a:t>Innlandet og </a:t>
            </a:r>
            <a:r>
              <a:rPr lang="nb-NO" dirty="0" err="1"/>
              <a:t>Medforskerne</a:t>
            </a:r>
            <a:endParaRPr lang="nb-NO" dirty="0"/>
          </a:p>
        </p:txBody>
      </p:sp>
      <p:pic>
        <p:nvPicPr>
          <p:cNvPr id="4" name="Bilde 1" descr="Image may contain: 15 people, including Hege Nilsson, people smiling, people standing and indoor">
            <a:extLst>
              <a:ext uri="{FF2B5EF4-FFF2-40B4-BE49-F238E27FC236}">
                <a16:creationId xmlns:a16="http://schemas.microsoft.com/office/drawing/2014/main" xmlns="" id="{421C862A-8DB1-4865-B9D1-4820A5279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1" y="1412875"/>
            <a:ext cx="7706439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6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xmlns="" id="{2DDE3054-7688-403A-8800-8FA4F1B549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C938212-FA12-4FF1-87C8-ACDE99D06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252A48C-84AD-4EEE-871F-29E51AEB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0602"/>
            <a:ext cx="2475497" cy="1645920"/>
          </a:xfrm>
        </p:spPr>
        <p:txBody>
          <a:bodyPr>
            <a:normAutofit/>
          </a:bodyPr>
          <a:lstStyle/>
          <a:p>
            <a:r>
              <a:rPr lang="nb-NO" sz="4400" b="1" dirty="0"/>
              <a:t>Pippi og Hege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19D3FB0-795F-487B-B73A-5A953E0F6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14739" b="2"/>
          <a:stretch/>
        </p:blipFill>
        <p:spPr>
          <a:xfrm>
            <a:off x="415811" y="365760"/>
            <a:ext cx="2688336" cy="3639935"/>
          </a:xfrm>
          <a:prstGeom prst="rect">
            <a:avLst/>
          </a:prstGeom>
        </p:spPr>
      </p:pic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xmlns="" id="{9923B95C-EEBA-4CB5-8FBC-6554470CB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1220" b="-3"/>
          <a:stretch/>
        </p:blipFill>
        <p:spPr>
          <a:xfrm>
            <a:off x="3259436" y="365759"/>
            <a:ext cx="2688336" cy="3639312"/>
          </a:xfrm>
          <a:prstGeom prst="rect">
            <a:avLst/>
          </a:prstGeom>
        </p:spPr>
      </p:pic>
      <p:pic>
        <p:nvPicPr>
          <p:cNvPr id="8" name="Picture 2" descr="da984eee-661b-422c-8e96-501754f1f1c5@eurprd06">
            <a:extLst>
              <a:ext uri="{FF2B5EF4-FFF2-40B4-BE49-F238E27FC236}">
                <a16:creationId xmlns:a16="http://schemas.microsoft.com/office/drawing/2014/main" xmlns="" id="{8E52A0DC-CBA0-43C9-902F-9C44910C7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135" b="-3"/>
          <a:stretch/>
        </p:blipFill>
        <p:spPr bwMode="auto">
          <a:xfrm>
            <a:off x="6103061" y="365759"/>
            <a:ext cx="2688336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9F152D-E540-4B48-BA11-2ADF043C6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059F7E-04C4-4C46-9B3E-E5CE267E3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16669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71621A7-3DB8-404B-B1A9-53986D22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118" y="4440602"/>
            <a:ext cx="5145138" cy="164592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nb-NO" sz="3600" i="1" dirty="0"/>
          </a:p>
          <a:p>
            <a:pPr marL="0" indent="0">
              <a:buNone/>
            </a:pPr>
            <a:r>
              <a:rPr lang="nb-NO" sz="3600" i="1" dirty="0"/>
              <a:t>«Det har jeg aldri gjort før, så det klarer jeg helt sikkert»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endParaRPr lang="nb-NO" sz="1600" i="1" dirty="0"/>
          </a:p>
        </p:txBody>
      </p:sp>
    </p:spTree>
    <p:extLst>
      <p:ext uri="{BB962C8B-B14F-4D97-AF65-F5344CB8AC3E}">
        <p14:creationId xmlns:p14="http://schemas.microsoft.com/office/powerpoint/2010/main" val="366576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1171"/>
            <a:ext cx="3904388" cy="34868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00" y="3428749"/>
            <a:ext cx="3476645" cy="34290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859046" cy="3429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745" y="0"/>
            <a:ext cx="3857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3136145" y="-2072414"/>
            <a:ext cx="2880320" cy="8930414"/>
          </a:xfrm>
          <a:prstGeom prst="rect">
            <a:avLst/>
          </a:prstGeom>
          <a:solidFill>
            <a:srgbClr val="99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364818" y="2780928"/>
            <a:ext cx="2414364" cy="2112235"/>
          </a:xfrm>
        </p:spPr>
        <p:txBody>
          <a:bodyPr>
            <a:noAutofit/>
          </a:bodyPr>
          <a:lstStyle/>
          <a:p>
            <a:pPr algn="ctr"/>
            <a:r>
              <a:rPr lang="nb-NO" sz="2400" dirty="0"/>
              <a:t>Visjon:</a:t>
            </a:r>
            <a:br>
              <a:rPr lang="nb-NO" sz="2400" dirty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Vi gir mennesker muligheter</a:t>
            </a:r>
            <a:br>
              <a:rPr lang="nb-NO" sz="2400" dirty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i="1" dirty="0"/>
              <a:t/>
            </a:r>
            <a:br>
              <a:rPr lang="nb-NO" sz="2400" i="1" dirty="0"/>
            </a:br>
            <a:r>
              <a:rPr lang="nb-NO" sz="2400" i="1" dirty="0"/>
              <a:t>«Ingen avgjørelse om meg uten meg»</a:t>
            </a:r>
          </a:p>
        </p:txBody>
      </p:sp>
      <p:pic>
        <p:nvPicPr>
          <p:cNvPr id="6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9" y="6097648"/>
            <a:ext cx="504056" cy="4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8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8" b="4301"/>
          <a:stretch/>
        </p:blipFill>
        <p:spPr>
          <a:xfrm>
            <a:off x="0" y="2096521"/>
            <a:ext cx="9155292" cy="485781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150328" y="2049645"/>
            <a:ext cx="2736304" cy="491708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600" dirty="0"/>
          </a:p>
        </p:txBody>
      </p:sp>
      <p:pic>
        <p:nvPicPr>
          <p:cNvPr id="6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54" y="723613"/>
            <a:ext cx="1185603" cy="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222128" y="2180863"/>
            <a:ext cx="2592288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2400" b="1" dirty="0"/>
              <a:t>Hovedmål 2020:</a:t>
            </a:r>
          </a:p>
          <a:p>
            <a:pPr lvl="0">
              <a:spcBef>
                <a:spcPct val="20000"/>
              </a:spcBef>
            </a:pPr>
            <a:endParaRPr lang="nb-NO" b="1" dirty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nb-NO" dirty="0"/>
              <a:t>Flere i arbeid</a:t>
            </a:r>
          </a:p>
          <a:p>
            <a:pPr lvl="0">
              <a:spcBef>
                <a:spcPct val="20000"/>
              </a:spcBef>
            </a:pPr>
            <a:endParaRPr lang="nb-NO" sz="1600" dirty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nb-NO" dirty="0"/>
              <a:t>Bedre brukermøter</a:t>
            </a:r>
          </a:p>
          <a:p>
            <a:pPr lvl="0">
              <a:spcBef>
                <a:spcPct val="20000"/>
              </a:spcBef>
            </a:pPr>
            <a:endParaRPr lang="nb-NO" sz="1600" dirty="0"/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nb-NO" dirty="0"/>
              <a:t>Pålitelig forvaltning</a:t>
            </a:r>
          </a:p>
        </p:txBody>
      </p:sp>
      <p:pic>
        <p:nvPicPr>
          <p:cNvPr id="8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66808"/>
            <a:ext cx="504056" cy="4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5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 bwMode="auto">
          <a:xfrm>
            <a:off x="3275856" y="3060339"/>
            <a:ext cx="1872208" cy="724012"/>
          </a:xfrm>
          <a:custGeom>
            <a:avLst/>
            <a:gdLst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87220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60931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720080">
                <a:moveTo>
                  <a:pt x="0" y="0"/>
                </a:moveTo>
                <a:lnTo>
                  <a:pt x="1872208" y="0"/>
                </a:lnTo>
                <a:lnTo>
                  <a:pt x="160931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 err="1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544" y="3069382"/>
            <a:ext cx="3672408" cy="719658"/>
          </a:xfrm>
          <a:prstGeom prst="rect">
            <a:avLst/>
          </a:pr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088" y="3217674"/>
            <a:ext cx="3700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30000"/>
              </a:buClr>
              <a:buSzPct val="80000"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Bedre brukermøter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437490" y="1484784"/>
            <a:ext cx="4401710" cy="39127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 err="1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3" name="Avrundet rektangel 19"/>
          <p:cNvSpPr/>
          <p:nvPr/>
        </p:nvSpPr>
        <p:spPr>
          <a:xfrm>
            <a:off x="4833093" y="4437112"/>
            <a:ext cx="3629200" cy="606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Bedre tjenester</a:t>
            </a:r>
          </a:p>
        </p:txBody>
      </p:sp>
      <p:sp>
        <p:nvSpPr>
          <p:cNvPr id="27" name="Avrundet rektangel 20"/>
          <p:cNvSpPr/>
          <p:nvPr/>
        </p:nvSpPr>
        <p:spPr>
          <a:xfrm>
            <a:off x="4833093" y="3140968"/>
            <a:ext cx="3629200" cy="606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Gode arenaer</a:t>
            </a:r>
          </a:p>
        </p:txBody>
      </p:sp>
      <p:sp>
        <p:nvSpPr>
          <p:cNvPr id="28" name="Avrundet rektangel 18"/>
          <p:cNvSpPr/>
          <p:nvPr/>
        </p:nvSpPr>
        <p:spPr>
          <a:xfrm>
            <a:off x="4833093" y="1819468"/>
            <a:ext cx="3629200" cy="606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kompetanse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8D3C3E4E-BB54-4CCD-8A73-7F190DA3CF5B}"/>
              </a:ext>
            </a:extLst>
          </p:cNvPr>
          <p:cNvSpPr txBox="1"/>
          <p:nvPr/>
        </p:nvSpPr>
        <p:spPr>
          <a:xfrm>
            <a:off x="611088" y="260648"/>
            <a:ext cx="79213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0000"/>
              </a:buClr>
              <a:buSzPct val="80000"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Strategi for brukermedvirkning i NAV</a:t>
            </a:r>
          </a:p>
        </p:txBody>
      </p:sp>
    </p:spTree>
    <p:extLst>
      <p:ext uri="{BB962C8B-B14F-4D97-AF65-F5344CB8AC3E}">
        <p14:creationId xmlns:p14="http://schemas.microsoft.com/office/powerpoint/2010/main" val="1768612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rundet rektangel 33"/>
          <p:cNvSpPr/>
          <p:nvPr/>
        </p:nvSpPr>
        <p:spPr>
          <a:xfrm>
            <a:off x="611560" y="1628800"/>
            <a:ext cx="3310812" cy="1434026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For NAV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For brukermedvirkere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Om medvirkning og fasilitering</a:t>
            </a:r>
          </a:p>
        </p:txBody>
      </p:sp>
      <p:sp>
        <p:nvSpPr>
          <p:cNvPr id="22" name="Avrundet rektangel 13"/>
          <p:cNvSpPr/>
          <p:nvPr/>
        </p:nvSpPr>
        <p:spPr>
          <a:xfrm>
            <a:off x="611560" y="4083466"/>
            <a:ext cx="3312368" cy="1433767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Videreutvikle eksisterende arenaer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Videreutvikle og tydeliggjøre brukerutvalgets rolle og funksjon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Sikre bredde og god representasjon </a:t>
            </a:r>
          </a:p>
        </p:txBody>
      </p:sp>
      <p:sp>
        <p:nvSpPr>
          <p:cNvPr id="23" name="Avrundet rektangel 3"/>
          <p:cNvSpPr/>
          <p:nvPr/>
        </p:nvSpPr>
        <p:spPr>
          <a:xfrm>
            <a:off x="4952163" y="2899040"/>
            <a:ext cx="3312369" cy="1466065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Økt kunnskap om brukerens behov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Brukerdrevet tjenesteutvikling og samskaping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</a:rPr>
              <a:t>Skape en kultur for medvirkning og utvikling</a:t>
            </a:r>
          </a:p>
        </p:txBody>
      </p:sp>
      <p:sp>
        <p:nvSpPr>
          <p:cNvPr id="16" name="Avrundet rektangel 19"/>
          <p:cNvSpPr/>
          <p:nvPr/>
        </p:nvSpPr>
        <p:spPr>
          <a:xfrm>
            <a:off x="612001" y="3692748"/>
            <a:ext cx="1964339" cy="390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defRPr/>
            </a:pPr>
            <a:r>
              <a:rPr lang="nb-NO" sz="1200" dirty="0">
                <a:solidFill>
                  <a:schemeClr val="tx1"/>
                </a:solidFill>
              </a:rPr>
              <a:t>Gode arenaer</a:t>
            </a:r>
          </a:p>
        </p:txBody>
      </p:sp>
      <p:sp>
        <p:nvSpPr>
          <p:cNvPr id="17" name="Avrundet rektangel 20"/>
          <p:cNvSpPr/>
          <p:nvPr/>
        </p:nvSpPr>
        <p:spPr>
          <a:xfrm>
            <a:off x="4948359" y="2514715"/>
            <a:ext cx="1964339" cy="390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defRPr/>
            </a:pPr>
            <a:r>
              <a:rPr lang="nb-NO" sz="1200" dirty="0">
                <a:solidFill>
                  <a:schemeClr val="tx1"/>
                </a:solidFill>
              </a:rPr>
              <a:t>Bedre tjenester</a:t>
            </a:r>
          </a:p>
        </p:txBody>
      </p:sp>
      <p:sp>
        <p:nvSpPr>
          <p:cNvPr id="18" name="Avrundet rektangel 18"/>
          <p:cNvSpPr/>
          <p:nvPr/>
        </p:nvSpPr>
        <p:spPr>
          <a:xfrm>
            <a:off x="640801" y="1251719"/>
            <a:ext cx="1964339" cy="390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defRPr/>
            </a:pPr>
            <a:r>
              <a:rPr lang="nb-NO" sz="1200" dirty="0">
                <a:solidFill>
                  <a:schemeClr val="tx1"/>
                </a:solidFill>
              </a:rPr>
              <a:t>God kompetanse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8" y="3356992"/>
            <a:ext cx="1085726" cy="10620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03848" y="902297"/>
            <a:ext cx="1080120" cy="1250665"/>
            <a:chOff x="5976670" y="1044313"/>
            <a:chExt cx="2292350" cy="2654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670" y="1044313"/>
              <a:ext cx="2292350" cy="2654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950" y="2615117"/>
              <a:ext cx="254000" cy="2476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361546" y="2060848"/>
            <a:ext cx="1475521" cy="1080120"/>
            <a:chOff x="-931030" y="765617"/>
            <a:chExt cx="2914650" cy="2133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030" y="765617"/>
              <a:ext cx="2914650" cy="2133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6220" y="2134181"/>
              <a:ext cx="239168" cy="233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94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Bestemmelser om brukermedvirkning er nedfelt i § 6 i  Lov om Arbeids- og velferdsforvaltningen: ”Arbeids- og velferdsetaten skal sørge for at representanter for brukerne får mulighet til å uttale seg i forbindelse med </a:t>
            </a:r>
            <a:r>
              <a:rPr lang="nb-NO" dirty="0">
                <a:solidFill>
                  <a:schemeClr val="tx2"/>
                </a:solidFill>
              </a:rPr>
              <a:t>planlegging, gjennomføring og evaluering </a:t>
            </a:r>
            <a:r>
              <a:rPr lang="nb-NO" dirty="0"/>
              <a:t>av etatens tjenester.”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Brukerutvalget er et </a:t>
            </a:r>
            <a:r>
              <a:rPr lang="nb-NO" dirty="0">
                <a:solidFill>
                  <a:schemeClr val="tx2"/>
                </a:solidFill>
              </a:rPr>
              <a:t>rådgivende organ </a:t>
            </a:r>
            <a:r>
              <a:rPr lang="nb-NO" dirty="0"/>
              <a:t>som skal medvirke til forbedring og kvalitetsutvikling av tjenestene i NAV på systemnivå. Brukerutvalget skal sikre at brukernes erfaringer med </a:t>
            </a:r>
            <a:r>
              <a:rPr lang="nb-NO" dirty="0" err="1"/>
              <a:t>NAVs</a:t>
            </a:r>
            <a:r>
              <a:rPr lang="nb-NO" dirty="0"/>
              <a:t> tjenester blir tatt hensyn til i utviklingen av virksomheten. 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Brukermedvirkning </a:t>
            </a:r>
          </a:p>
        </p:txBody>
      </p:sp>
    </p:spTree>
    <p:extLst>
      <p:ext uri="{BB962C8B-B14F-4D97-AF65-F5344CB8AC3E}">
        <p14:creationId xmlns:p14="http://schemas.microsoft.com/office/powerpoint/2010/main" val="131563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dirty="0"/>
          </a:p>
          <a:p>
            <a:pPr lvl="0"/>
            <a:r>
              <a:rPr lang="nb-NO" dirty="0"/>
              <a:t>Et rådgivende organ for NAV i saker som angår tjenestetilbudet til brukere.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Et forum for tilbakemelding fra brukere om erfaringer innenfor </a:t>
            </a:r>
            <a:r>
              <a:rPr lang="nb-NO" dirty="0" err="1"/>
              <a:t>NAVs</a:t>
            </a:r>
            <a:r>
              <a:rPr lang="nb-NO" dirty="0"/>
              <a:t> ansvarsområde.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Et samarbeidsforum mellom NAV og brukerorganisasjonene.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Brukerutvalgets rolle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2ACFA791-F4A3-4D7B-A674-DD46B892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0345"/>
            <a:ext cx="2242020" cy="11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1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Mandat utarbeides ved oppstart av brukerutvalget i 2019 og revideres hvert fjerde år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Mandatet bygger på sentrale retningslinjer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Mandat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02" y="4239750"/>
            <a:ext cx="4387595" cy="21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8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NAV-mal bokmål (4.3)">
  <a:themeElements>
    <a:clrScheme name="Office">
      <a:dk1>
        <a:srgbClr val="3E3832"/>
      </a:dk1>
      <a:lt1>
        <a:srgbClr val="FFFFFF"/>
      </a:lt1>
      <a:dk2>
        <a:srgbClr val="C30000"/>
      </a:dk2>
      <a:lt2>
        <a:srgbClr val="878787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-mal bokmål (4.3).pptx" id="{1F28A9C7-34AF-43D7-98CC-B2CE44DA7130}" vid="{0FCDE893-48EE-49A9-9E83-353B5A51E396}"/>
    </a:ext>
  </a:extLst>
</a:theme>
</file>

<file path=ppt/theme/theme2.xml><?xml version="1.0" encoding="utf-8"?>
<a:theme xmlns:a="http://schemas.openxmlformats.org/drawingml/2006/main" name="1_NAV PRESENTASJONSMAL">
  <a:themeElements>
    <a:clrScheme name="NAV farger">
      <a:dk1>
        <a:srgbClr val="3E3832"/>
      </a:dk1>
      <a:lt1>
        <a:srgbClr val="FFFFFF"/>
      </a:lt1>
      <a:dk2>
        <a:srgbClr val="06893A"/>
      </a:dk2>
      <a:lt2>
        <a:srgbClr val="66CBEC"/>
      </a:lt2>
      <a:accent1>
        <a:srgbClr val="3E3832"/>
      </a:accent1>
      <a:accent2>
        <a:srgbClr val="C30000"/>
      </a:accent2>
      <a:accent3>
        <a:srgbClr val="BA3A26"/>
      </a:accent3>
      <a:accent4>
        <a:srgbClr val="005B82"/>
      </a:accent4>
      <a:accent5>
        <a:srgbClr val="634689"/>
      </a:accent5>
      <a:accent6>
        <a:srgbClr val="FF9100"/>
      </a:accent6>
      <a:hlink>
        <a:srgbClr val="0067C5"/>
      </a:hlink>
      <a:folHlink>
        <a:srgbClr val="005B8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ヒラギノ角ゴ ProN W3" charset="0"/>
            <a:cs typeface="Arial" panose="020B0604020202020204" pitchFamily="34" charset="0"/>
            <a:sym typeface="Gill Sans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16000" indent="-180000" algn="l">
          <a:spcBef>
            <a:spcPts val="600"/>
          </a:spcBef>
          <a:buClr>
            <a:schemeClr val="accent2"/>
          </a:buClr>
          <a:buSzPct val="80000"/>
          <a:buBlip>
            <a:blip xmlns:r="http://schemas.openxmlformats.org/officeDocument/2006/relationships"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</a:buBlip>
          <a:defRPr sz="1400" dirty="0" err="1" smtClean="0">
            <a:latin typeface="Arial" panose="020B0604020202020204" pitchFamily="34" charset="0"/>
            <a:ea typeface="Segoe UI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FRONTP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V Presentasjonsmal_UD" id="{7A78F2DD-A17B-8840-83D7-81A58647920C}" vid="{142ECF3D-4E49-204C-B6FE-761DE486276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ma">
  <a:themeElements>
    <a:clrScheme name="Office">
      <a:dk1>
        <a:srgbClr val="3E3832"/>
      </a:dk1>
      <a:lt1>
        <a:srgbClr val="FFFFFF"/>
      </a:lt1>
      <a:dk2>
        <a:srgbClr val="C30000"/>
      </a:dk2>
      <a:lt2>
        <a:srgbClr val="878787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-mal bokmål (4.3).pptx" id="{1F28A9C7-34AF-43D7-98CC-B2CE44DA7130}" vid="{0FCDE893-48EE-49A9-9E83-353B5A51E396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1085</Words>
  <Application>Microsoft Office PowerPoint</Application>
  <PresentationFormat>Skjermfremvisning (4:3)</PresentationFormat>
  <Paragraphs>153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 Unicode MS</vt:lpstr>
      <vt:lpstr>ＭＳ Ｐゴシック</vt:lpstr>
      <vt:lpstr>Arial</vt:lpstr>
      <vt:lpstr>Calibri</vt:lpstr>
      <vt:lpstr>Calibri Light</vt:lpstr>
      <vt:lpstr>Gill Sans</vt:lpstr>
      <vt:lpstr>Segoe UI</vt:lpstr>
      <vt:lpstr>Wingdings</vt:lpstr>
      <vt:lpstr>ヒラギノ角ゴ Pro W3</vt:lpstr>
      <vt:lpstr>ヒラギノ角ゴ ProN W3</vt:lpstr>
      <vt:lpstr>NAV-mal bokmål (4.3)</vt:lpstr>
      <vt:lpstr>1_NAV PRESENTASJONSMAL</vt:lpstr>
      <vt:lpstr>Office-tema</vt:lpstr>
      <vt:lpstr>1_Office-tema</vt:lpstr>
      <vt:lpstr>SAFO-konferansen 2020  Brukerutvalget NAV Innlandet og brukerrepresentant            Hege Christin Nilsson          </vt:lpstr>
      <vt:lpstr>Innlandet 2020</vt:lpstr>
      <vt:lpstr>Visjon:  Vi gir mennesker muligheter     «Ingen avgjørelse om meg uten meg»</vt:lpstr>
      <vt:lpstr>PowerPoint-presentasjon</vt:lpstr>
      <vt:lpstr>PowerPoint-presentasjon</vt:lpstr>
      <vt:lpstr>PowerPoint-presentasjon</vt:lpstr>
      <vt:lpstr>Brukermedvirkning </vt:lpstr>
      <vt:lpstr>Brukerutvalgets rolle</vt:lpstr>
      <vt:lpstr>Mandat</vt:lpstr>
      <vt:lpstr>Oppnevnelse av representanter</vt:lpstr>
      <vt:lpstr>Representanter i brukerutvalget NAV Innlandet</vt:lpstr>
      <vt:lpstr>Eksempler på saker 2019 - 2020</vt:lpstr>
      <vt:lpstr>Hege Christin Nilsson</vt:lpstr>
      <vt:lpstr>Jobb</vt:lpstr>
      <vt:lpstr>Hva ellers gjør du på jobben?</vt:lpstr>
      <vt:lpstr>PowerPoint-presentasjon</vt:lpstr>
      <vt:lpstr>Medlem i Norsk Forbund for Utviklingshemmede (NFU)</vt:lpstr>
      <vt:lpstr>Hvorfor vil du være med i  NAVs brukerutvalg?</vt:lpstr>
      <vt:lpstr>Hva er viktig for deg som brukerrepresentant?</vt:lpstr>
      <vt:lpstr>Lønnskamp</vt:lpstr>
      <vt:lpstr>Stiller du spørsmål på møtene?</vt:lpstr>
      <vt:lpstr>Hvordan er det å ha en utviklingshemming?</vt:lpstr>
      <vt:lpstr>Hva gjør du på fritiden?</vt:lpstr>
      <vt:lpstr>Medforskerne</vt:lpstr>
      <vt:lpstr>Hva gjør en medforsker?</vt:lpstr>
      <vt:lpstr>Brukerutvalget NAV Innlandet og Medforskerne</vt:lpstr>
      <vt:lpstr>Pippi og Hege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SAFO-konferansen 2020  Brukerutvalget NAV Innlandet 2019 - 2022</dc:title>
  <dc:creator>Berg, Nina</dc:creator>
  <cp:lastModifiedBy>Vigdis Endal</cp:lastModifiedBy>
  <cp:revision>4</cp:revision>
  <dcterms:created xsi:type="dcterms:W3CDTF">2020-01-22T10:43:34Z</dcterms:created>
  <dcterms:modified xsi:type="dcterms:W3CDTF">2020-01-24T14:38:19Z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iteId">
    <vt:lpwstr>62366534-1ec3-4962-8869-9b5535279d0b</vt:lpwstr>
  </property>
  <property fmtid="{D5CDD505-2E9C-101B-9397-08002B2CF9AE}" pid="4" name="MSIP_Label_d3491420-1ae2-4120-89e6-e6f668f067e2_Owner">
    <vt:lpwstr>Nina.Berg@nav.no</vt:lpwstr>
  </property>
  <property fmtid="{D5CDD505-2E9C-101B-9397-08002B2CF9AE}" pid="5" name="MSIP_Label_d3491420-1ae2-4120-89e6-e6f668f067e2_SetDate">
    <vt:lpwstr>2020-01-22T13:11:52.7403045Z</vt:lpwstr>
  </property>
  <property fmtid="{D5CDD505-2E9C-101B-9397-08002B2CF9AE}" pid="6" name="MSIP_Label_d3491420-1ae2-4120-89e6-e6f668f067e2_Name">
    <vt:lpwstr>Intern</vt:lpwstr>
  </property>
  <property fmtid="{D5CDD505-2E9C-101B-9397-08002B2CF9AE}" pid="7" name="MSIP_Label_d3491420-1ae2-4120-89e6-e6f668f067e2_Application">
    <vt:lpwstr>Microsoft Azure Information Protection</vt:lpwstr>
  </property>
  <property fmtid="{D5CDD505-2E9C-101B-9397-08002B2CF9AE}" pid="8" name="MSIP_Label_d3491420-1ae2-4120-89e6-e6f668f067e2_ActionId">
    <vt:lpwstr>3272d8ab-af7d-42aa-96a7-ff34e7d98924</vt:lpwstr>
  </property>
  <property fmtid="{D5CDD505-2E9C-101B-9397-08002B2CF9AE}" pid="9" name="MSIP_Label_d3491420-1ae2-4120-89e6-e6f668f067e2_Extended_MSFT_Method">
    <vt:lpwstr>Automatic</vt:lpwstr>
  </property>
  <property fmtid="{D5CDD505-2E9C-101B-9397-08002B2CF9AE}" pid="10" name="Sensitivity">
    <vt:lpwstr>Intern</vt:lpwstr>
  </property>
</Properties>
</file>