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60" r:id="rId6"/>
  </p:sldMasterIdLst>
  <p:notesMasterIdLst>
    <p:notesMasterId r:id="rId18"/>
  </p:notesMasterIdLst>
  <p:sldIdLst>
    <p:sldId id="256" r:id="rId7"/>
    <p:sldId id="260" r:id="rId8"/>
    <p:sldId id="261" r:id="rId9"/>
    <p:sldId id="262" r:id="rId10"/>
    <p:sldId id="265" r:id="rId11"/>
    <p:sldId id="267" r:id="rId12"/>
    <p:sldId id="264" r:id="rId13"/>
    <p:sldId id="268" r:id="rId14"/>
    <p:sldId id="263" r:id="rId15"/>
    <p:sldId id="269" r:id="rId16"/>
    <p:sldId id="270" r:id="rId17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96"/>
    <a:srgbClr val="EDEBDF"/>
    <a:srgbClr val="A62C07"/>
    <a:srgbClr val="C00000"/>
    <a:srgbClr val="5B6417"/>
    <a:srgbClr val="0A4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834" autoAdjust="0"/>
  </p:normalViewPr>
  <p:slideViewPr>
    <p:cSldViewPr>
      <p:cViewPr varScale="1">
        <p:scale>
          <a:sx n="97" d="100"/>
          <a:sy n="97" d="100"/>
        </p:scale>
        <p:origin x="107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5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C7C31-D66E-4F3F-9E6C-EE7BDC7F960A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0D51-5ED8-4C6A-9BDD-3E4B9BDC53D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9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399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Vi har gjerne sladra til</a:t>
            </a:r>
            <a:r>
              <a:rPr lang="nb-NO" baseline="0" dirty="0" smtClean="0"/>
              <a:t> gode kontakter i opposisjonen om kva vi har bedt om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986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Politikarar</a:t>
            </a:r>
            <a:r>
              <a:rPr lang="nb-NO" dirty="0" smtClean="0"/>
              <a:t> som har gitt oss </a:t>
            </a:r>
            <a:r>
              <a:rPr lang="nb-NO" dirty="0" err="1" smtClean="0"/>
              <a:t>ein</a:t>
            </a:r>
            <a:r>
              <a:rPr lang="nb-NO" dirty="0" smtClean="0"/>
              <a:t> seier skal </a:t>
            </a:r>
            <a:r>
              <a:rPr lang="nb-NO" dirty="0" err="1" smtClean="0"/>
              <a:t>takkast</a:t>
            </a:r>
            <a:r>
              <a:rPr lang="nb-NO" dirty="0" smtClean="0"/>
              <a:t> og </a:t>
            </a:r>
            <a:r>
              <a:rPr lang="nb-NO" dirty="0" err="1" smtClean="0"/>
              <a:t>synleggjerast</a:t>
            </a:r>
            <a:r>
              <a:rPr lang="nb-NO" dirty="0" smtClean="0"/>
              <a:t> </a:t>
            </a:r>
            <a:r>
              <a:rPr lang="mr-IN" dirty="0" smtClean="0"/>
              <a:t>–</a:t>
            </a:r>
            <a:r>
              <a:rPr lang="nb-NO" dirty="0" smtClean="0"/>
              <a:t> om det er hensiktsmessig for </a:t>
            </a:r>
            <a:r>
              <a:rPr lang="nb-NO" dirty="0" err="1" smtClean="0"/>
              <a:t>dei</a:t>
            </a:r>
            <a:endParaRPr lang="nb-NO" dirty="0" smtClean="0"/>
          </a:p>
          <a:p>
            <a:r>
              <a:rPr lang="nb-NO" dirty="0" smtClean="0"/>
              <a:t>Tillitsvalgte og ansatte skal </a:t>
            </a:r>
            <a:r>
              <a:rPr lang="nb-NO" dirty="0" err="1" smtClean="0"/>
              <a:t>takkast</a:t>
            </a:r>
            <a:r>
              <a:rPr lang="nb-NO" dirty="0" smtClean="0"/>
              <a:t> og kjenne på følelsen av å </a:t>
            </a:r>
            <a:r>
              <a:rPr lang="nb-NO" dirty="0" err="1" smtClean="0"/>
              <a:t>lykkast</a:t>
            </a:r>
            <a:endParaRPr lang="nb-NO" dirty="0" smtClean="0"/>
          </a:p>
          <a:p>
            <a:r>
              <a:rPr lang="nb-NO" dirty="0" smtClean="0"/>
              <a:t>Kommunalt ansatte som har stått på skal </a:t>
            </a:r>
            <a:r>
              <a:rPr lang="nb-NO" dirty="0" err="1" smtClean="0"/>
              <a:t>takkast</a:t>
            </a:r>
            <a:r>
              <a:rPr lang="nb-NO" dirty="0" smtClean="0"/>
              <a:t> og </a:t>
            </a:r>
            <a:r>
              <a:rPr lang="nb-NO" dirty="0" err="1" smtClean="0"/>
              <a:t>synleggjerast</a:t>
            </a:r>
            <a:endParaRPr lang="nb-NO" dirty="0" smtClean="0"/>
          </a:p>
          <a:p>
            <a:r>
              <a:rPr lang="nb-NO" dirty="0" smtClean="0"/>
              <a:t>Skape </a:t>
            </a:r>
          </a:p>
          <a:p>
            <a:endParaRPr lang="nb-NO" dirty="0" smtClean="0"/>
          </a:p>
          <a:p>
            <a:r>
              <a:rPr lang="nb-NO" dirty="0" smtClean="0"/>
              <a:t>Men det er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vi tar pause</a:t>
            </a:r>
          </a:p>
          <a:p>
            <a:endParaRPr lang="nb-NO" dirty="0" smtClean="0"/>
          </a:p>
          <a:p>
            <a:r>
              <a:rPr lang="nb-NO" dirty="0" smtClean="0"/>
              <a:t>Klare </a:t>
            </a:r>
            <a:r>
              <a:rPr lang="nb-NO" dirty="0" err="1" smtClean="0"/>
              <a:t>forventningar</a:t>
            </a:r>
            <a:r>
              <a:rPr lang="nb-NO" dirty="0" smtClean="0"/>
              <a:t> om at dette blir fulgt opp</a:t>
            </a:r>
          </a:p>
          <a:p>
            <a:r>
              <a:rPr lang="nb-NO" dirty="0" smtClean="0"/>
              <a:t>Dialog med </a:t>
            </a:r>
            <a:r>
              <a:rPr lang="nb-NO" dirty="0" err="1" smtClean="0"/>
              <a:t>dei</a:t>
            </a:r>
            <a:r>
              <a:rPr lang="nb-NO" dirty="0" smtClean="0"/>
              <a:t> som skal følge opp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024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dirty="0" smtClean="0"/>
              <a:t>For 2019: 80 </a:t>
            </a:r>
            <a:r>
              <a:rPr lang="nb-NO" sz="1600" dirty="0" err="1" smtClean="0"/>
              <a:t>mill</a:t>
            </a:r>
            <a:r>
              <a:rPr lang="nb-NO" sz="1600" dirty="0" smtClean="0"/>
              <a:t> øremerka UU = +50 </a:t>
            </a:r>
            <a:r>
              <a:rPr lang="nb-NO" sz="1600" dirty="0" err="1" smtClean="0"/>
              <a:t>mill</a:t>
            </a:r>
            <a:r>
              <a:rPr lang="nb-NO" sz="1600" dirty="0" smtClean="0"/>
              <a:t> herav 30 til skoler</a:t>
            </a:r>
          </a:p>
          <a:p>
            <a:endParaRPr lang="nb-NO" sz="1600" dirty="0" smtClean="0"/>
          </a:p>
          <a:p>
            <a:r>
              <a:rPr lang="nb-NO" sz="1600" dirty="0" smtClean="0"/>
              <a:t>2020: Totalt 145 </a:t>
            </a:r>
            <a:r>
              <a:rPr lang="nb-NO" sz="1600" dirty="0" err="1" smtClean="0"/>
              <a:t>mill</a:t>
            </a:r>
            <a:r>
              <a:rPr lang="nb-NO" sz="1600" dirty="0" smtClean="0"/>
              <a:t> +104,4 </a:t>
            </a:r>
            <a:r>
              <a:rPr lang="nb-NO" sz="1600" dirty="0" err="1" smtClean="0"/>
              <a:t>mill</a:t>
            </a:r>
            <a:r>
              <a:rPr lang="nb-NO" sz="1600" dirty="0" smtClean="0"/>
              <a:t> (det samme som NHF ba om)  Ruter 45 </a:t>
            </a:r>
            <a:r>
              <a:rPr lang="nb-NO" sz="1600" dirty="0" err="1" smtClean="0"/>
              <a:t>mill</a:t>
            </a:r>
            <a:r>
              <a:rPr lang="nb-NO" sz="1600" dirty="0" smtClean="0"/>
              <a:t> 24 </a:t>
            </a:r>
            <a:r>
              <a:rPr lang="nb-NO" sz="1600" dirty="0" err="1" smtClean="0"/>
              <a:t>mill</a:t>
            </a:r>
            <a:r>
              <a:rPr lang="nb-NO" sz="1600" dirty="0" smtClean="0"/>
              <a:t> til skoler og 35,4 </a:t>
            </a:r>
            <a:r>
              <a:rPr lang="nb-NO" sz="1600" dirty="0" err="1" smtClean="0"/>
              <a:t>mill</a:t>
            </a:r>
            <a:r>
              <a:rPr lang="nb-NO" sz="1600" dirty="0" smtClean="0"/>
              <a:t> til HC-prosjektet</a:t>
            </a:r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692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Fabian Stang: Oslo skal </a:t>
            </a:r>
            <a:r>
              <a:rPr lang="nb-NO" dirty="0" err="1" smtClean="0"/>
              <a:t>vere</a:t>
            </a:r>
            <a:r>
              <a:rPr lang="nb-NO" dirty="0" smtClean="0"/>
              <a:t> den mest universelt utforma hovedstaden</a:t>
            </a:r>
            <a:r>
              <a:rPr lang="nb-NO" baseline="0" dirty="0" smtClean="0"/>
              <a:t> i Europa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3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7740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464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Sjøl når </a:t>
            </a:r>
            <a:r>
              <a:rPr lang="nb-NO" dirty="0" err="1" smtClean="0"/>
              <a:t>eg</a:t>
            </a:r>
            <a:r>
              <a:rPr lang="nb-NO" dirty="0" smtClean="0"/>
              <a:t> i 2014</a:t>
            </a:r>
            <a:r>
              <a:rPr lang="nb-NO" baseline="0" dirty="0" smtClean="0"/>
              <a:t> sto på  Youngstorget og snakka mot større adgang til midlertidige ansatte, drog </a:t>
            </a:r>
            <a:r>
              <a:rPr lang="nb-NO" baseline="0" dirty="0" err="1" smtClean="0"/>
              <a:t>eg</a:t>
            </a:r>
            <a:r>
              <a:rPr lang="nb-NO" baseline="0" dirty="0" smtClean="0"/>
              <a:t> fram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inkluderande</a:t>
            </a:r>
            <a:r>
              <a:rPr lang="nb-NO" baseline="0" dirty="0" smtClean="0"/>
              <a:t> skole som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av </a:t>
            </a:r>
            <a:r>
              <a:rPr lang="nb-NO" baseline="0" dirty="0" err="1" smtClean="0"/>
              <a:t>dei</a:t>
            </a:r>
            <a:r>
              <a:rPr lang="nb-NO" baseline="0" dirty="0" smtClean="0"/>
              <a:t> tinga som faktisk gir flere </a:t>
            </a:r>
            <a:r>
              <a:rPr lang="nb-NO" baseline="0" dirty="0" err="1" smtClean="0"/>
              <a:t>funkisar</a:t>
            </a:r>
            <a:r>
              <a:rPr lang="nb-NO" baseline="0" dirty="0" smtClean="0"/>
              <a:t> i jobb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920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Nærskulen</a:t>
            </a:r>
            <a:r>
              <a:rPr lang="nb-NO" dirty="0" smtClean="0"/>
              <a:t> for alle:</a:t>
            </a:r>
          </a:p>
          <a:p>
            <a:r>
              <a:rPr lang="nb-NO" dirty="0" smtClean="0"/>
              <a:t> I Oslo er det nesten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årleg</a:t>
            </a:r>
            <a:r>
              <a:rPr lang="nb-NO" baseline="0" dirty="0" smtClean="0"/>
              <a:t>  oppslag om barn som </a:t>
            </a:r>
            <a:r>
              <a:rPr lang="nb-NO" baseline="0" dirty="0" err="1" smtClean="0"/>
              <a:t>ikkje</a:t>
            </a:r>
            <a:r>
              <a:rPr lang="nb-NO" baseline="0" dirty="0" smtClean="0"/>
              <a:t> får gå på </a:t>
            </a:r>
            <a:r>
              <a:rPr lang="nb-NO" baseline="0" dirty="0" err="1" smtClean="0"/>
              <a:t>nærskulen</a:t>
            </a:r>
            <a:r>
              <a:rPr lang="nb-NO" baseline="0" dirty="0" smtClean="0"/>
              <a:t>, fordi </a:t>
            </a:r>
            <a:r>
              <a:rPr lang="nb-NO" baseline="0" dirty="0" err="1" smtClean="0"/>
              <a:t>skulen</a:t>
            </a:r>
            <a:r>
              <a:rPr lang="nb-NO" baseline="0" dirty="0" smtClean="0"/>
              <a:t> er full, eller </a:t>
            </a:r>
            <a:r>
              <a:rPr lang="nb-NO" baseline="0" dirty="0" err="1" smtClean="0"/>
              <a:t>skulegrensa</a:t>
            </a:r>
            <a:r>
              <a:rPr lang="nb-NO" baseline="0" dirty="0" smtClean="0"/>
              <a:t> flytta = </a:t>
            </a:r>
            <a:r>
              <a:rPr lang="nb-NO" baseline="0" dirty="0" err="1" smtClean="0"/>
              <a:t>fleire</a:t>
            </a:r>
            <a:r>
              <a:rPr lang="nb-NO" baseline="0" dirty="0" smtClean="0"/>
              <a:t> assosierer seg med det</a:t>
            </a:r>
          </a:p>
          <a:p>
            <a:endParaRPr lang="nb-NO" baseline="0" dirty="0" smtClean="0"/>
          </a:p>
          <a:p>
            <a:r>
              <a:rPr lang="nb-NO" baseline="0" dirty="0" smtClean="0"/>
              <a:t>Funkisbarn i fellesskolen lærer at </a:t>
            </a:r>
            <a:r>
              <a:rPr lang="nb-NO" baseline="0" dirty="0" err="1" smtClean="0"/>
              <a:t>dei</a:t>
            </a:r>
            <a:r>
              <a:rPr lang="nb-NO" baseline="0" dirty="0" smtClean="0"/>
              <a:t> er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del av fellesskapet. Det skaper forventning om at man også skal </a:t>
            </a:r>
            <a:r>
              <a:rPr lang="nb-NO" baseline="0" dirty="0" err="1" smtClean="0"/>
              <a:t>vere</a:t>
            </a:r>
            <a:r>
              <a:rPr lang="nb-NO" baseline="0" dirty="0" smtClean="0"/>
              <a:t> det i utdanning og arbeid. </a:t>
            </a:r>
          </a:p>
          <a:p>
            <a:r>
              <a:rPr lang="nb-NO" baseline="0" dirty="0" err="1" smtClean="0"/>
              <a:t>Klassekameratane</a:t>
            </a:r>
            <a:r>
              <a:rPr lang="nb-NO" baseline="0" dirty="0" smtClean="0"/>
              <a:t> Anna og Espen lærer at Per i rullestol og blinde Emma er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naturleg</a:t>
            </a:r>
            <a:r>
              <a:rPr lang="nb-NO" baseline="0" dirty="0" smtClean="0"/>
              <a:t> del av fellesskapet og at det </a:t>
            </a:r>
            <a:r>
              <a:rPr lang="nb-NO" baseline="0" dirty="0" err="1" smtClean="0"/>
              <a:t>ikkje</a:t>
            </a:r>
            <a:r>
              <a:rPr lang="nb-NO" baseline="0" dirty="0" smtClean="0"/>
              <a:t> var </a:t>
            </a:r>
            <a:r>
              <a:rPr lang="nb-NO" baseline="0" dirty="0" err="1" smtClean="0"/>
              <a:t>eit</a:t>
            </a:r>
            <a:r>
              <a:rPr lang="nb-NO" baseline="0" dirty="0" smtClean="0"/>
              <a:t> problem. </a:t>
            </a:r>
            <a:r>
              <a:rPr lang="nb-NO" baseline="0" dirty="0" err="1" smtClean="0"/>
              <a:t>Holdningar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dei</a:t>
            </a:r>
            <a:r>
              <a:rPr lang="nb-NO" baseline="0" dirty="0" smtClean="0"/>
              <a:t> tar med seg til voksenlivet og dagen </a:t>
            </a:r>
            <a:r>
              <a:rPr lang="nb-NO" baseline="0" dirty="0" err="1" smtClean="0"/>
              <a:t>dei</a:t>
            </a:r>
            <a:r>
              <a:rPr lang="nb-NO" baseline="0" dirty="0" smtClean="0"/>
              <a:t> skal ansette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ny </a:t>
            </a:r>
            <a:r>
              <a:rPr lang="nb-NO" baseline="0" dirty="0" err="1" smtClean="0"/>
              <a:t>controller</a:t>
            </a:r>
            <a:r>
              <a:rPr lang="nb-NO" baseline="0" dirty="0" smtClean="0"/>
              <a:t> eller kantinemedarbeider</a:t>
            </a:r>
          </a:p>
          <a:p>
            <a:endParaRPr lang="nb-NO" baseline="0" dirty="0" smtClean="0"/>
          </a:p>
          <a:p>
            <a:r>
              <a:rPr lang="nb-NO" baseline="0" dirty="0" smtClean="0"/>
              <a:t>Politiske møter, åpne debattmøter, </a:t>
            </a:r>
            <a:r>
              <a:rPr lang="nb-NO" baseline="0" dirty="0" err="1" smtClean="0"/>
              <a:t>lesarinnlegg</a:t>
            </a:r>
            <a:r>
              <a:rPr lang="nb-NO" baseline="0" dirty="0" smtClean="0"/>
              <a:t>, deputasjoner,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 til </a:t>
            </a:r>
            <a:r>
              <a:rPr lang="nb-NO" baseline="0" dirty="0" err="1" smtClean="0"/>
              <a:t>ein</a:t>
            </a:r>
            <a:r>
              <a:rPr lang="nb-NO" baseline="0" dirty="0" smtClean="0"/>
              <a:t>-møter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2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Kartlegginga: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lettare</a:t>
            </a:r>
            <a:r>
              <a:rPr lang="nb-NO" baseline="0" dirty="0" smtClean="0"/>
              <a:t> for oss å argumentere med kapitalbehov og vise sprik mellom bevilling og behov</a:t>
            </a:r>
          </a:p>
          <a:p>
            <a:r>
              <a:rPr lang="nb-NO" baseline="0" dirty="0" err="1" smtClean="0"/>
              <a:t>Lettare</a:t>
            </a:r>
            <a:r>
              <a:rPr lang="nb-NO" baseline="0" dirty="0" smtClean="0"/>
              <a:t> for kommunen å planlegge</a:t>
            </a:r>
          </a:p>
          <a:p>
            <a:r>
              <a:rPr lang="nb-NO" baseline="0" dirty="0" smtClean="0"/>
              <a:t>Vi slepp diskusjonen om kva for skule som er verst og må </a:t>
            </a:r>
            <a:r>
              <a:rPr lang="nb-NO" baseline="0" dirty="0" err="1" smtClean="0"/>
              <a:t>takast</a:t>
            </a:r>
            <a:r>
              <a:rPr lang="nb-NO" baseline="0" dirty="0" smtClean="0"/>
              <a:t> først, men kan henvise til Undervisningsbygg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88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Mange år </a:t>
            </a:r>
            <a:r>
              <a:rPr lang="nb-NO" dirty="0" err="1" smtClean="0"/>
              <a:t>sidan</a:t>
            </a:r>
            <a:r>
              <a:rPr lang="nb-NO" dirty="0" smtClean="0"/>
              <a:t>  vi starta med forslag</a:t>
            </a:r>
            <a:r>
              <a:rPr lang="nb-NO" baseline="0" dirty="0" smtClean="0"/>
              <a:t> til </a:t>
            </a:r>
            <a:r>
              <a:rPr lang="nb-NO" baseline="0" dirty="0" err="1" smtClean="0"/>
              <a:t>partiprogramtekstar</a:t>
            </a:r>
            <a:endParaRPr lang="nb-NO" baseline="0" dirty="0" smtClean="0"/>
          </a:p>
          <a:p>
            <a:r>
              <a:rPr lang="nb-NO" dirty="0" smtClean="0"/>
              <a:t>Diskriminering er </a:t>
            </a:r>
            <a:r>
              <a:rPr lang="nb-NO" dirty="0" err="1" smtClean="0"/>
              <a:t>eit</a:t>
            </a:r>
            <a:r>
              <a:rPr lang="nb-NO" dirty="0" smtClean="0"/>
              <a:t> betre argument hos Rødt og SV,</a:t>
            </a:r>
            <a:r>
              <a:rPr lang="nb-NO" baseline="0" dirty="0" smtClean="0"/>
              <a:t> enn hos FrP, der </a:t>
            </a:r>
            <a:r>
              <a:rPr lang="nb-NO" baseline="0" dirty="0" err="1" smtClean="0"/>
              <a:t>ferre</a:t>
            </a:r>
            <a:r>
              <a:rPr lang="nb-NO" baseline="0" dirty="0" smtClean="0"/>
              <a:t> på trygd og </a:t>
            </a:r>
            <a:r>
              <a:rPr lang="nb-NO" baseline="0" dirty="0" err="1" smtClean="0"/>
              <a:t>fleire</a:t>
            </a:r>
            <a:r>
              <a:rPr lang="nb-NO" baseline="0" dirty="0" smtClean="0"/>
              <a:t> i arbeid</a:t>
            </a:r>
          </a:p>
          <a:p>
            <a:r>
              <a:rPr lang="nb-NO" baseline="0" dirty="0" smtClean="0"/>
              <a:t>Fellesskolen hos AP</a:t>
            </a:r>
          </a:p>
          <a:p>
            <a:r>
              <a:rPr lang="nb-NO" baseline="0" dirty="0" smtClean="0"/>
              <a:t>Brukt partiprogram og prinsipprogram for å vise at dette er </a:t>
            </a:r>
            <a:r>
              <a:rPr lang="nb-NO" baseline="0" dirty="0" err="1" smtClean="0"/>
              <a:t>noko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dei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egentleg</a:t>
            </a:r>
            <a:r>
              <a:rPr lang="nb-NO" baseline="0" dirty="0" smtClean="0"/>
              <a:t> er for</a:t>
            </a:r>
          </a:p>
          <a:p>
            <a:endParaRPr lang="nb-NO" baseline="0" dirty="0" smtClean="0"/>
          </a:p>
          <a:p>
            <a:r>
              <a:rPr lang="nb-NO" baseline="0" dirty="0" smtClean="0"/>
              <a:t>Når punkta står i programmet må vi passe på at </a:t>
            </a:r>
            <a:r>
              <a:rPr lang="nb-NO" baseline="0" dirty="0" err="1" smtClean="0"/>
              <a:t>dei</a:t>
            </a:r>
            <a:r>
              <a:rPr lang="nb-NO" baseline="0" dirty="0" smtClean="0"/>
              <a:t> blir fulgt opp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0D51-5ED8-4C6A-9BDD-3E4B9BDC53D6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092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 title="Forsidetittel"/>
          <p:cNvSpPr>
            <a:spLocks noGrp="1"/>
          </p:cNvSpPr>
          <p:nvPr>
            <p:ph type="ctrTitle"/>
          </p:nvPr>
        </p:nvSpPr>
        <p:spPr>
          <a:xfrm>
            <a:off x="755576" y="627534"/>
            <a:ext cx="7772400" cy="1102519"/>
          </a:xfrm>
        </p:spPr>
        <p:txBody>
          <a:bodyPr/>
          <a:lstStyle>
            <a:lvl1pPr>
              <a:defRPr>
                <a:solidFill>
                  <a:srgbClr val="203896"/>
                </a:solidFill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 title="Undertittel"/>
          <p:cNvSpPr>
            <a:spLocks noGrp="1"/>
          </p:cNvSpPr>
          <p:nvPr>
            <p:ph type="subTitle" idx="1"/>
          </p:nvPr>
        </p:nvSpPr>
        <p:spPr>
          <a:xfrm>
            <a:off x="1581436" y="2229044"/>
            <a:ext cx="6120680" cy="13501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01" y="3723878"/>
            <a:ext cx="3028950" cy="951090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199423"/>
            <a:ext cx="2987824" cy="892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8596" y="3600450"/>
            <a:ext cx="778674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28596" y="1071552"/>
            <a:ext cx="7786742" cy="24741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 bildet til plassholderen eller klikk ikonet for å legge 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28596" y="4025503"/>
            <a:ext cx="6000792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071552"/>
            <a:ext cx="2057400" cy="3161132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071553"/>
            <a:ext cx="6019800" cy="316113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519522"/>
            <a:ext cx="7772400" cy="1102519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1782346"/>
            <a:ext cx="6912768" cy="203154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959BD0-0ED9-4E45-A3AE-1AB38C2C92AD}" type="datetimeFigureOut">
              <a:rPr lang="nb-NO" smtClean="0"/>
              <a:pPr/>
              <a:t>25.01.2020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gradFill>
          <a:gsLst>
            <a:gs pos="0">
              <a:schemeClr val="accent1">
                <a:tint val="66000"/>
                <a:satMod val="160000"/>
                <a:alpha val="0"/>
              </a:schemeClr>
            </a:gs>
            <a:gs pos="100000">
              <a:schemeClr val="accent1">
                <a:tint val="23500"/>
                <a:satMod val="16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1869673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6275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18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000">
                <a:latin typeface="+mn-lt"/>
                <a:cs typeface="Arial" pitchFamily="34" charset="0"/>
              </a:defRPr>
            </a:lvl2pPr>
            <a:lvl3pPr>
              <a:defRPr sz="18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 rot="540000">
            <a:off x="317646" y="550212"/>
            <a:ext cx="8569427" cy="4059820"/>
          </a:xfrm>
          <a:prstGeom prst="rect">
            <a:avLst/>
          </a:prstGeom>
          <a:solidFill>
            <a:srgbClr val="2038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 title="Forsidetittel"/>
          <p:cNvSpPr>
            <a:spLocks noGrp="1"/>
          </p:cNvSpPr>
          <p:nvPr>
            <p:ph type="ctrTitle"/>
          </p:nvPr>
        </p:nvSpPr>
        <p:spPr>
          <a:xfrm rot="560148">
            <a:off x="937543" y="1034630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2787774"/>
            <a:ext cx="6480720" cy="115212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12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+mn-lt"/>
                <a:cs typeface="Arial" pitchFamily="34" charset="0"/>
              </a:defRPr>
            </a:lvl1pPr>
            <a:lvl2pPr>
              <a:defRPr sz="2800">
                <a:latin typeface="+mn-lt"/>
                <a:cs typeface="Arial" pitchFamily="34" charset="0"/>
              </a:defRPr>
            </a:lvl2pPr>
            <a:lvl3pPr>
              <a:defRPr sz="2400">
                <a:latin typeface="+mn-lt"/>
                <a:cs typeface="Arial" pitchFamily="34" charset="0"/>
              </a:defRPr>
            </a:lvl3pPr>
            <a:lvl4pPr>
              <a:defRPr sz="2000">
                <a:latin typeface="+mn-lt"/>
                <a:cs typeface="Arial" pitchFamily="34" charset="0"/>
              </a:defRPr>
            </a:lvl4pPr>
            <a:lvl5pPr>
              <a:defRPr sz="2000">
                <a:latin typeface="+mn-lt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25.01.2020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026705"/>
          </a:xfrm>
        </p:spPr>
        <p:txBody>
          <a:bodyPr vert="eaVert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026705"/>
          </a:xfrm>
        </p:spPr>
        <p:txBody>
          <a:bodyPr vert="eaVert"/>
          <a:lstStyle>
            <a:lvl1pPr>
              <a:defRPr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59BD0-0ED9-4E45-A3AE-1AB38C2C92AD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627534"/>
            <a:ext cx="7772400" cy="1102519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1944365"/>
            <a:ext cx="7848872" cy="230157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25.01.2020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60CD-911D-4C79-B32F-720F8BE3DFAE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3DA6-C468-44CD-93D8-C9A087DE962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300379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3568" y="165364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25.01.2020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789552"/>
            <a:ext cx="8229600" cy="47838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545637"/>
            <a:ext cx="4038600" cy="26658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545637"/>
            <a:ext cx="4038600" cy="26658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681541"/>
            <a:ext cx="4040188" cy="7875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46913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681541"/>
            <a:ext cx="4041775" cy="7875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46913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1017973"/>
            <a:ext cx="3008313" cy="4822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910817"/>
            <a:ext cx="5111750" cy="36838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500181"/>
            <a:ext cx="3008313" cy="30944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2C1F-8370-4037-A78A-761AEC5B8B95}" type="datetimeFigureOut">
              <a:rPr lang="nb-NO" smtClean="0"/>
              <a:pPr/>
              <a:t>25.01.2020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9512" y="1005576"/>
            <a:ext cx="8208912" cy="478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9512" y="1869672"/>
            <a:ext cx="8229600" cy="2430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 title="Dato"/>
          <p:cNvSpPr>
            <a:spLocks noGrp="1"/>
          </p:cNvSpPr>
          <p:nvPr>
            <p:ph type="dt" sz="half" idx="2"/>
          </p:nvPr>
        </p:nvSpPr>
        <p:spPr>
          <a:xfrm>
            <a:off x="6300192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372C1F-8370-4037-A78A-761AEC5B8B95}" type="datetimeFigureOut">
              <a:rPr lang="nb-NO" smtClean="0"/>
              <a:pPr/>
              <a:t>25.01.2020</a:t>
            </a:fld>
            <a:endParaRPr lang="nb-NO" dirty="0"/>
          </a:p>
        </p:txBody>
      </p:sp>
      <p:sp>
        <p:nvSpPr>
          <p:cNvPr id="5" name="Plassholder for bunntekst 4" title="Bunntekst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grpSp>
        <p:nvGrpSpPr>
          <p:cNvPr id="13" name="Gruppe 12"/>
          <p:cNvGrpSpPr/>
          <p:nvPr/>
        </p:nvGrpSpPr>
        <p:grpSpPr>
          <a:xfrm>
            <a:off x="2339753" y="249492"/>
            <a:ext cx="6264699" cy="4050452"/>
            <a:chOff x="2339752" y="332656"/>
            <a:chExt cx="6264699" cy="5400602"/>
          </a:xfrm>
        </p:grpSpPr>
        <p:cxnSp>
          <p:nvCxnSpPr>
            <p:cNvPr id="9" name="Rett linje 8"/>
            <p:cNvCxnSpPr/>
            <p:nvPr/>
          </p:nvCxnSpPr>
          <p:spPr bwMode="auto">
            <a:xfrm>
              <a:off x="2339752" y="332656"/>
              <a:ext cx="6264696" cy="0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Rett linje 9"/>
            <p:cNvCxnSpPr/>
            <p:nvPr userDrawn="1"/>
          </p:nvCxnSpPr>
          <p:spPr bwMode="auto">
            <a:xfrm rot="5400000">
              <a:off x="5904150" y="3032957"/>
              <a:ext cx="540060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" name="Bild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0" y="4543424"/>
            <a:ext cx="1430243" cy="500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A4279"/>
          </a:solidFill>
          <a:effectLst/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1034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26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54285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8959BD0-0ED9-4E45-A3AE-1AB38C2C92AD}" type="datetimeFigureOut">
              <a:rPr lang="nb-NO" smtClean="0"/>
              <a:pPr/>
              <a:t>25.01.2020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grpSp>
        <p:nvGrpSpPr>
          <p:cNvPr id="8" name="Gruppe 7"/>
          <p:cNvGrpSpPr/>
          <p:nvPr/>
        </p:nvGrpSpPr>
        <p:grpSpPr>
          <a:xfrm>
            <a:off x="2339753" y="249492"/>
            <a:ext cx="6264699" cy="4050452"/>
            <a:chOff x="2339752" y="332656"/>
            <a:chExt cx="6264699" cy="5400602"/>
          </a:xfrm>
        </p:grpSpPr>
        <p:cxnSp>
          <p:nvCxnSpPr>
            <p:cNvPr id="10" name="Rett linje 9"/>
            <p:cNvCxnSpPr/>
            <p:nvPr/>
          </p:nvCxnSpPr>
          <p:spPr bwMode="auto">
            <a:xfrm>
              <a:off x="2339752" y="332656"/>
              <a:ext cx="6264696" cy="0"/>
            </a:xfrm>
            <a:prstGeom prst="line">
              <a:avLst/>
            </a:prstGeom>
            <a:ln w="127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Rett linje 10"/>
            <p:cNvCxnSpPr/>
            <p:nvPr userDrawn="1"/>
          </p:nvCxnSpPr>
          <p:spPr bwMode="auto">
            <a:xfrm rot="5400000">
              <a:off x="5904150" y="3032957"/>
              <a:ext cx="540060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9" y="4526562"/>
            <a:ext cx="1428746" cy="4952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C8060CD-911D-4C79-B32F-720F8BE3DFAE}" type="datetimeFigureOut">
              <a:rPr lang="nb-NO" smtClean="0"/>
              <a:pPr/>
              <a:t>25.01.2020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E93DA6-C468-44CD-93D8-C9A087DE962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Universelt utforma </a:t>
            </a:r>
            <a:r>
              <a:rPr lang="nb-NO" dirty="0" err="1" smtClean="0"/>
              <a:t>skular</a:t>
            </a:r>
            <a:r>
              <a:rPr lang="nb-NO" dirty="0" smtClean="0"/>
              <a:t> i Oslo</a:t>
            </a:r>
            <a:br>
              <a:rPr lang="nb-NO" dirty="0" smtClean="0"/>
            </a:br>
            <a:r>
              <a:rPr lang="nb-NO" sz="3600" dirty="0" smtClean="0"/>
              <a:t>Kva skjedde og kva kan vi lære av det?</a:t>
            </a:r>
            <a:endParaRPr lang="nb-NO" sz="3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Magnhild Sørbotten</a:t>
            </a:r>
          </a:p>
          <a:p>
            <a:r>
              <a:rPr lang="nb-NO" dirty="0" smtClean="0"/>
              <a:t>Regionleder NHF Oslo</a:t>
            </a:r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Bruk budsjettet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 smtClean="0"/>
              <a:t>Budsjettdeputasjonar</a:t>
            </a:r>
            <a:r>
              <a:rPr lang="nb-NO" dirty="0" smtClean="0"/>
              <a:t>:</a:t>
            </a:r>
          </a:p>
          <a:p>
            <a:pPr lvl="1"/>
            <a:r>
              <a:rPr lang="nb-NO" dirty="0" err="1" smtClean="0"/>
              <a:t>meir</a:t>
            </a:r>
            <a:r>
              <a:rPr lang="nb-NO" dirty="0" smtClean="0"/>
              <a:t> </a:t>
            </a:r>
            <a:r>
              <a:rPr lang="nb-NO" dirty="0" err="1" smtClean="0"/>
              <a:t>pengar</a:t>
            </a:r>
            <a:r>
              <a:rPr lang="nb-NO" dirty="0" smtClean="0"/>
              <a:t> til universell utforming av skolebygg</a:t>
            </a:r>
          </a:p>
          <a:p>
            <a:pPr lvl="1"/>
            <a:r>
              <a:rPr lang="nb-NO" dirty="0" smtClean="0"/>
              <a:t>Fokus-sak</a:t>
            </a:r>
          </a:p>
          <a:p>
            <a:r>
              <a:rPr lang="nb-NO" dirty="0" err="1" smtClean="0"/>
              <a:t>Innspel</a:t>
            </a:r>
            <a:r>
              <a:rPr lang="nb-NO" dirty="0" smtClean="0"/>
              <a:t> før budsjettarbeidet </a:t>
            </a:r>
            <a:r>
              <a:rPr lang="nb-NO" dirty="0" err="1" smtClean="0"/>
              <a:t>startar</a:t>
            </a:r>
            <a:endParaRPr lang="nb-NO" dirty="0" smtClean="0"/>
          </a:p>
          <a:p>
            <a:pPr lvl="1"/>
            <a:r>
              <a:rPr lang="nb-NO" dirty="0" smtClean="0"/>
              <a:t>Partia i posisjon</a:t>
            </a:r>
          </a:p>
          <a:p>
            <a:pPr lvl="1"/>
            <a:r>
              <a:rPr lang="nb-NO" dirty="0" smtClean="0"/>
              <a:t>Henvis til vedtak og </a:t>
            </a:r>
            <a:r>
              <a:rPr lang="nb-NO" dirty="0" err="1" smtClean="0"/>
              <a:t>programformuleringar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293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Når gjennomslaga kjem</a:t>
            </a:r>
            <a:r>
              <a:rPr lang="mr-IN" dirty="0" smtClean="0"/>
              <a:t>…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xfrm>
            <a:off x="3779912" y="1545637"/>
            <a:ext cx="4906888" cy="2665814"/>
          </a:xfrm>
        </p:spPr>
        <p:txBody>
          <a:bodyPr/>
          <a:lstStyle/>
          <a:p>
            <a:r>
              <a:rPr lang="nb-NO" dirty="0" smtClean="0"/>
              <a:t>Kakefest, anerkjennelse, takk og </a:t>
            </a:r>
            <a:r>
              <a:rPr lang="nb-NO" dirty="0" err="1" smtClean="0"/>
              <a:t>forventningar</a:t>
            </a:r>
            <a:endParaRPr lang="nb-NO" dirty="0" smtClean="0"/>
          </a:p>
          <a:p>
            <a:r>
              <a:rPr lang="nb-NO" dirty="0" smtClean="0"/>
              <a:t>Det er </a:t>
            </a:r>
            <a:r>
              <a:rPr lang="nb-NO" dirty="0" err="1" smtClean="0"/>
              <a:t>no</a:t>
            </a:r>
            <a:r>
              <a:rPr lang="nb-NO" dirty="0" smtClean="0"/>
              <a:t> jobben </a:t>
            </a:r>
            <a:r>
              <a:rPr lang="nb-NO" dirty="0" err="1" smtClean="0"/>
              <a:t>startar</a:t>
            </a:r>
            <a:r>
              <a:rPr lang="nb-NO" dirty="0" smtClean="0"/>
              <a:t>..</a:t>
            </a:r>
          </a:p>
          <a:p>
            <a:pPr lvl="1"/>
            <a:r>
              <a:rPr lang="nb-NO" dirty="0" smtClean="0"/>
              <a:t>Oppfølging</a:t>
            </a:r>
          </a:p>
          <a:p>
            <a:pPr lvl="1"/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1122" r="-646"/>
          <a:stretch/>
        </p:blipFill>
        <p:spPr>
          <a:xfrm>
            <a:off x="899592" y="1563638"/>
            <a:ext cx="2557762" cy="26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5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0000">
            <a:off x="209685" y="235378"/>
            <a:ext cx="4381500" cy="4019550"/>
          </a:xfrm>
          <a:prstGeom prst="rect">
            <a:avLst/>
          </a:prstGeom>
        </p:spPr>
      </p:pic>
      <p:pic>
        <p:nvPicPr>
          <p:cNvPr id="4" name="Bilde 3" descr="Skjermbilde 2020-01-24 kl. 22.48.3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4877190" y="717583"/>
            <a:ext cx="3862301" cy="38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”Oslo-skolen”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177 </a:t>
            </a:r>
            <a:r>
              <a:rPr lang="nb-NO" dirty="0" err="1" smtClean="0"/>
              <a:t>grunnskular</a:t>
            </a:r>
            <a:endParaRPr lang="nb-NO" dirty="0" smtClean="0"/>
          </a:p>
          <a:p>
            <a:r>
              <a:rPr lang="nb-NO" dirty="0" smtClean="0"/>
              <a:t>29 VGS</a:t>
            </a:r>
          </a:p>
          <a:p>
            <a:r>
              <a:rPr lang="nb-NO" dirty="0" smtClean="0"/>
              <a:t>”Oslo-skolen skal være best i landet”</a:t>
            </a:r>
          </a:p>
          <a:p>
            <a:r>
              <a:rPr lang="nb-NO" dirty="0" smtClean="0"/>
              <a:t>Gamle bygg og ambisiøse </a:t>
            </a:r>
            <a:r>
              <a:rPr lang="nb-NO" dirty="0" err="1" smtClean="0"/>
              <a:t>rehabiliteringsplanar</a:t>
            </a:r>
            <a:endParaRPr lang="nb-NO" dirty="0" smtClean="0"/>
          </a:p>
          <a:p>
            <a:r>
              <a:rPr lang="nb-NO" dirty="0" smtClean="0"/>
              <a:t>Bystyret vedtatt at Oslo skal </a:t>
            </a:r>
            <a:r>
              <a:rPr lang="nb-NO" dirty="0" err="1" smtClean="0"/>
              <a:t>vere</a:t>
            </a:r>
            <a:r>
              <a:rPr lang="nb-NO" dirty="0" smtClean="0"/>
              <a:t> universelt utforma </a:t>
            </a:r>
            <a:r>
              <a:rPr lang="nb-NO" dirty="0" err="1" smtClean="0"/>
              <a:t>innan</a:t>
            </a:r>
            <a:r>
              <a:rPr lang="nb-NO" dirty="0" smtClean="0"/>
              <a:t> 2025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16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Kva gjorde vi?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07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 lenge, lenge </a:t>
            </a:r>
            <a:r>
              <a:rPr lang="nb-NO" dirty="0" err="1" smtClean="0"/>
              <a:t>sidan</a:t>
            </a:r>
            <a:r>
              <a:rPr lang="mr-IN" dirty="0" smtClean="0"/>
              <a:t>…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22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Nærskolen for alle</a:t>
            </a:r>
          </a:p>
          <a:p>
            <a:r>
              <a:rPr lang="nb-NO" dirty="0" smtClean="0"/>
              <a:t>Alle Oslo-</a:t>
            </a:r>
            <a:r>
              <a:rPr lang="nb-NO" dirty="0" err="1" smtClean="0"/>
              <a:t>skular</a:t>
            </a:r>
            <a:r>
              <a:rPr lang="nb-NO" dirty="0" smtClean="0"/>
              <a:t> universelt utforma </a:t>
            </a:r>
            <a:r>
              <a:rPr lang="nb-NO" dirty="0" err="1" smtClean="0"/>
              <a:t>innan</a:t>
            </a:r>
            <a:r>
              <a:rPr lang="nb-NO" dirty="0" smtClean="0"/>
              <a:t> 2025 (2020)</a:t>
            </a:r>
          </a:p>
          <a:p>
            <a:r>
              <a:rPr lang="nb-NO" dirty="0" smtClean="0"/>
              <a:t>Valgt som fanesak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346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Felles </a:t>
            </a:r>
            <a:r>
              <a:rPr lang="nb-NO" dirty="0" err="1"/>
              <a:t>verkelegheitsforståelse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 smtClean="0"/>
              <a:t>Nærskulen</a:t>
            </a:r>
            <a:r>
              <a:rPr lang="nb-NO" dirty="0" smtClean="0"/>
              <a:t> skal kunne </a:t>
            </a:r>
            <a:r>
              <a:rPr lang="nb-NO" u="sng" dirty="0" err="1" smtClean="0"/>
              <a:t>velgast</a:t>
            </a:r>
            <a:r>
              <a:rPr lang="nb-NO" dirty="0" smtClean="0"/>
              <a:t> av alle</a:t>
            </a:r>
          </a:p>
          <a:p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err="1" smtClean="0"/>
              <a:t>inkluderande</a:t>
            </a:r>
            <a:r>
              <a:rPr lang="nb-NO" dirty="0" smtClean="0"/>
              <a:t> samfunn </a:t>
            </a:r>
            <a:r>
              <a:rPr lang="nb-NO" dirty="0" err="1" smtClean="0"/>
              <a:t>startar</a:t>
            </a:r>
            <a:r>
              <a:rPr lang="nb-NO" dirty="0" smtClean="0"/>
              <a:t> med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inkluderande</a:t>
            </a:r>
            <a:r>
              <a:rPr lang="nb-NO" dirty="0" smtClean="0"/>
              <a:t> skule</a:t>
            </a:r>
          </a:p>
          <a:p>
            <a:r>
              <a:rPr lang="nb-NO" dirty="0" smtClean="0"/>
              <a:t>Vise til forskning:</a:t>
            </a:r>
          </a:p>
          <a:p>
            <a:pPr lvl="1"/>
            <a:r>
              <a:rPr lang="nb-NO" dirty="0" smtClean="0"/>
              <a:t>Barn som er segregerte i </a:t>
            </a:r>
            <a:r>
              <a:rPr lang="nb-NO" dirty="0" err="1" smtClean="0"/>
              <a:t>skulen</a:t>
            </a:r>
            <a:r>
              <a:rPr lang="nb-NO" dirty="0" smtClean="0"/>
              <a:t> har større risiko for </a:t>
            </a:r>
            <a:r>
              <a:rPr lang="nb-NO" dirty="0" err="1" smtClean="0"/>
              <a:t>ikkje</a:t>
            </a:r>
            <a:r>
              <a:rPr lang="nb-NO" dirty="0" smtClean="0"/>
              <a:t> å fullføre </a:t>
            </a:r>
            <a:r>
              <a:rPr lang="nb-NO" dirty="0" err="1" smtClean="0"/>
              <a:t>vidare</a:t>
            </a:r>
            <a:r>
              <a:rPr lang="nb-NO" dirty="0" smtClean="0"/>
              <a:t> utdanning og å falle </a:t>
            </a:r>
            <a:r>
              <a:rPr lang="nb-NO" dirty="0" err="1" smtClean="0"/>
              <a:t>utanfor</a:t>
            </a:r>
            <a:r>
              <a:rPr lang="nb-NO" dirty="0" smtClean="0"/>
              <a:t> i arbeidslivet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08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627534"/>
            <a:ext cx="8208912" cy="50405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Kva er </a:t>
            </a:r>
            <a:r>
              <a:rPr lang="nb-NO" dirty="0" err="1" smtClean="0"/>
              <a:t>eigentleg</a:t>
            </a:r>
            <a:r>
              <a:rPr lang="nb-NO" dirty="0" smtClean="0"/>
              <a:t> situasjonen?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419622"/>
            <a:ext cx="8229600" cy="2880322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Kartlegging</a:t>
            </a:r>
          </a:p>
          <a:p>
            <a:r>
              <a:rPr lang="nb-NO" dirty="0" smtClean="0"/>
              <a:t>Oppfølging av </a:t>
            </a:r>
            <a:r>
              <a:rPr lang="nb-NO" dirty="0" err="1" smtClean="0"/>
              <a:t>byggeplanar</a:t>
            </a:r>
            <a:r>
              <a:rPr lang="nb-NO" dirty="0" smtClean="0"/>
              <a:t> og kontakt med faginstanser</a:t>
            </a:r>
          </a:p>
          <a:p>
            <a:r>
              <a:rPr lang="nb-NO" dirty="0" smtClean="0"/>
              <a:t>Vi vil kartlegge - blei til kommunen vil kartlegge</a:t>
            </a:r>
          </a:p>
          <a:p>
            <a:r>
              <a:rPr lang="nb-NO" dirty="0" smtClean="0"/>
              <a:t>Universell Utforming AS i </a:t>
            </a:r>
            <a:r>
              <a:rPr lang="nb-NO" dirty="0" err="1" smtClean="0"/>
              <a:t>des</a:t>
            </a:r>
            <a:r>
              <a:rPr lang="nb-NO" dirty="0" smtClean="0"/>
              <a:t> 2016:</a:t>
            </a:r>
          </a:p>
          <a:p>
            <a:pPr lvl="1"/>
            <a:r>
              <a:rPr lang="nb-NO" dirty="0" smtClean="0"/>
              <a:t>23.500 små og store tiltak</a:t>
            </a:r>
          </a:p>
          <a:p>
            <a:pPr lvl="1"/>
            <a:r>
              <a:rPr lang="nb-NO" dirty="0" smtClean="0"/>
              <a:t>Kostnad 773 </a:t>
            </a:r>
            <a:r>
              <a:rPr lang="nb-NO" dirty="0" err="1" smtClean="0"/>
              <a:t>mill</a:t>
            </a:r>
            <a:endParaRPr lang="nb-NO" dirty="0" smtClean="0"/>
          </a:p>
          <a:p>
            <a:pPr lvl="1"/>
            <a:r>
              <a:rPr lang="nb-NO" dirty="0" smtClean="0"/>
              <a:t>Mangla 542 </a:t>
            </a:r>
            <a:r>
              <a:rPr lang="nb-NO" dirty="0" err="1" smtClean="0"/>
              <a:t>mill</a:t>
            </a:r>
            <a:r>
              <a:rPr lang="nb-NO" dirty="0" smtClean="0"/>
              <a:t>, eller 60 </a:t>
            </a:r>
            <a:r>
              <a:rPr lang="nb-NO" dirty="0" err="1" smtClean="0"/>
              <a:t>mill</a:t>
            </a:r>
            <a:r>
              <a:rPr lang="nb-NO" dirty="0" smtClean="0"/>
              <a:t> </a:t>
            </a:r>
            <a:r>
              <a:rPr lang="nb-NO" dirty="0" err="1" smtClean="0"/>
              <a:t>årleg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75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Det er dette de </a:t>
            </a:r>
            <a:r>
              <a:rPr lang="nb-NO" dirty="0" err="1" smtClean="0"/>
              <a:t>eigentleg</a:t>
            </a:r>
            <a:r>
              <a:rPr lang="nb-NO" dirty="0" smtClean="0"/>
              <a:t> meiner</a:t>
            </a:r>
            <a:r>
              <a:rPr lang="mr-IN" dirty="0" smtClean="0"/>
              <a:t>…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Partiprogram og partitilpassa argumentasjon/ forslag</a:t>
            </a:r>
          </a:p>
          <a:p>
            <a:r>
              <a:rPr lang="nb-NO" dirty="0" smtClean="0"/>
              <a:t>Når </a:t>
            </a:r>
            <a:r>
              <a:rPr lang="nb-NO" dirty="0" err="1" smtClean="0"/>
              <a:t>dei</a:t>
            </a:r>
            <a:r>
              <a:rPr lang="nb-NO" dirty="0" smtClean="0"/>
              <a:t> har gitt oss lillefingeren</a:t>
            </a:r>
            <a:r>
              <a:rPr lang="mr-IN" dirty="0" smtClean="0"/>
              <a:t>…</a:t>
            </a:r>
            <a:endParaRPr lang="nb-NO" dirty="0" smtClean="0"/>
          </a:p>
          <a:p>
            <a:r>
              <a:rPr lang="nb-NO" dirty="0" smtClean="0"/>
              <a:t>I programmet </a:t>
            </a:r>
            <a:r>
              <a:rPr lang="nb-NO" dirty="0" err="1" smtClean="0"/>
              <a:t>dykkar</a:t>
            </a:r>
            <a:r>
              <a:rPr lang="nb-NO" dirty="0" smtClean="0"/>
              <a:t> står det at</a:t>
            </a:r>
            <a:r>
              <a:rPr lang="mr-IN" dirty="0" smtClean="0"/>
              <a:t>…</a:t>
            </a:r>
            <a:r>
              <a:rPr lang="nb-NO" dirty="0" smtClean="0"/>
              <a:t>..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20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NHF ny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R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TEN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15091AB7F1FB47AF3F3DA9021B8817" ma:contentTypeVersion="0" ma:contentTypeDescription="Opprett et nytt dokument." ma:contentTypeScope="" ma:versionID="4ec138c833a13f337ac753010c0a7142">
  <xsd:schema xmlns:xsd="http://www.w3.org/2001/XMLSchema" xmlns:p="http://schemas.microsoft.com/office/2006/metadata/properties" targetNamespace="http://schemas.microsoft.com/office/2006/metadata/properties" ma:root="true" ma:fieldsID="ebed2e9da880fd1116f4cada8ffe3c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 ma:readOnly="tru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F6D0AE-B600-4850-AC72-64C9CB75F6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A46967C-9A59-4FFD-9184-607C02F65665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C1A111-7B42-4237-B07B-158A9A4C0C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NHF ny logo.potx</Template>
  <TotalTime>1056</TotalTime>
  <Words>625</Words>
  <Application>Microsoft Office PowerPoint</Application>
  <PresentationFormat>Skjermfremvisning (16:9)</PresentationFormat>
  <Paragraphs>85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Mangal</vt:lpstr>
      <vt:lpstr>NHF ny logo</vt:lpstr>
      <vt:lpstr>SORT-LOGO</vt:lpstr>
      <vt:lpstr>UTEN_logo</vt:lpstr>
      <vt:lpstr>Universelt utforma skular i Oslo Kva skjedde og kva kan vi lære av det?</vt:lpstr>
      <vt:lpstr>PowerPoint-presentasjon</vt:lpstr>
      <vt:lpstr>”Oslo-skolen”</vt:lpstr>
      <vt:lpstr>Kva gjorde vi?</vt:lpstr>
      <vt:lpstr>For lenge, lenge sidan…</vt:lpstr>
      <vt:lpstr>Mål</vt:lpstr>
      <vt:lpstr>Felles verkelegheitsforståelse</vt:lpstr>
      <vt:lpstr>Kva er eigentleg situasjonen?</vt:lpstr>
      <vt:lpstr>Det er dette de eigentleg meiner…</vt:lpstr>
      <vt:lpstr>Bruk budsjettet</vt:lpstr>
      <vt:lpstr>Når gjennomslaga kjem…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Cathrine Freng</dc:creator>
  <cp:lastModifiedBy>Vigdis Endal</cp:lastModifiedBy>
  <cp:revision>17</cp:revision>
  <cp:lastPrinted>2020-01-25T10:30:14Z</cp:lastPrinted>
  <dcterms:created xsi:type="dcterms:W3CDTF">2016-04-25T13:52:41Z</dcterms:created>
  <dcterms:modified xsi:type="dcterms:W3CDTF">2020-01-25T15:18:47Z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0x0101003715091AB7F1FB47AF3F3DA9021B8817</vt:lpwstr>
  </property>
</Properties>
</file>