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70" r:id="rId5"/>
    <p:sldId id="269" r:id="rId6"/>
    <p:sldId id="260" r:id="rId7"/>
    <p:sldId id="261" r:id="rId8"/>
    <p:sldId id="265" r:id="rId9"/>
    <p:sldId id="267" r:id="rId10"/>
    <p:sldId id="268" r:id="rId11"/>
    <p:sldId id="273" r:id="rId12"/>
    <p:sldId id="276" r:id="rId13"/>
    <p:sldId id="279" r:id="rId14"/>
    <p:sldId id="275" r:id="rId15"/>
    <p:sldId id="281" r:id="rId16"/>
    <p:sldId id="297" r:id="rId17"/>
    <p:sldId id="282" r:id="rId18"/>
    <p:sldId id="285" r:id="rId19"/>
    <p:sldId id="286" r:id="rId20"/>
    <p:sldId id="284" r:id="rId21"/>
    <p:sldId id="287" r:id="rId22"/>
    <p:sldId id="288" r:id="rId23"/>
    <p:sldId id="290" r:id="rId24"/>
    <p:sldId id="291" r:id="rId25"/>
    <p:sldId id="292" r:id="rId26"/>
    <p:sldId id="293" r:id="rId27"/>
    <p:sldId id="294" r:id="rId28"/>
    <p:sldId id="296" r:id="rId29"/>
  </p:sldIdLst>
  <p:sldSz cx="9144000" cy="5143500" type="screen16x9"/>
  <p:notesSz cx="6858000" cy="9144000"/>
  <p:custDataLst>
    <p:tags r:id="rId31"/>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3" d="100"/>
          <a:sy n="123" d="100"/>
        </p:scale>
        <p:origin x="120" y="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EE36D-E36E-4A4A-A4E7-BC454A4DB73C}" type="datetimeFigureOut">
              <a:rPr lang="nb-NO" smtClean="0"/>
              <a:t>26.01.2017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7AB62-D7A8-4F5A-A2AA-32A5312A4F15}" type="slidenum">
              <a:rPr lang="nb-NO" smtClean="0"/>
              <a:t>‹#›</a:t>
            </a:fld>
            <a:endParaRPr lang="nb-NO"/>
          </a:p>
        </p:txBody>
      </p:sp>
    </p:spTree>
    <p:extLst>
      <p:ext uri="{BB962C8B-B14F-4D97-AF65-F5344CB8AC3E}">
        <p14:creationId xmlns:p14="http://schemas.microsoft.com/office/powerpoint/2010/main" val="172206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ssholder for lysbilde 1"/>
          <p:cNvSpPr>
            <a:spLocks noGrp="1" noRot="1" noChangeAspect="1" noTextEdit="1"/>
          </p:cNvSpPr>
          <p:nvPr>
            <p:ph type="sldImg"/>
          </p:nvPr>
        </p:nvSpPr>
        <p:spPr>
          <a:ln/>
        </p:spPr>
      </p:sp>
      <p:sp>
        <p:nvSpPr>
          <p:cNvPr id="41987" name="Plassholder for notater 2"/>
          <p:cNvSpPr>
            <a:spLocks noGrp="1"/>
          </p:cNvSpPr>
          <p:nvPr>
            <p:ph type="body" idx="1"/>
          </p:nvPr>
        </p:nvSpPr>
        <p:spPr>
          <a:noFill/>
        </p:spPr>
        <p:txBody>
          <a:bodyPr/>
          <a:lstStyle/>
          <a:p>
            <a:r>
              <a:rPr lang="nb-NO" altLang="nb-NO" dirty="0" smtClean="0"/>
              <a:t>Opprinnelig ide – produksjon av offentlige tjenester forutsetter deltakelse fra borgerne (søppel, politi) </a:t>
            </a:r>
            <a:r>
              <a:rPr lang="nb-NO" altLang="nb-NO" dirty="0" err="1" smtClean="0"/>
              <a:t>etc</a:t>
            </a:r>
            <a:r>
              <a:rPr lang="nb-NO" altLang="nb-NO" dirty="0" smtClean="0"/>
              <a:t>…</a:t>
            </a:r>
          </a:p>
          <a:p>
            <a:endParaRPr lang="nb-NO" altLang="nb-NO" dirty="0" smtClean="0"/>
          </a:p>
          <a:p>
            <a:r>
              <a:rPr lang="nb-NO" altLang="nb-NO" dirty="0" smtClean="0"/>
              <a:t>Forlengelse</a:t>
            </a:r>
            <a:r>
              <a:rPr lang="nb-NO" altLang="nb-NO" baseline="0" dirty="0" smtClean="0"/>
              <a:t> av </a:t>
            </a:r>
            <a:r>
              <a:rPr lang="nb-NO" altLang="nb-NO" baseline="0" dirty="0" err="1" smtClean="0"/>
              <a:t>governance</a:t>
            </a:r>
            <a:r>
              <a:rPr lang="nb-NO" altLang="nb-NO" baseline="0" dirty="0" smtClean="0"/>
              <a:t>-tenkningen – styring/koordinering på tvers av sektorer og organisasjoner: «</a:t>
            </a:r>
            <a:r>
              <a:rPr lang="nb-NO" altLang="nb-NO" baseline="0" dirty="0" err="1" smtClean="0"/>
              <a:t>collaborative</a:t>
            </a:r>
            <a:r>
              <a:rPr lang="nb-NO" altLang="nb-NO" baseline="0" dirty="0" smtClean="0"/>
              <a:t> </a:t>
            </a:r>
            <a:r>
              <a:rPr lang="nb-NO" altLang="nb-NO" baseline="0" dirty="0" err="1" smtClean="0"/>
              <a:t>governance</a:t>
            </a:r>
            <a:r>
              <a:rPr lang="nb-NO" altLang="nb-NO" baseline="0" dirty="0" smtClean="0"/>
              <a:t>», «</a:t>
            </a:r>
            <a:r>
              <a:rPr lang="nb-NO" altLang="nb-NO" baseline="0" dirty="0" err="1" smtClean="0"/>
              <a:t>network</a:t>
            </a:r>
            <a:r>
              <a:rPr lang="nb-NO" altLang="nb-NO" baseline="0" dirty="0" smtClean="0"/>
              <a:t> </a:t>
            </a:r>
            <a:r>
              <a:rPr lang="nb-NO" altLang="nb-NO" baseline="0" dirty="0" err="1" smtClean="0"/>
              <a:t>based</a:t>
            </a:r>
            <a:r>
              <a:rPr lang="nb-NO" altLang="nb-NO" baseline="0" dirty="0" smtClean="0"/>
              <a:t> </a:t>
            </a:r>
            <a:r>
              <a:rPr lang="nb-NO" altLang="nb-NO" baseline="0" dirty="0" err="1" smtClean="0"/>
              <a:t>governance</a:t>
            </a:r>
            <a:r>
              <a:rPr lang="nb-NO" altLang="nb-NO" baseline="0" dirty="0" smtClean="0"/>
              <a:t>», «co-</a:t>
            </a:r>
            <a:r>
              <a:rPr lang="nb-NO" altLang="nb-NO" baseline="0" dirty="0" err="1" smtClean="0"/>
              <a:t>governance</a:t>
            </a:r>
            <a:r>
              <a:rPr lang="nb-NO" altLang="nb-NO" baseline="0" dirty="0" smtClean="0"/>
              <a:t>» - «</a:t>
            </a:r>
            <a:r>
              <a:rPr lang="nb-NO" altLang="nb-NO" baseline="0" dirty="0" err="1" smtClean="0"/>
              <a:t>samstyring</a:t>
            </a:r>
            <a:r>
              <a:rPr lang="nb-NO" altLang="nb-NO" baseline="0" dirty="0" smtClean="0"/>
              <a:t>» (Vabø 2014:19)</a:t>
            </a:r>
          </a:p>
          <a:p>
            <a:endParaRPr lang="nb-NO" altLang="nb-NO" baseline="0" dirty="0" smtClean="0"/>
          </a:p>
          <a:p>
            <a:r>
              <a:rPr lang="nb-NO" altLang="nb-NO" baseline="0" dirty="0" smtClean="0"/>
              <a:t>Nytt begrep: «</a:t>
            </a:r>
            <a:r>
              <a:rPr lang="nb-NO" altLang="nb-NO" baseline="0" dirty="0" err="1" smtClean="0"/>
              <a:t>Samvalg</a:t>
            </a:r>
            <a:r>
              <a:rPr lang="nb-NO" altLang="nb-NO" baseline="0" dirty="0" smtClean="0"/>
              <a:t>» – medbestemmelse over egen behandling utfra alternativene som finnes. </a:t>
            </a:r>
            <a:endParaRPr lang="nb-NO" altLang="nb-NO" dirty="0" smtClean="0"/>
          </a:p>
        </p:txBody>
      </p:sp>
      <p:sp>
        <p:nvSpPr>
          <p:cNvPr id="41988" name="Plassholder for lysbildenummer 3"/>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387CE58D-705E-431C-8815-C87D71DD7245}" type="slidenum">
              <a:rPr lang="nb-NO" altLang="nb-NO" sz="1200" smtClean="0"/>
              <a:pPr/>
              <a:t>3</a:t>
            </a:fld>
            <a:endParaRPr lang="nb-NO" altLang="nb-NO" sz="1200" smtClean="0"/>
          </a:p>
        </p:txBody>
      </p:sp>
    </p:spTree>
    <p:extLst>
      <p:ext uri="{BB962C8B-B14F-4D97-AF65-F5344CB8AC3E}">
        <p14:creationId xmlns:p14="http://schemas.microsoft.com/office/powerpoint/2010/main" val="1161064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Bygger sosial kapital – er det også avhengig av at det er en viss sosial kapital i utgangspunktet?</a:t>
            </a:r>
            <a:endParaRPr lang="nb-NO" dirty="0"/>
          </a:p>
        </p:txBody>
      </p:sp>
      <p:sp>
        <p:nvSpPr>
          <p:cNvPr id="4" name="Plassholder for lysbildenummer 3"/>
          <p:cNvSpPr>
            <a:spLocks noGrp="1"/>
          </p:cNvSpPr>
          <p:nvPr>
            <p:ph type="sldNum" sz="quarter" idx="10"/>
          </p:nvPr>
        </p:nvSpPr>
        <p:spPr/>
        <p:txBody>
          <a:bodyPr/>
          <a:lstStyle/>
          <a:p>
            <a:pPr>
              <a:defRPr/>
            </a:pPr>
            <a:fld id="{88CD5E55-7E82-403B-AF63-58D3BE4B6AA8}" type="slidenum">
              <a:rPr lang="nb-NO" smtClean="0"/>
              <a:pPr>
                <a:defRPr/>
              </a:pPr>
              <a:t>14</a:t>
            </a:fld>
            <a:endParaRPr lang="nb-NO"/>
          </a:p>
        </p:txBody>
      </p:sp>
    </p:spTree>
    <p:extLst>
      <p:ext uri="{BB962C8B-B14F-4D97-AF65-F5344CB8AC3E}">
        <p14:creationId xmlns:p14="http://schemas.microsoft.com/office/powerpoint/2010/main" val="3568569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1" hangingPunct="1"/>
            <a:fld id="{F64639C1-4E89-4823-9254-41DB761DE711}" type="slidenum">
              <a:rPr lang="nb-NO" smtClean="0">
                <a:latin typeface="Arial" charset="0"/>
                <a:cs typeface="Arial" charset="0"/>
              </a:rPr>
              <a:pPr eaLnBrk="1" hangingPunct="1"/>
              <a:t>15</a:t>
            </a:fld>
            <a:endParaRPr lang="nb-NO" smtClean="0">
              <a:latin typeface="Arial" charset="0"/>
              <a:cs typeface="Arial" charset="0"/>
            </a:endParaRPr>
          </a:p>
        </p:txBody>
      </p:sp>
      <p:sp>
        <p:nvSpPr>
          <p:cNvPr id="63490"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algn="r" eaLnBrk="0" hangingPunct="0"/>
            <a:fld id="{878C21DC-DF37-4601-A3AE-27A618D49E6F}" type="slidenum">
              <a:rPr lang="nb-NO" sz="1200"/>
              <a:pPr algn="r" eaLnBrk="0" hangingPunct="0"/>
              <a:t>15</a:t>
            </a:fld>
            <a:endParaRPr lang="nb-NO" sz="120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b-NO" b="1" dirty="0" smtClean="0"/>
              <a:t>Kindereggargumentasjonen:</a:t>
            </a:r>
            <a:r>
              <a:rPr lang="nb-NO" b="1" baseline="0" dirty="0" smtClean="0"/>
              <a:t> tre ting på en gang!!</a:t>
            </a:r>
            <a:endParaRPr lang="nb-NO" b="1" dirty="0" smtClean="0"/>
          </a:p>
        </p:txBody>
      </p:sp>
    </p:spTree>
    <p:extLst>
      <p:ext uri="{BB962C8B-B14F-4D97-AF65-F5344CB8AC3E}">
        <p14:creationId xmlns:p14="http://schemas.microsoft.com/office/powerpoint/2010/main" val="336322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pPr>
            <a:r>
              <a:rPr lang="nb-NO" b="1" dirty="0" err="1" smtClean="0"/>
              <a:t>Fafo</a:t>
            </a:r>
            <a:r>
              <a:rPr lang="nb-NO" b="1" dirty="0" smtClean="0"/>
              <a:t>-rapport 2011:</a:t>
            </a:r>
            <a:r>
              <a:rPr lang="nb-NO" b="1" baseline="0" dirty="0" smtClean="0"/>
              <a:t> Omsorgssektoren vil mangle 40 000 årsverk i 2030 om dagens utvikling fortsetter. </a:t>
            </a:r>
          </a:p>
          <a:p>
            <a:pPr eaLnBrk="1" hangingPunct="1">
              <a:spcBef>
                <a:spcPct val="0"/>
              </a:spcBef>
            </a:pPr>
            <a:r>
              <a:rPr lang="nb-NO" b="1" baseline="0" dirty="0" smtClean="0"/>
              <a:t>Aftenøposten 22.06.16: Antall 80-åringer vil dobles på 20 år.</a:t>
            </a:r>
          </a:p>
          <a:p>
            <a:pPr eaLnBrk="1" hangingPunct="1">
              <a:spcBef>
                <a:spcPct val="0"/>
              </a:spcBef>
            </a:pPr>
            <a:r>
              <a:rPr lang="nb-NO" b="1" baseline="0" dirty="0" smtClean="0"/>
              <a:t>NRK 2012: Hjemmetjenesten/hjemmesykepleie – 26% av pleierne svarer at gamle og syke får dekket sine behov for sosial kontakt og aktiviteter</a:t>
            </a:r>
          </a:p>
          <a:p>
            <a:pPr eaLnBrk="1" hangingPunct="1">
              <a:spcBef>
                <a:spcPct val="0"/>
              </a:spcBef>
            </a:pPr>
            <a:r>
              <a:rPr lang="nb-NO" b="1" baseline="0" dirty="0" smtClean="0"/>
              <a:t>Dagbladet 2009: 2025: 40 prosent av jentekullene må velge et arbeid innenfor pleie-(omsorg hvis en ikke gjør noe med kjønnsbalansen – </a:t>
            </a:r>
          </a:p>
          <a:p>
            <a:pPr eaLnBrk="1" hangingPunct="1">
              <a:spcBef>
                <a:spcPct val="0"/>
              </a:spcBef>
            </a:pPr>
            <a:r>
              <a:rPr lang="nb-NO" b="1" baseline="0" dirty="0" err="1" smtClean="0"/>
              <a:t>Økonomiargumnentasjonen</a:t>
            </a:r>
            <a:r>
              <a:rPr lang="nb-NO" b="1" baseline="0" dirty="0" smtClean="0"/>
              <a:t> gjenfinnes i argumentasjonen bak sosial innovasjon. Men det framstilles som en mulighetsreform. </a:t>
            </a:r>
          </a:p>
          <a:p>
            <a:endParaRPr lang="nb-NO" dirty="0"/>
          </a:p>
        </p:txBody>
      </p:sp>
      <p:sp>
        <p:nvSpPr>
          <p:cNvPr id="4" name="Plassholder for lysbildenummer 3"/>
          <p:cNvSpPr>
            <a:spLocks noGrp="1"/>
          </p:cNvSpPr>
          <p:nvPr>
            <p:ph type="sldNum" sz="quarter" idx="10"/>
          </p:nvPr>
        </p:nvSpPr>
        <p:spPr/>
        <p:txBody>
          <a:bodyPr/>
          <a:lstStyle/>
          <a:p>
            <a:pPr>
              <a:defRPr/>
            </a:pPr>
            <a:fld id="{88CD5E55-7E82-403B-AF63-58D3BE4B6AA8}" type="slidenum">
              <a:rPr lang="nb-NO" smtClean="0"/>
              <a:pPr>
                <a:defRPr/>
              </a:pPr>
              <a:t>17</a:t>
            </a:fld>
            <a:endParaRPr lang="nb-NO"/>
          </a:p>
        </p:txBody>
      </p:sp>
    </p:spTree>
    <p:extLst>
      <p:ext uri="{BB962C8B-B14F-4D97-AF65-F5344CB8AC3E}">
        <p14:creationId xmlns:p14="http://schemas.microsoft.com/office/powerpoint/2010/main" val="3090380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ssholder for lysbilde 1"/>
          <p:cNvSpPr>
            <a:spLocks noGrp="1" noRot="1" noChangeAspect="1" noTextEdit="1"/>
          </p:cNvSpPr>
          <p:nvPr>
            <p:ph type="sldImg"/>
          </p:nvPr>
        </p:nvSpPr>
        <p:spPr>
          <a:ln/>
        </p:spPr>
      </p:sp>
      <p:sp>
        <p:nvSpPr>
          <p:cNvPr id="46083" name="Plassholder for notater 2"/>
          <p:cNvSpPr>
            <a:spLocks noGrp="1"/>
          </p:cNvSpPr>
          <p:nvPr>
            <p:ph type="body" idx="1"/>
          </p:nvPr>
        </p:nvSpPr>
        <p:spPr>
          <a:noFill/>
        </p:spPr>
        <p:txBody>
          <a:bodyPr/>
          <a:lstStyle/>
          <a:p>
            <a:r>
              <a:rPr lang="nb-NO" altLang="nb-NO" dirty="0" smtClean="0"/>
              <a:t>Dette er tiltak som innebærer samproduksjon, men uten at begrepet nødvendigvis er brukt.  Men som nå trekkes inn som eksempler på samproduksjon.</a:t>
            </a:r>
          </a:p>
        </p:txBody>
      </p:sp>
      <p:sp>
        <p:nvSpPr>
          <p:cNvPr id="46084" name="Plassholder for lysbildenummer 3"/>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9E188116-4FD3-4279-80C3-D8B6950E9A67}" type="slidenum">
              <a:rPr lang="nb-NO" altLang="nb-NO" sz="1200">
                <a:solidFill>
                  <a:prstClr val="black"/>
                </a:solidFill>
              </a:rPr>
              <a:pPr/>
              <a:t>19</a:t>
            </a:fld>
            <a:endParaRPr lang="nb-NO" altLang="nb-NO" sz="1200">
              <a:solidFill>
                <a:prstClr val="black"/>
              </a:solidFill>
            </a:endParaRPr>
          </a:p>
        </p:txBody>
      </p:sp>
    </p:spTree>
    <p:extLst>
      <p:ext uri="{BB962C8B-B14F-4D97-AF65-F5344CB8AC3E}">
        <p14:creationId xmlns:p14="http://schemas.microsoft.com/office/powerpoint/2010/main" val="2604879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Presentert på World </a:t>
            </a:r>
            <a:r>
              <a:rPr lang="nb-NO" dirty="0" err="1" smtClean="0"/>
              <a:t>Economic</a:t>
            </a:r>
            <a:r>
              <a:rPr lang="nb-NO" dirty="0" smtClean="0"/>
              <a:t> Forum – fra Nederland, forsøk i regi av Univ.  Exeter – forsøk i Bærum eller Asker?</a:t>
            </a:r>
            <a:endParaRPr lang="nb-NO" dirty="0"/>
          </a:p>
        </p:txBody>
      </p:sp>
      <p:sp>
        <p:nvSpPr>
          <p:cNvPr id="4" name="Plassholder for lysbildenummer 3"/>
          <p:cNvSpPr>
            <a:spLocks noGrp="1"/>
          </p:cNvSpPr>
          <p:nvPr>
            <p:ph type="sldNum" sz="quarter" idx="10"/>
          </p:nvPr>
        </p:nvSpPr>
        <p:spPr/>
        <p:txBody>
          <a:bodyPr/>
          <a:lstStyle/>
          <a:p>
            <a:fld id="{EAF7AB62-D7A8-4F5A-A2AA-32A5312A4F15}" type="slidenum">
              <a:rPr lang="nb-NO" smtClean="0"/>
              <a:t>20</a:t>
            </a:fld>
            <a:endParaRPr lang="nb-NO"/>
          </a:p>
        </p:txBody>
      </p:sp>
    </p:spTree>
    <p:extLst>
      <p:ext uri="{BB962C8B-B14F-4D97-AF65-F5344CB8AC3E}">
        <p14:creationId xmlns:p14="http://schemas.microsoft.com/office/powerpoint/2010/main" val="428884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Barnes</a:t>
            </a:r>
            <a:r>
              <a:rPr lang="nb-NO" baseline="0" dirty="0" smtClean="0"/>
              <a:t> &amp; </a:t>
            </a:r>
            <a:r>
              <a:rPr lang="nb-NO" baseline="0" dirty="0" err="1" smtClean="0"/>
              <a:t>Cotterell</a:t>
            </a:r>
            <a:r>
              <a:rPr lang="nb-NO" baseline="0" dirty="0" smtClean="0"/>
              <a:t> (2012): Mens offisielle dokumenter beskriver relasjonen mellom tjenestebrukere og tjenesteytere som partnerskap, er brukerinvolvering i praksis ofte et spenningsfylt og utfordrende område. </a:t>
            </a:r>
          </a:p>
          <a:p>
            <a:r>
              <a:rPr lang="nb-NO" baseline="0" dirty="0" smtClean="0"/>
              <a:t>E &amp; S: Når aktørene ikke enes om forståelsesmåter, prosedyrer eller forpliktelser</a:t>
            </a:r>
            <a:endParaRPr lang="nb-NO" dirty="0"/>
          </a:p>
        </p:txBody>
      </p:sp>
      <p:sp>
        <p:nvSpPr>
          <p:cNvPr id="4" name="Plassholder for lysbildenummer 3"/>
          <p:cNvSpPr>
            <a:spLocks noGrp="1"/>
          </p:cNvSpPr>
          <p:nvPr>
            <p:ph type="sldNum" sz="quarter" idx="10"/>
          </p:nvPr>
        </p:nvSpPr>
        <p:spPr/>
        <p:txBody>
          <a:bodyPr/>
          <a:lstStyle/>
          <a:p>
            <a:pPr>
              <a:defRPr/>
            </a:pPr>
            <a:fld id="{88CD5E55-7E82-403B-AF63-58D3BE4B6AA8}" type="slidenum">
              <a:rPr lang="nb-NO" smtClean="0"/>
              <a:pPr>
                <a:defRPr/>
              </a:pPr>
              <a:t>21</a:t>
            </a:fld>
            <a:endParaRPr lang="nb-NO"/>
          </a:p>
        </p:txBody>
      </p:sp>
    </p:spTree>
    <p:extLst>
      <p:ext uri="{BB962C8B-B14F-4D97-AF65-F5344CB8AC3E}">
        <p14:creationId xmlns:p14="http://schemas.microsoft.com/office/powerpoint/2010/main" val="1277946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Runar Bakken, Kronikk i Klassekampen 23. mai 2016: «Eldrebølgen yvinger fram en retradisjonalisering av kjønnsarrangementet. Vi må tilbake til 1950-tallet»</a:t>
            </a:r>
            <a:endParaRPr lang="nb-NO" dirty="0"/>
          </a:p>
        </p:txBody>
      </p:sp>
      <p:sp>
        <p:nvSpPr>
          <p:cNvPr id="4" name="Plassholder for lysbildenummer 3"/>
          <p:cNvSpPr>
            <a:spLocks noGrp="1"/>
          </p:cNvSpPr>
          <p:nvPr>
            <p:ph type="sldNum" sz="quarter" idx="10"/>
          </p:nvPr>
        </p:nvSpPr>
        <p:spPr/>
        <p:txBody>
          <a:bodyPr/>
          <a:lstStyle/>
          <a:p>
            <a:pPr>
              <a:defRPr/>
            </a:pPr>
            <a:fld id="{88CD5E55-7E82-403B-AF63-58D3BE4B6AA8}" type="slidenum">
              <a:rPr lang="nb-NO" smtClean="0"/>
              <a:pPr>
                <a:defRPr/>
              </a:pPr>
              <a:t>23</a:t>
            </a:fld>
            <a:endParaRPr lang="nb-NO"/>
          </a:p>
        </p:txBody>
      </p:sp>
    </p:spTree>
    <p:extLst>
      <p:ext uri="{BB962C8B-B14F-4D97-AF65-F5344CB8AC3E}">
        <p14:creationId xmlns:p14="http://schemas.microsoft.com/office/powerpoint/2010/main" val="832497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400" dirty="0" smtClean="0"/>
              <a:t>Jfr 2011:11 25% i 2025.</a:t>
            </a:r>
          </a:p>
          <a:p>
            <a:r>
              <a:rPr lang="nb-NO" sz="2400" dirty="0" smtClean="0"/>
              <a:t>St. meld. </a:t>
            </a:r>
            <a:r>
              <a:rPr lang="nb-NO" sz="2400" dirty="0" err="1" smtClean="0"/>
              <a:t>nr</a:t>
            </a:r>
            <a:r>
              <a:rPr lang="nb-NO" sz="2400" dirty="0" smtClean="0"/>
              <a:t> 39(2006/2007): </a:t>
            </a:r>
            <a:r>
              <a:rPr lang="nb-NO" sz="2400" i="1" dirty="0" smtClean="0"/>
              <a:t>Frivillighet for alle</a:t>
            </a:r>
          </a:p>
          <a:p>
            <a:pPr lvl="1"/>
            <a:r>
              <a:rPr lang="nb-NO" sz="2400" i="1" dirty="0" smtClean="0"/>
              <a:t>Den frivillige idretten bør bidra til å realisere folkehelseformål</a:t>
            </a:r>
          </a:p>
          <a:p>
            <a:pPr lvl="1"/>
            <a:r>
              <a:rPr lang="nb-NO" sz="2400" i="1" dirty="0" smtClean="0"/>
              <a:t>Barne- og ungdomsorganisasjonene bør innfri oppvekstformål</a:t>
            </a:r>
          </a:p>
          <a:p>
            <a:pPr lvl="1"/>
            <a:r>
              <a:rPr lang="nb-NO" sz="2400" i="1" dirty="0" smtClean="0"/>
              <a:t>Alle slags organisasjoner bør være med på å løse omsorgsutfordringene</a:t>
            </a:r>
          </a:p>
          <a:p>
            <a:pPr lvl="1"/>
            <a:r>
              <a:rPr lang="nb-NO" sz="2400" i="1" dirty="0" smtClean="0"/>
              <a:t>Innvandrerorganisasjonene bør bidra til den offentlige integrasjonspolitikken</a:t>
            </a:r>
          </a:p>
          <a:p>
            <a:pPr lvl="1"/>
            <a:r>
              <a:rPr lang="nb-NO" sz="2400" dirty="0" smtClean="0"/>
              <a:t>Hvilken betydning får slike mål for frivillighetspolitikken?</a:t>
            </a:r>
          </a:p>
          <a:p>
            <a:r>
              <a:rPr lang="nb-NO" dirty="0" smtClean="0"/>
              <a:t>Laila Tingvold OA 1. november 2016: «Svært få frvillige</a:t>
            </a:r>
            <a:r>
              <a:rPr lang="nb-NO" baseline="0" dirty="0" smtClean="0"/>
              <a:t> i eldreomsorgen»</a:t>
            </a:r>
            <a:endParaRPr lang="nb-NO" dirty="0"/>
          </a:p>
        </p:txBody>
      </p:sp>
      <p:sp>
        <p:nvSpPr>
          <p:cNvPr id="4" name="Plassholder for lysbildenummer 3"/>
          <p:cNvSpPr>
            <a:spLocks noGrp="1"/>
          </p:cNvSpPr>
          <p:nvPr>
            <p:ph type="sldNum" sz="quarter" idx="10"/>
          </p:nvPr>
        </p:nvSpPr>
        <p:spPr/>
        <p:txBody>
          <a:bodyPr/>
          <a:lstStyle/>
          <a:p>
            <a:pPr>
              <a:defRPr/>
            </a:pPr>
            <a:fld id="{88CD5E55-7E82-403B-AF63-58D3BE4B6AA8}" type="slidenum">
              <a:rPr lang="nb-NO" smtClean="0"/>
              <a:pPr>
                <a:defRPr/>
              </a:pPr>
              <a:t>24</a:t>
            </a:fld>
            <a:endParaRPr lang="nb-NO"/>
          </a:p>
        </p:txBody>
      </p:sp>
    </p:spTree>
    <p:extLst>
      <p:ext uri="{BB962C8B-B14F-4D97-AF65-F5344CB8AC3E}">
        <p14:creationId xmlns:p14="http://schemas.microsoft.com/office/powerpoint/2010/main" val="2328363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sz="1200" dirty="0" smtClean="0"/>
              <a:t>Engebretsen og </a:t>
            </a:r>
            <a:r>
              <a:rPr lang="nb-NO" sz="1200" dirty="0" err="1" smtClean="0"/>
              <a:t>Haldar</a:t>
            </a:r>
            <a:r>
              <a:rPr lang="nb-NO" sz="1200" dirty="0" smtClean="0"/>
              <a:t> (2010): Ved å ensidig å framstille aktivitet og deltakelse som et gode i seg selv normen alle skal strebe etter (en menneskelig fellesnevner),kan det gå på bekostning av det sårbare subjektet – mister dermed individet retten til å være sårbart og hjelpetrengende?</a:t>
            </a:r>
          </a:p>
          <a:p>
            <a:endParaRPr lang="nb-NO" dirty="0"/>
          </a:p>
        </p:txBody>
      </p:sp>
      <p:sp>
        <p:nvSpPr>
          <p:cNvPr id="4" name="Plassholder for lysbildenummer 3"/>
          <p:cNvSpPr>
            <a:spLocks noGrp="1"/>
          </p:cNvSpPr>
          <p:nvPr>
            <p:ph type="sldNum" sz="quarter" idx="10"/>
          </p:nvPr>
        </p:nvSpPr>
        <p:spPr/>
        <p:txBody>
          <a:bodyPr/>
          <a:lstStyle/>
          <a:p>
            <a:pPr>
              <a:defRPr/>
            </a:pPr>
            <a:fld id="{88CD5E55-7E82-403B-AF63-58D3BE4B6AA8}" type="slidenum">
              <a:rPr lang="nb-NO" smtClean="0"/>
              <a:pPr>
                <a:defRPr/>
              </a:pPr>
              <a:t>25</a:t>
            </a:fld>
            <a:endParaRPr lang="nb-NO"/>
          </a:p>
        </p:txBody>
      </p:sp>
    </p:spTree>
    <p:extLst>
      <p:ext uri="{BB962C8B-B14F-4D97-AF65-F5344CB8AC3E}">
        <p14:creationId xmlns:p14="http://schemas.microsoft.com/office/powerpoint/2010/main" val="4139873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Nonprofitorganisasjoners</a:t>
            </a:r>
            <a:r>
              <a:rPr lang="nb-NO" dirty="0" smtClean="0"/>
              <a:t> andel av velferdstjenestene er liten i Norge sammenlignet med andre land. (</a:t>
            </a:r>
            <a:r>
              <a:rPr lang="nb-NO" dirty="0" err="1" smtClean="0"/>
              <a:t>Sivesind</a:t>
            </a:r>
            <a:r>
              <a:rPr lang="nb-NO" dirty="0" smtClean="0"/>
              <a:t> 2010). </a:t>
            </a:r>
            <a:endParaRPr lang="nb-NO" dirty="0"/>
          </a:p>
        </p:txBody>
      </p:sp>
      <p:sp>
        <p:nvSpPr>
          <p:cNvPr id="4" name="Plassholder for lysbildenummer 3"/>
          <p:cNvSpPr>
            <a:spLocks noGrp="1"/>
          </p:cNvSpPr>
          <p:nvPr>
            <p:ph type="sldNum" sz="quarter" idx="10"/>
          </p:nvPr>
        </p:nvSpPr>
        <p:spPr/>
        <p:txBody>
          <a:bodyPr/>
          <a:lstStyle/>
          <a:p>
            <a:pPr>
              <a:defRPr/>
            </a:pPr>
            <a:fld id="{88CD5E55-7E82-403B-AF63-58D3BE4B6AA8}" type="slidenum">
              <a:rPr lang="nb-NO" smtClean="0"/>
              <a:pPr>
                <a:defRPr/>
              </a:pPr>
              <a:t>26</a:t>
            </a:fld>
            <a:endParaRPr lang="nb-NO"/>
          </a:p>
        </p:txBody>
      </p:sp>
    </p:spTree>
    <p:extLst>
      <p:ext uri="{BB962C8B-B14F-4D97-AF65-F5344CB8AC3E}">
        <p14:creationId xmlns:p14="http://schemas.microsoft.com/office/powerpoint/2010/main" val="184787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Også faglitteraturen tyter over av det.</a:t>
            </a:r>
          </a:p>
          <a:p>
            <a:r>
              <a:rPr lang="nb-NO" dirty="0" smtClean="0"/>
              <a:t>Kobles til</a:t>
            </a:r>
            <a:r>
              <a:rPr lang="nb-NO" baseline="0" dirty="0" smtClean="0"/>
              <a:t> sosiale innovasjoner</a:t>
            </a:r>
            <a:endParaRPr lang="nb-NO" dirty="0"/>
          </a:p>
        </p:txBody>
      </p:sp>
      <p:sp>
        <p:nvSpPr>
          <p:cNvPr id="4" name="Plassholder for lysbildenummer 3"/>
          <p:cNvSpPr>
            <a:spLocks noGrp="1"/>
          </p:cNvSpPr>
          <p:nvPr>
            <p:ph type="sldNum" sz="quarter" idx="10"/>
          </p:nvPr>
        </p:nvSpPr>
        <p:spPr/>
        <p:txBody>
          <a:bodyPr/>
          <a:lstStyle/>
          <a:p>
            <a:fld id="{EAF7AB62-D7A8-4F5A-A2AA-32A5312A4F15}" type="slidenum">
              <a:rPr lang="nb-NO" smtClean="0"/>
              <a:t>4</a:t>
            </a:fld>
            <a:endParaRPr lang="nb-NO"/>
          </a:p>
        </p:txBody>
      </p:sp>
    </p:spTree>
    <p:extLst>
      <p:ext uri="{BB962C8B-B14F-4D97-AF65-F5344CB8AC3E}">
        <p14:creationId xmlns:p14="http://schemas.microsoft.com/office/powerpoint/2010/main" val="4034157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dirty="0" err="1" smtClean="0"/>
              <a:t>Systematic</a:t>
            </a:r>
            <a:r>
              <a:rPr lang="nb-NO" dirty="0" smtClean="0"/>
              <a:t> </a:t>
            </a:r>
            <a:r>
              <a:rPr lang="nb-NO" dirty="0" err="1" smtClean="0"/>
              <a:t>review</a:t>
            </a:r>
            <a:r>
              <a:rPr lang="nb-NO" dirty="0" smtClean="0"/>
              <a:t> </a:t>
            </a:r>
            <a:r>
              <a:rPr lang="nb-NO" dirty="0" err="1" smtClean="0"/>
              <a:t>of</a:t>
            </a:r>
            <a:r>
              <a:rPr lang="nb-NO" dirty="0" smtClean="0"/>
              <a:t> 122 </a:t>
            </a:r>
            <a:r>
              <a:rPr lang="nb-NO" dirty="0" err="1" smtClean="0"/>
              <a:t>articles</a:t>
            </a:r>
            <a:r>
              <a:rPr lang="nb-NO" dirty="0" smtClean="0"/>
              <a:t> and </a:t>
            </a:r>
            <a:r>
              <a:rPr lang="nb-NO" dirty="0" err="1" smtClean="0"/>
              <a:t>books</a:t>
            </a:r>
            <a:r>
              <a:rPr lang="nb-NO" dirty="0" smtClean="0"/>
              <a:t> (1987-2013) </a:t>
            </a:r>
            <a:r>
              <a:rPr lang="nb-NO" dirty="0" err="1" smtClean="0"/>
              <a:t>of</a:t>
            </a:r>
            <a:r>
              <a:rPr lang="nb-NO" dirty="0" smtClean="0"/>
              <a:t> co-</a:t>
            </a:r>
            <a:r>
              <a:rPr lang="nb-NO" dirty="0" err="1" smtClean="0"/>
              <a:t>creation</a:t>
            </a:r>
            <a:r>
              <a:rPr lang="nb-NO" dirty="0" smtClean="0"/>
              <a:t>/co-</a:t>
            </a:r>
            <a:r>
              <a:rPr lang="nb-NO" dirty="0" err="1" smtClean="0"/>
              <a:t>production</a:t>
            </a:r>
            <a:r>
              <a:rPr lang="nb-NO" dirty="0" smtClean="0"/>
              <a:t> </a:t>
            </a:r>
            <a:r>
              <a:rPr lang="nb-NO" dirty="0" err="1" smtClean="0"/>
              <a:t>with</a:t>
            </a:r>
            <a:r>
              <a:rPr lang="nb-NO" dirty="0" smtClean="0"/>
              <a:t> </a:t>
            </a:r>
            <a:r>
              <a:rPr lang="nb-NO" dirty="0" err="1" smtClean="0"/>
              <a:t>citizens</a:t>
            </a:r>
            <a:r>
              <a:rPr lang="nb-NO" dirty="0" smtClean="0"/>
              <a:t> in </a:t>
            </a:r>
            <a:r>
              <a:rPr lang="nb-NO" dirty="0" err="1" smtClean="0"/>
              <a:t>public</a:t>
            </a:r>
            <a:r>
              <a:rPr lang="nb-NO" dirty="0" smtClean="0"/>
              <a:t> </a:t>
            </a:r>
            <a:r>
              <a:rPr lang="nb-NO" dirty="0" err="1" smtClean="0"/>
              <a:t>innovation</a:t>
            </a:r>
            <a:r>
              <a:rPr lang="nb-NO" dirty="0" smtClean="0"/>
              <a:t>. </a:t>
            </a:r>
            <a:r>
              <a:rPr lang="nb-NO" sz="1200" dirty="0" smtClean="0"/>
              <a:t>«Given </a:t>
            </a:r>
            <a:r>
              <a:rPr lang="nb-NO" sz="1200" dirty="0" err="1" smtClean="0"/>
              <a:t>the</a:t>
            </a:r>
            <a:r>
              <a:rPr lang="nb-NO" sz="1200" dirty="0" smtClean="0"/>
              <a:t> </a:t>
            </a:r>
            <a:r>
              <a:rPr lang="nb-NO" sz="1200" dirty="0" err="1" smtClean="0"/>
              <a:t>limited</a:t>
            </a:r>
            <a:r>
              <a:rPr lang="nb-NO" sz="1200" dirty="0" smtClean="0"/>
              <a:t> </a:t>
            </a:r>
            <a:r>
              <a:rPr lang="nb-NO" sz="1200" dirty="0" err="1" smtClean="0"/>
              <a:t>number</a:t>
            </a:r>
            <a:r>
              <a:rPr lang="nb-NO" sz="1200" dirty="0" smtClean="0"/>
              <a:t> </a:t>
            </a:r>
            <a:r>
              <a:rPr lang="nb-NO" sz="1200" dirty="0" err="1" smtClean="0"/>
              <a:t>of</a:t>
            </a:r>
            <a:r>
              <a:rPr lang="nb-NO" sz="1200" dirty="0" smtClean="0"/>
              <a:t> </a:t>
            </a:r>
            <a:r>
              <a:rPr lang="nb-NO" sz="1200" dirty="0" err="1" smtClean="0"/>
              <a:t>records</a:t>
            </a:r>
            <a:r>
              <a:rPr lang="nb-NO" sz="1200" dirty="0" smtClean="0"/>
              <a:t> </a:t>
            </a:r>
            <a:r>
              <a:rPr lang="nb-NO" sz="1200" dirty="0" err="1" smtClean="0"/>
              <a:t>that</a:t>
            </a:r>
            <a:r>
              <a:rPr lang="nb-NO" sz="1200" dirty="0" smtClean="0"/>
              <a:t> </a:t>
            </a:r>
            <a:r>
              <a:rPr lang="nb-NO" sz="1200" dirty="0" err="1" smtClean="0"/>
              <a:t>reported</a:t>
            </a:r>
            <a:r>
              <a:rPr lang="nb-NO" sz="1200" dirty="0" smtClean="0"/>
              <a:t> </a:t>
            </a:r>
            <a:r>
              <a:rPr lang="nb-NO" sz="1200" dirty="0" err="1" smtClean="0"/>
              <a:t>on</a:t>
            </a:r>
            <a:r>
              <a:rPr lang="nb-NO" sz="1200" dirty="0" smtClean="0"/>
              <a:t> </a:t>
            </a:r>
            <a:r>
              <a:rPr lang="nb-NO" sz="1200" dirty="0" err="1" smtClean="0"/>
              <a:t>the</a:t>
            </a:r>
            <a:r>
              <a:rPr lang="nb-NO" sz="1200" dirty="0" smtClean="0"/>
              <a:t> </a:t>
            </a:r>
            <a:r>
              <a:rPr lang="nb-NO" sz="1200" dirty="0" err="1" smtClean="0"/>
              <a:t>outcomes</a:t>
            </a:r>
            <a:r>
              <a:rPr lang="nb-NO" sz="1200" dirty="0" smtClean="0"/>
              <a:t> </a:t>
            </a:r>
            <a:r>
              <a:rPr lang="nb-NO" sz="1200" dirty="0" err="1" smtClean="0"/>
              <a:t>of</a:t>
            </a:r>
            <a:r>
              <a:rPr lang="nb-NO" sz="1200" dirty="0" smtClean="0"/>
              <a:t> co-</a:t>
            </a:r>
            <a:r>
              <a:rPr lang="nb-NO" sz="1200" dirty="0" err="1" smtClean="0"/>
              <a:t>creation</a:t>
            </a:r>
            <a:r>
              <a:rPr lang="nb-NO" sz="1200" dirty="0" smtClean="0"/>
              <a:t>/co-</a:t>
            </a:r>
            <a:r>
              <a:rPr lang="nb-NO" sz="1200" dirty="0" err="1" smtClean="0"/>
              <a:t>production</a:t>
            </a:r>
            <a:r>
              <a:rPr lang="nb-NO" sz="1200" dirty="0" smtClean="0"/>
              <a:t>, </a:t>
            </a:r>
            <a:r>
              <a:rPr lang="nb-NO" sz="1200" dirty="0" err="1" smtClean="0"/>
              <a:t>we</a:t>
            </a:r>
            <a:r>
              <a:rPr lang="nb-NO" sz="1200" dirty="0" smtClean="0"/>
              <a:t> </a:t>
            </a:r>
            <a:r>
              <a:rPr lang="nb-NO" sz="1200" dirty="0" err="1" smtClean="0"/>
              <a:t>cannot</a:t>
            </a:r>
            <a:r>
              <a:rPr lang="nb-NO" sz="1200" dirty="0" smtClean="0"/>
              <a:t> </a:t>
            </a:r>
            <a:r>
              <a:rPr lang="nb-NO" sz="1200" dirty="0" err="1" smtClean="0"/>
              <a:t>definitely</a:t>
            </a:r>
            <a:r>
              <a:rPr lang="nb-NO" sz="1200" dirty="0" smtClean="0"/>
              <a:t> </a:t>
            </a:r>
            <a:r>
              <a:rPr lang="nb-NO" sz="1200" dirty="0" err="1" smtClean="0"/>
              <a:t>conclude</a:t>
            </a:r>
            <a:r>
              <a:rPr lang="nb-NO" sz="1200" dirty="0" smtClean="0"/>
              <a:t> </a:t>
            </a:r>
            <a:r>
              <a:rPr lang="nb-NO" sz="1200" dirty="0" err="1" smtClean="0"/>
              <a:t>whether</a:t>
            </a:r>
            <a:r>
              <a:rPr lang="nb-NO" sz="1200" dirty="0" smtClean="0"/>
              <a:t> co-</a:t>
            </a:r>
            <a:r>
              <a:rPr lang="nb-NO" sz="1200" dirty="0" err="1" smtClean="0"/>
              <a:t>creation</a:t>
            </a:r>
            <a:r>
              <a:rPr lang="nb-NO" sz="1200" dirty="0" smtClean="0"/>
              <a:t>/co-</a:t>
            </a:r>
            <a:r>
              <a:rPr lang="nb-NO" sz="1200" dirty="0" err="1" smtClean="0"/>
              <a:t>production</a:t>
            </a:r>
            <a:r>
              <a:rPr lang="nb-NO" sz="1200" dirty="0" smtClean="0"/>
              <a:t> </a:t>
            </a:r>
            <a:r>
              <a:rPr lang="nb-NO" sz="1200" dirty="0" err="1" smtClean="0"/>
              <a:t>can</a:t>
            </a:r>
            <a:r>
              <a:rPr lang="nb-NO" sz="1200" dirty="0" smtClean="0"/>
              <a:t> be </a:t>
            </a:r>
            <a:r>
              <a:rPr lang="nb-NO" sz="1200" dirty="0" err="1" smtClean="0"/>
              <a:t>considered</a:t>
            </a:r>
            <a:r>
              <a:rPr lang="nb-NO" sz="1200" dirty="0" smtClean="0"/>
              <a:t> as </a:t>
            </a:r>
            <a:r>
              <a:rPr lang="nb-NO" sz="1200" dirty="0" err="1" smtClean="0"/>
              <a:t>beneficial</a:t>
            </a:r>
            <a:r>
              <a:rPr lang="nb-NO" sz="1200" dirty="0" smtClean="0"/>
              <a:t>» (s. 21). …. «</a:t>
            </a:r>
            <a:r>
              <a:rPr lang="nb-NO" sz="1200" dirty="0" err="1" smtClean="0"/>
              <a:t>We</a:t>
            </a:r>
            <a:r>
              <a:rPr lang="nb-NO" sz="1200" dirty="0" smtClean="0"/>
              <a:t> do not </a:t>
            </a:r>
            <a:r>
              <a:rPr lang="nb-NO" sz="1200" dirty="0" err="1" smtClean="0"/>
              <a:t>know</a:t>
            </a:r>
            <a:r>
              <a:rPr lang="nb-NO" sz="1200" dirty="0" smtClean="0"/>
              <a:t> </a:t>
            </a:r>
            <a:r>
              <a:rPr lang="nb-NO" sz="1200" dirty="0" err="1" smtClean="0"/>
              <a:t>if</a:t>
            </a:r>
            <a:r>
              <a:rPr lang="nb-NO" sz="1200" dirty="0" smtClean="0"/>
              <a:t> co-</a:t>
            </a:r>
            <a:r>
              <a:rPr lang="nb-NO" sz="1200" dirty="0" err="1" smtClean="0"/>
              <a:t>production</a:t>
            </a:r>
            <a:r>
              <a:rPr lang="nb-NO" sz="1200" dirty="0" smtClean="0"/>
              <a:t>/co-</a:t>
            </a:r>
            <a:r>
              <a:rPr lang="nb-NO" sz="1200" dirty="0" err="1" smtClean="0"/>
              <a:t>creation</a:t>
            </a:r>
            <a:r>
              <a:rPr lang="nb-NO" sz="1200" dirty="0" smtClean="0"/>
              <a:t> </a:t>
            </a:r>
            <a:r>
              <a:rPr lang="nb-NO" sz="1200" dirty="0" err="1" smtClean="0"/>
              <a:t>contributes</a:t>
            </a:r>
            <a:r>
              <a:rPr lang="nb-NO" sz="1200" dirty="0" smtClean="0"/>
              <a:t> to </a:t>
            </a:r>
            <a:r>
              <a:rPr lang="nb-NO" sz="1200" dirty="0" err="1" smtClean="0"/>
              <a:t>outcomes</a:t>
            </a:r>
            <a:r>
              <a:rPr lang="nb-NO" sz="1200" dirty="0" smtClean="0"/>
              <a:t> </a:t>
            </a:r>
            <a:r>
              <a:rPr lang="nb-NO" sz="1200" dirty="0" err="1" smtClean="0"/>
              <a:t>which</a:t>
            </a:r>
            <a:r>
              <a:rPr lang="nb-NO" sz="1200" dirty="0" smtClean="0"/>
              <a:t> </a:t>
            </a:r>
            <a:r>
              <a:rPr lang="nb-NO" sz="1200" dirty="0" err="1" smtClean="0"/>
              <a:t>really</a:t>
            </a:r>
            <a:r>
              <a:rPr lang="nb-NO" sz="1200" dirty="0" smtClean="0"/>
              <a:t> </a:t>
            </a:r>
            <a:r>
              <a:rPr lang="nb-NO" sz="1200" dirty="0" err="1" smtClean="0"/>
              <a:t>addresses</a:t>
            </a:r>
            <a:r>
              <a:rPr lang="nb-NO" sz="1200" dirty="0" smtClean="0"/>
              <a:t> </a:t>
            </a:r>
            <a:r>
              <a:rPr lang="nb-NO" sz="1200" dirty="0" err="1" smtClean="0"/>
              <a:t>the</a:t>
            </a:r>
            <a:r>
              <a:rPr lang="nb-NO" sz="1200" dirty="0" smtClean="0"/>
              <a:t> </a:t>
            </a:r>
            <a:r>
              <a:rPr lang="nb-NO" sz="1200" dirty="0" err="1" smtClean="0"/>
              <a:t>needs</a:t>
            </a:r>
            <a:r>
              <a:rPr lang="nb-NO" sz="1200" dirty="0" smtClean="0"/>
              <a:t> </a:t>
            </a:r>
            <a:r>
              <a:rPr lang="nb-NO" sz="1200" dirty="0" err="1" smtClean="0"/>
              <a:t>of</a:t>
            </a:r>
            <a:r>
              <a:rPr lang="nb-NO" sz="1200" dirty="0" smtClean="0"/>
              <a:t> </a:t>
            </a:r>
            <a:r>
              <a:rPr lang="nb-NO" sz="1200" dirty="0" err="1" smtClean="0"/>
              <a:t>citizens</a:t>
            </a:r>
            <a:r>
              <a:rPr lang="nb-NO" sz="1200" dirty="0" smtClean="0"/>
              <a:t> in a robust </a:t>
            </a:r>
            <a:r>
              <a:rPr lang="nb-NO" sz="1200" dirty="0" err="1" smtClean="0"/>
              <a:t>way</a:t>
            </a:r>
            <a:r>
              <a:rPr lang="nb-NO" sz="1200" dirty="0" smtClean="0"/>
              <a:t>, </a:t>
            </a:r>
            <a:r>
              <a:rPr lang="nb-NO" sz="1200" dirty="0" err="1" smtClean="0"/>
              <a:t>thereby</a:t>
            </a:r>
            <a:r>
              <a:rPr lang="nb-NO" sz="1200" dirty="0" smtClean="0"/>
              <a:t> </a:t>
            </a:r>
            <a:r>
              <a:rPr lang="nb-NO" sz="1200" dirty="0" err="1" smtClean="0"/>
              <a:t>acting</a:t>
            </a:r>
            <a:r>
              <a:rPr lang="nb-NO" sz="1200" dirty="0" smtClean="0"/>
              <a:t> as a «game changer» . Med andre ord – mer ideologi enn empiri, </a:t>
            </a:r>
            <a:r>
              <a:rPr lang="nb-NO" sz="1200" dirty="0" err="1" smtClean="0"/>
              <a:t>jfr</a:t>
            </a:r>
            <a:r>
              <a:rPr lang="nb-NO" sz="1200" dirty="0" smtClean="0"/>
              <a:t> også </a:t>
            </a:r>
            <a:r>
              <a:rPr lang="nb-NO" sz="1200" dirty="0" err="1" smtClean="0"/>
              <a:t>Tingvold</a:t>
            </a:r>
            <a:r>
              <a:rPr lang="nb-NO" sz="1200" baseline="0" dirty="0" smtClean="0"/>
              <a:t> og Romøren 2015.</a:t>
            </a:r>
            <a:endParaRPr lang="nb-NO" sz="1200" dirty="0" smtClean="0"/>
          </a:p>
          <a:p>
            <a:endParaRPr lang="nb-NO" dirty="0"/>
          </a:p>
        </p:txBody>
      </p:sp>
      <p:sp>
        <p:nvSpPr>
          <p:cNvPr id="4" name="Plassholder for lysbildenummer 3"/>
          <p:cNvSpPr>
            <a:spLocks noGrp="1"/>
          </p:cNvSpPr>
          <p:nvPr>
            <p:ph type="sldNum" sz="quarter" idx="10"/>
          </p:nvPr>
        </p:nvSpPr>
        <p:spPr/>
        <p:txBody>
          <a:bodyPr/>
          <a:lstStyle/>
          <a:p>
            <a:pPr>
              <a:defRPr/>
            </a:pPr>
            <a:fld id="{88CD5E55-7E82-403B-AF63-58D3BE4B6AA8}" type="slidenum">
              <a:rPr lang="nb-NO" smtClean="0"/>
              <a:pPr>
                <a:defRPr/>
              </a:pPr>
              <a:t>27</a:t>
            </a:fld>
            <a:endParaRPr lang="nb-NO"/>
          </a:p>
        </p:txBody>
      </p:sp>
    </p:spTree>
    <p:extLst>
      <p:ext uri="{BB962C8B-B14F-4D97-AF65-F5344CB8AC3E}">
        <p14:creationId xmlns:p14="http://schemas.microsoft.com/office/powerpoint/2010/main" val="404424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algn="r"/>
            <a:fld id="{A21BF5CA-3674-41FA-945D-1B203AED46CA}" type="slidenum">
              <a:rPr lang="nb-NO" sz="1200">
                <a:latin typeface="Arial" charset="0"/>
              </a:rPr>
              <a:pPr algn="r"/>
              <a:t>6</a:t>
            </a:fld>
            <a:endParaRPr lang="nb-NO" sz="1200">
              <a:latin typeface="Arial" charset="0"/>
            </a:endParaRPr>
          </a:p>
        </p:txBody>
      </p:sp>
      <p:sp>
        <p:nvSpPr>
          <p:cNvPr id="66562" name="Plassholder for lysbilde 1"/>
          <p:cNvSpPr>
            <a:spLocks noGrp="1" noRot="1" noChangeAspect="1" noTextEdit="1"/>
          </p:cNvSpPr>
          <p:nvPr>
            <p:ph type="sldImg"/>
          </p:nvPr>
        </p:nvSpPr>
        <p:spPr bwMode="auto">
          <a:noFill/>
          <a:ln>
            <a:solidFill>
              <a:srgbClr val="000000"/>
            </a:solidFill>
            <a:miter lim="800000"/>
            <a:headEnd/>
            <a:tailEnd/>
          </a:ln>
        </p:spPr>
      </p:sp>
      <p:sp>
        <p:nvSpPr>
          <p:cNvPr id="66563"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smtClean="0"/>
          </a:p>
        </p:txBody>
      </p:sp>
      <p:sp>
        <p:nvSpPr>
          <p:cNvPr id="66564" name="Plassholder for lysbildenummer 3"/>
          <p:cNvSpPr txBox="1">
            <a:spLocks noGrp="1"/>
          </p:cNvSpPr>
          <p:nvPr/>
        </p:nvSpPr>
        <p:spPr bwMode="auto">
          <a:xfrm>
            <a:off x="3778250" y="9428163"/>
            <a:ext cx="2889250" cy="496887"/>
          </a:xfrm>
          <a:prstGeom prst="rect">
            <a:avLst/>
          </a:prstGeom>
          <a:noFill/>
          <a:ln w="9525">
            <a:noFill/>
            <a:miter lim="800000"/>
            <a:headEnd/>
            <a:tailEnd/>
          </a:ln>
        </p:spPr>
        <p:txBody>
          <a:bodyPr anchor="b"/>
          <a:lstStyle/>
          <a:p>
            <a:pPr algn="r" eaLnBrk="0" hangingPunct="0"/>
            <a:fld id="{1937086A-26DC-440D-9939-97365217F850}" type="slidenum">
              <a:rPr lang="nb-NO" sz="1200"/>
              <a:pPr algn="r" eaLnBrk="0" hangingPunct="0"/>
              <a:t>6</a:t>
            </a:fld>
            <a:endParaRPr lang="nb-NO" sz="1200"/>
          </a:p>
        </p:txBody>
      </p:sp>
    </p:spTree>
    <p:extLst>
      <p:ext uri="{BB962C8B-B14F-4D97-AF65-F5344CB8AC3E}">
        <p14:creationId xmlns:p14="http://schemas.microsoft.com/office/powerpoint/2010/main" val="98277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0E6CC37E-28ED-49F7-84A0-9A6A8D2C3237}" type="slidenum">
              <a:rPr lang="nb-NO" altLang="nb-NO" sz="1200">
                <a:solidFill>
                  <a:prstClr val="black"/>
                </a:solidFill>
              </a:rPr>
              <a:pPr/>
              <a:t>7</a:t>
            </a:fld>
            <a:endParaRPr lang="nb-NO" altLang="nb-NO" sz="120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nb-NO" altLang="nb-NO" b="1" smtClean="0"/>
          </a:p>
        </p:txBody>
      </p:sp>
    </p:spTree>
    <p:extLst>
      <p:ext uri="{BB962C8B-B14F-4D97-AF65-F5344CB8AC3E}">
        <p14:creationId xmlns:p14="http://schemas.microsoft.com/office/powerpoint/2010/main" val="351760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0E6CC37E-28ED-49F7-84A0-9A6A8D2C3237}" type="slidenum">
              <a:rPr lang="nb-NO" altLang="nb-NO" sz="1200">
                <a:solidFill>
                  <a:prstClr val="black"/>
                </a:solidFill>
              </a:rPr>
              <a:pPr/>
              <a:t>8</a:t>
            </a:fld>
            <a:endParaRPr lang="nb-NO" altLang="nb-NO" sz="120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nb-NO" altLang="nb-NO" b="1" smtClean="0"/>
          </a:p>
        </p:txBody>
      </p:sp>
    </p:spTree>
    <p:extLst>
      <p:ext uri="{BB962C8B-B14F-4D97-AF65-F5344CB8AC3E}">
        <p14:creationId xmlns:p14="http://schemas.microsoft.com/office/powerpoint/2010/main" val="195157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Knyttes til sosiale innovasjoner</a:t>
            </a:r>
            <a:endParaRPr lang="nb-NO" dirty="0"/>
          </a:p>
        </p:txBody>
      </p:sp>
      <p:sp>
        <p:nvSpPr>
          <p:cNvPr id="4" name="Plassholder for lysbildenummer 3"/>
          <p:cNvSpPr>
            <a:spLocks noGrp="1"/>
          </p:cNvSpPr>
          <p:nvPr>
            <p:ph type="sldNum" sz="quarter" idx="10"/>
          </p:nvPr>
        </p:nvSpPr>
        <p:spPr/>
        <p:txBody>
          <a:bodyPr/>
          <a:lstStyle/>
          <a:p>
            <a:pPr>
              <a:defRPr/>
            </a:pPr>
            <a:fld id="{88CD5E55-7E82-403B-AF63-58D3BE4B6AA8}" type="slidenum">
              <a:rPr lang="nb-NO" smtClean="0"/>
              <a:pPr>
                <a:defRPr/>
              </a:pPr>
              <a:t>9</a:t>
            </a:fld>
            <a:endParaRPr lang="nb-NO"/>
          </a:p>
        </p:txBody>
      </p:sp>
    </p:spTree>
    <p:extLst>
      <p:ext uri="{BB962C8B-B14F-4D97-AF65-F5344CB8AC3E}">
        <p14:creationId xmlns:p14="http://schemas.microsoft.com/office/powerpoint/2010/main" val="358333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1" hangingPunct="1"/>
            <a:fld id="{449A6C58-073A-41BB-9D2C-F7AA5AB8238C}" type="slidenum">
              <a:rPr lang="nb-NO" smtClean="0">
                <a:latin typeface="Arial" charset="0"/>
                <a:cs typeface="Arial" charset="0"/>
              </a:rPr>
              <a:pPr eaLnBrk="1" hangingPunct="1"/>
              <a:t>10</a:t>
            </a:fld>
            <a:endParaRPr lang="nb-NO" smtClean="0">
              <a:latin typeface="Arial" charset="0"/>
              <a:cs typeface="Arial" charset="0"/>
            </a:endParaRPr>
          </a:p>
        </p:txBody>
      </p:sp>
      <p:sp>
        <p:nvSpPr>
          <p:cNvPr id="61442" name="Plassholder for lysbilde 1"/>
          <p:cNvSpPr>
            <a:spLocks noGrp="1" noRot="1" noChangeAspect="1" noTextEdit="1"/>
          </p:cNvSpPr>
          <p:nvPr>
            <p:ph type="sldImg"/>
          </p:nvPr>
        </p:nvSpPr>
        <p:spPr bwMode="auto">
          <a:noFill/>
          <a:ln>
            <a:solidFill>
              <a:srgbClr val="000000"/>
            </a:solidFill>
            <a:miter lim="800000"/>
            <a:headEnd/>
            <a:tailEnd/>
          </a:ln>
        </p:spPr>
      </p:sp>
      <p:sp>
        <p:nvSpPr>
          <p:cNvPr id="61443"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b-NO" dirty="0" err="1" smtClean="0"/>
              <a:t>Jf</a:t>
            </a:r>
            <a:r>
              <a:rPr lang="nb-NO" dirty="0" smtClean="0"/>
              <a:t> NOU 2011:11 Mål: 25% av samlet virksomhet i omsorgssektoren skal drives og organiseres som ideell virksomhet innen 2025.</a:t>
            </a:r>
          </a:p>
        </p:txBody>
      </p:sp>
      <p:sp>
        <p:nvSpPr>
          <p:cNvPr id="61444" name="Plassholder for lysbildenummer 3"/>
          <p:cNvSpPr txBox="1">
            <a:spLocks noGrp="1"/>
          </p:cNvSpPr>
          <p:nvPr/>
        </p:nvSpPr>
        <p:spPr bwMode="auto">
          <a:xfrm>
            <a:off x="3778250" y="9428163"/>
            <a:ext cx="2889250" cy="496887"/>
          </a:xfrm>
          <a:prstGeom prst="rect">
            <a:avLst/>
          </a:prstGeom>
          <a:noFill/>
          <a:ln w="9525">
            <a:noFill/>
            <a:miter lim="800000"/>
            <a:headEnd/>
            <a:tailEnd/>
          </a:ln>
        </p:spPr>
        <p:txBody>
          <a:bodyPr anchor="b"/>
          <a:lstStyle/>
          <a:p>
            <a:pPr algn="r" eaLnBrk="0" hangingPunct="0"/>
            <a:fld id="{65D05DEB-5961-4FDE-98F2-A3D7AE814CE5}" type="slidenum">
              <a:rPr lang="nb-NO" sz="1200"/>
              <a:pPr algn="r" eaLnBrk="0" hangingPunct="0"/>
              <a:t>10</a:t>
            </a:fld>
            <a:endParaRPr lang="nb-NO" sz="1200"/>
          </a:p>
        </p:txBody>
      </p:sp>
    </p:spTree>
    <p:extLst>
      <p:ext uri="{BB962C8B-B14F-4D97-AF65-F5344CB8AC3E}">
        <p14:creationId xmlns:p14="http://schemas.microsoft.com/office/powerpoint/2010/main" val="344921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Plikter – rettigheter og ansvar!</a:t>
            </a:r>
            <a:endParaRPr lang="nb-NO" dirty="0"/>
          </a:p>
        </p:txBody>
      </p:sp>
      <p:sp>
        <p:nvSpPr>
          <p:cNvPr id="4" name="Plassholder for lysbildenummer 3"/>
          <p:cNvSpPr>
            <a:spLocks noGrp="1"/>
          </p:cNvSpPr>
          <p:nvPr>
            <p:ph type="sldNum" sz="quarter" idx="10"/>
          </p:nvPr>
        </p:nvSpPr>
        <p:spPr/>
        <p:txBody>
          <a:bodyPr/>
          <a:lstStyle/>
          <a:p>
            <a:fld id="{EAF7AB62-D7A8-4F5A-A2AA-32A5312A4F15}" type="slidenum">
              <a:rPr lang="nb-NO" smtClean="0"/>
              <a:t>12</a:t>
            </a:fld>
            <a:endParaRPr lang="nb-NO"/>
          </a:p>
        </p:txBody>
      </p:sp>
    </p:spTree>
    <p:extLst>
      <p:ext uri="{BB962C8B-B14F-4D97-AF65-F5344CB8AC3E}">
        <p14:creationId xmlns:p14="http://schemas.microsoft.com/office/powerpoint/2010/main" val="1341133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Jfr ny bok: «</a:t>
            </a:r>
            <a:r>
              <a:rPr lang="nb-NO" dirty="0" err="1" smtClean="0"/>
              <a:t>Responsisbilisation</a:t>
            </a:r>
            <a:r>
              <a:rPr lang="nb-NO" baseline="0" dirty="0" smtClean="0"/>
              <a:t> at </a:t>
            </a:r>
            <a:r>
              <a:rPr lang="nb-NO" baseline="0" dirty="0" err="1" smtClean="0"/>
              <a:t>the</a:t>
            </a:r>
            <a:r>
              <a:rPr lang="nb-NO" baseline="0" dirty="0" smtClean="0"/>
              <a:t> Margins </a:t>
            </a:r>
            <a:r>
              <a:rPr lang="nb-NO" baseline="0" dirty="0" err="1" smtClean="0"/>
              <a:t>of</a:t>
            </a:r>
            <a:r>
              <a:rPr lang="nb-NO" baseline="0" dirty="0" smtClean="0"/>
              <a:t> </a:t>
            </a:r>
            <a:r>
              <a:rPr lang="nb-NO" baseline="0" dirty="0" err="1" smtClean="0"/>
              <a:t>Welfare</a:t>
            </a:r>
            <a:r>
              <a:rPr lang="nb-NO" baseline="0" dirty="0" smtClean="0"/>
              <a:t> Services (</a:t>
            </a:r>
            <a:r>
              <a:rPr lang="nb-NO" baseline="0" dirty="0" err="1" smtClean="0"/>
              <a:t>Juhila</a:t>
            </a:r>
            <a:r>
              <a:rPr lang="nb-NO" baseline="0" dirty="0" smtClean="0"/>
              <a:t>, </a:t>
            </a:r>
            <a:r>
              <a:rPr lang="nb-NO" baseline="0" dirty="0" err="1" smtClean="0"/>
              <a:t>Raitakari</a:t>
            </a:r>
            <a:r>
              <a:rPr lang="nb-NO" baseline="0" dirty="0" smtClean="0"/>
              <a:t> &amp; Hall): The impetus for </a:t>
            </a:r>
            <a:r>
              <a:rPr lang="nb-NO" baseline="0" dirty="0" err="1" smtClean="0"/>
              <a:t>this</a:t>
            </a:r>
            <a:r>
              <a:rPr lang="nb-NO" baseline="0" dirty="0" smtClean="0"/>
              <a:t> book is </a:t>
            </a:r>
            <a:r>
              <a:rPr lang="nb-NO" baseline="0" dirty="0" err="1" smtClean="0"/>
              <a:t>the</a:t>
            </a:r>
            <a:r>
              <a:rPr lang="nb-NO" baseline="0" dirty="0" smtClean="0"/>
              <a:t> </a:t>
            </a:r>
            <a:r>
              <a:rPr lang="nb-NO" baseline="0" dirty="0" err="1" smtClean="0"/>
              <a:t>shift</a:t>
            </a:r>
            <a:r>
              <a:rPr lang="nb-NO" baseline="0" dirty="0" smtClean="0"/>
              <a:t> in </a:t>
            </a:r>
            <a:r>
              <a:rPr lang="nb-NO" baseline="0" dirty="0" err="1" smtClean="0"/>
              <a:t>welfare</a:t>
            </a:r>
            <a:r>
              <a:rPr lang="nb-NO" baseline="0" dirty="0" smtClean="0"/>
              <a:t> policy in Western Europe from </a:t>
            </a:r>
            <a:r>
              <a:rPr lang="nb-NO" baseline="0" dirty="0" err="1" smtClean="0"/>
              <a:t>state</a:t>
            </a:r>
            <a:r>
              <a:rPr lang="nb-NO" baseline="0" dirty="0" smtClean="0"/>
              <a:t> </a:t>
            </a:r>
            <a:r>
              <a:rPr lang="nb-NO" baseline="0" dirty="0" err="1" smtClean="0"/>
              <a:t>responsibilities</a:t>
            </a:r>
            <a:r>
              <a:rPr lang="nb-NO" baseline="0" dirty="0" smtClean="0"/>
              <a:t> to </a:t>
            </a:r>
            <a:r>
              <a:rPr lang="nb-NO" baseline="0" dirty="0" err="1" smtClean="0"/>
              <a:t>individual</a:t>
            </a:r>
            <a:r>
              <a:rPr lang="nb-NO" baseline="0" dirty="0" smtClean="0"/>
              <a:t> and </a:t>
            </a:r>
            <a:r>
              <a:rPr lang="nb-NO" baseline="0" dirty="0" err="1" smtClean="0"/>
              <a:t>community</a:t>
            </a:r>
            <a:r>
              <a:rPr lang="nb-NO" baseline="0" dirty="0" smtClean="0"/>
              <a:t> </a:t>
            </a:r>
            <a:r>
              <a:rPr lang="nb-NO" baseline="0" dirty="0" err="1" smtClean="0"/>
              <a:t>responsibilities</a:t>
            </a:r>
            <a:r>
              <a:rPr lang="nb-NO" baseline="0" dirty="0" smtClean="0"/>
              <a:t>.</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EAF7AB62-D7A8-4F5A-A2AA-32A5312A4F15}" type="slidenum">
              <a:rPr lang="nb-NO" smtClean="0"/>
              <a:t>13</a:t>
            </a:fld>
            <a:endParaRPr lang="nb-NO"/>
          </a:p>
        </p:txBody>
      </p:sp>
    </p:spTree>
    <p:extLst>
      <p:ext uri="{BB962C8B-B14F-4D97-AF65-F5344CB8AC3E}">
        <p14:creationId xmlns:p14="http://schemas.microsoft.com/office/powerpoint/2010/main" val="300798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nb-NO" smtClean="0"/>
              <a:t>Klikk for å redigere tittelstil</a:t>
            </a:r>
            <a:endParaRPr lang="nb-NO"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702178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0139147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nb-NO" smtClean="0"/>
              <a:t>Klikk for å redigere tittelstil</a:t>
            </a:r>
            <a:endParaRPr lang="nb-NO"/>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941517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077223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nb-NO" smtClean="0"/>
              <a:t>Klikk for å redigere tittelstil</a:t>
            </a:r>
            <a:endParaRPr lang="nb-NO"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351068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dirty="0"/>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Footer Placeholder 5"/>
          <p:cNvSpPr>
            <a:spLocks noGrp="1"/>
          </p:cNvSpPr>
          <p:nvPr>
            <p:ph type="ftr" sz="quarter" idx="11"/>
          </p:nvPr>
        </p:nvSpPr>
        <p:spPr>
          <a:xfrm>
            <a:off x="3131840" y="4587974"/>
            <a:ext cx="2895600" cy="273844"/>
          </a:xfrm>
        </p:spPr>
        <p:txBody>
          <a:bodyPr/>
          <a:lstStyle/>
          <a:p>
            <a:endParaRPr lang="nb-NO" dirty="0"/>
          </a:p>
        </p:txBody>
      </p:sp>
    </p:spTree>
    <p:extLst>
      <p:ext uri="{BB962C8B-B14F-4D97-AF65-F5344CB8AC3E}">
        <p14:creationId xmlns:p14="http://schemas.microsoft.com/office/powerpoint/2010/main" val="36705491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nb-NO" smtClean="0"/>
              <a:t>Klikk for å redigere tittelstil</a:t>
            </a:r>
            <a:endParaRPr lang="nb-NO"/>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Footer Placeholder 7"/>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449459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4" name="Footer Placeholder 3"/>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2595957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1056501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nb-NO" smtClean="0"/>
              <a:t>Klikk for å redigere tittelstil</a:t>
            </a:r>
            <a:endParaRPr lang="nb-NO"/>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2647805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nb-NO" smtClean="0"/>
              <a:t>Klikk for å redigere tittelstil</a:t>
            </a:r>
            <a:endParaRPr lang="nb-NO"/>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8551323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nb-NO" smtClean="0"/>
              <a:t>Klikk for å redigere tittelstil</a:t>
            </a:r>
            <a:endParaRPr lang="nb-NO"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Footer Placeholder 4"/>
          <p:cNvSpPr>
            <a:spLocks noGrp="1"/>
          </p:cNvSpPr>
          <p:nvPr>
            <p:ph type="ftr" sz="quarter" idx="3"/>
          </p:nvPr>
        </p:nvSpPr>
        <p:spPr>
          <a:xfrm>
            <a:off x="3131840" y="45879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Tree>
    <p:extLst>
      <p:ext uri="{BB962C8B-B14F-4D97-AF65-F5344CB8AC3E}">
        <p14:creationId xmlns:p14="http://schemas.microsoft.com/office/powerpoint/2010/main" val="374139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orvaltningspolitik.d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nb-NO" sz="3600" dirty="0" smtClean="0">
                <a:latin typeface="Arial" panose="020B0604020202020204" pitchFamily="34" charset="0"/>
                <a:cs typeface="Arial" panose="020B0604020202020204" pitchFamily="34" charset="0"/>
              </a:rPr>
              <a:t>Ole Petter Askheim</a:t>
            </a:r>
            <a:br>
              <a:rPr lang="nb-NO" sz="3600" dirty="0" smtClean="0">
                <a:latin typeface="Arial" panose="020B0604020202020204" pitchFamily="34" charset="0"/>
                <a:cs typeface="Arial" panose="020B0604020202020204" pitchFamily="34" charset="0"/>
              </a:rPr>
            </a:br>
            <a:r>
              <a:rPr lang="nb-NO" sz="4000" dirty="0" smtClean="0">
                <a:latin typeface="Arial" panose="020B0604020202020204" pitchFamily="34" charset="0"/>
                <a:cs typeface="Arial" panose="020B0604020202020204" pitchFamily="34" charset="0"/>
              </a:rPr>
              <a:t>Samproduksjon – velferdstjenestenes kinderegg?</a:t>
            </a:r>
            <a:br>
              <a:rPr lang="nb-NO" sz="4000" dirty="0" smtClean="0">
                <a:latin typeface="Arial" panose="020B0604020202020204" pitchFamily="34" charset="0"/>
                <a:cs typeface="Arial" panose="020B0604020202020204" pitchFamily="34" charset="0"/>
              </a:rPr>
            </a:br>
            <a:endParaRPr lang="nb-NO"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nb-NO" sz="2800" dirty="0" smtClean="0"/>
              <a:t>SAFO-konferansen 28. januar 2017.</a:t>
            </a:r>
            <a:endParaRPr lang="nb-NO" sz="2800" dirty="0"/>
          </a:p>
        </p:txBody>
      </p:sp>
    </p:spTree>
    <p:extLst>
      <p:ext uri="{BB962C8B-B14F-4D97-AF65-F5344CB8AC3E}">
        <p14:creationId xmlns:p14="http://schemas.microsoft.com/office/powerpoint/2010/main" val="889975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lstStyle/>
          <a:p>
            <a:pPr eaLnBrk="1" hangingPunct="1"/>
            <a:r>
              <a:rPr lang="nb-NO" smtClean="0"/>
              <a:t>Co-production i norsk kontekst:</a:t>
            </a:r>
          </a:p>
        </p:txBody>
      </p:sp>
      <p:sp>
        <p:nvSpPr>
          <p:cNvPr id="60418" name="Rectangle 3"/>
          <p:cNvSpPr>
            <a:spLocks noGrp="1" noChangeArrowheads="1"/>
          </p:cNvSpPr>
          <p:nvPr>
            <p:ph type="body" idx="4294967295"/>
          </p:nvPr>
        </p:nvSpPr>
        <p:spPr>
          <a:xfrm>
            <a:off x="1657350" y="1221600"/>
            <a:ext cx="5829300" cy="3086100"/>
          </a:xfrm>
        </p:spPr>
        <p:txBody>
          <a:bodyPr>
            <a:noAutofit/>
          </a:bodyPr>
          <a:lstStyle/>
          <a:p>
            <a:pPr eaLnBrk="1" hangingPunct="1">
              <a:lnSpc>
                <a:spcPct val="80000"/>
              </a:lnSpc>
            </a:pPr>
            <a:r>
              <a:rPr lang="nb-NO" sz="1800" dirty="0"/>
              <a:t>NOU 2011:11 </a:t>
            </a:r>
            <a:r>
              <a:rPr lang="nb-NO" sz="1800" i="1" dirty="0"/>
              <a:t>Innovasjon i omsorg</a:t>
            </a:r>
            <a:r>
              <a:rPr lang="nb-NO" sz="1800" dirty="0"/>
              <a:t> – samproduksjon, </a:t>
            </a:r>
            <a:r>
              <a:rPr lang="nb-NO" sz="1800" dirty="0" err="1"/>
              <a:t>samskaping</a:t>
            </a:r>
            <a:r>
              <a:rPr lang="nb-NO" sz="1800" dirty="0"/>
              <a:t>: ”En bevegelse fra et mottaker- og konsumentperspektiv til et medborgerperspektiv, der folks dagligliv og egne aspirasjoner, behov og mål blir tatt på alvor og lagt til grunn for tjenesteutforming”</a:t>
            </a:r>
          </a:p>
          <a:p>
            <a:pPr eaLnBrk="1" hangingPunct="1">
              <a:lnSpc>
                <a:spcPct val="80000"/>
              </a:lnSpc>
            </a:pPr>
            <a:r>
              <a:rPr lang="nb-NO" sz="1800" dirty="0"/>
              <a:t>”Den andre samhandlingsreformen” – mobilisering av ressurser, samspill mellom offentlige tjenester og familie, nettverk, lokalsamfunn – et sterkt velferdssamfunn kan bare skapes sammen med innbyggerne</a:t>
            </a:r>
          </a:p>
          <a:p>
            <a:pPr lvl="0">
              <a:lnSpc>
                <a:spcPct val="80000"/>
              </a:lnSpc>
            </a:pPr>
            <a:r>
              <a:rPr lang="nb-NO" sz="1800" dirty="0"/>
              <a:t>Perspektivet videreføres bl.a. i St. meld. nr. 29 (2012-2013) </a:t>
            </a:r>
            <a:r>
              <a:rPr lang="nb-NO" sz="1800" i="1" dirty="0"/>
              <a:t>Morgendagens omsorg</a:t>
            </a:r>
            <a:r>
              <a:rPr lang="nb-NO" sz="1800" dirty="0"/>
              <a:t> og St. meld. nr. 34 (2012-2013) </a:t>
            </a:r>
            <a:r>
              <a:rPr lang="nb-NO" sz="1800" i="1" dirty="0"/>
              <a:t>Folkehelsemeldingen. God helse – felles ansvar</a:t>
            </a:r>
            <a:r>
              <a:rPr lang="nb-NO" sz="1800" dirty="0"/>
              <a:t>. </a:t>
            </a:r>
            <a:r>
              <a:rPr lang="nb-NO" altLang="nb-NO" sz="1800" i="1" dirty="0" smtClean="0">
                <a:solidFill>
                  <a:srgbClr val="000000"/>
                </a:solidFill>
              </a:rPr>
              <a:t>”</a:t>
            </a:r>
            <a:endParaRPr lang="nb-NO" sz="1800" dirty="0"/>
          </a:p>
          <a:p>
            <a:pPr eaLnBrk="1" hangingPunct="1">
              <a:lnSpc>
                <a:spcPct val="80000"/>
              </a:lnSpc>
              <a:buFont typeface="Wingdings" pitchFamily="2" charset="2"/>
              <a:buNone/>
            </a:pPr>
            <a:endParaRPr lang="nb-NO" sz="1800" dirty="0"/>
          </a:p>
        </p:txBody>
      </p:sp>
    </p:spTree>
    <p:extLst>
      <p:ext uri="{BB962C8B-B14F-4D97-AF65-F5344CB8AC3E}">
        <p14:creationId xmlns:p14="http://schemas.microsoft.com/office/powerpoint/2010/main" val="3840401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7350" y="457200"/>
            <a:ext cx="5829300" cy="1196448"/>
          </a:xfrm>
        </p:spPr>
        <p:txBody>
          <a:bodyPr>
            <a:normAutofit fontScale="90000"/>
          </a:bodyPr>
          <a:lstStyle/>
          <a:p>
            <a:r>
              <a:rPr lang="nb-NO" dirty="0" smtClean="0"/>
              <a:t>Medborgerskap – et grunnleggende begrep</a:t>
            </a:r>
            <a:endParaRPr lang="nb-NO" dirty="0"/>
          </a:p>
        </p:txBody>
      </p:sp>
      <p:sp>
        <p:nvSpPr>
          <p:cNvPr id="3" name="Plassholder for innhold 2"/>
          <p:cNvSpPr>
            <a:spLocks noGrp="1"/>
          </p:cNvSpPr>
          <p:nvPr>
            <p:ph idx="1"/>
          </p:nvPr>
        </p:nvSpPr>
        <p:spPr>
          <a:xfrm>
            <a:off x="1547664" y="1653648"/>
            <a:ext cx="5829300" cy="3086100"/>
          </a:xfrm>
        </p:spPr>
        <p:txBody>
          <a:bodyPr>
            <a:normAutofit lnSpcReduction="10000"/>
          </a:bodyPr>
          <a:lstStyle/>
          <a:p>
            <a:pPr lvl="1"/>
            <a:endParaRPr lang="nb-NO" sz="1800" i="1" dirty="0" smtClean="0"/>
          </a:p>
          <a:p>
            <a:pPr lvl="1"/>
            <a:r>
              <a:rPr lang="nb-NO" sz="1800" i="1" dirty="0" smtClean="0"/>
              <a:t>Et </a:t>
            </a:r>
            <a:r>
              <a:rPr lang="nb-NO" sz="1800" i="1" dirty="0"/>
              <a:t>sterkt velferdssamfunn kan bare skapes sammen med innbyggerne. Det må bygges på medborgerskap og tillit til at folk vil ta ansvar og delta aktivt i fellesskapet, ikke bare gjennom offentlige ordninger, men ved å stille opp og utgjøre en forskjell i det daglige. Slikt ansvar gir seg uttrykk både i organisert deltakelse i frivillige organisasjoner, samvirketiltak og i mer uformell innsats i lokalsamfunn, familie og nettverk </a:t>
            </a:r>
            <a:r>
              <a:rPr lang="nb-NO" sz="1800" dirty="0" smtClean="0"/>
              <a:t>(NOU 2011:11, s</a:t>
            </a:r>
            <a:r>
              <a:rPr lang="nb-NO" sz="1800" dirty="0"/>
              <a:t>. 54).</a:t>
            </a:r>
          </a:p>
        </p:txBody>
      </p:sp>
    </p:spTree>
    <p:extLst>
      <p:ext uri="{BB962C8B-B14F-4D97-AF65-F5344CB8AC3E}">
        <p14:creationId xmlns:p14="http://schemas.microsoft.com/office/powerpoint/2010/main" val="2059291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1817694" y="465516"/>
            <a:ext cx="5829300" cy="857250"/>
          </a:xfrm>
        </p:spPr>
        <p:txBody>
          <a:bodyPr>
            <a:normAutofit/>
          </a:bodyPr>
          <a:lstStyle/>
          <a:p>
            <a:r>
              <a:rPr lang="nb-NO" sz="2700" dirty="0" smtClean="0"/>
              <a:t>Ulike forståelser av medborgerskap</a:t>
            </a:r>
            <a:endParaRPr lang="nb-NO" sz="2700" dirty="0"/>
          </a:p>
        </p:txBody>
      </p:sp>
      <p:sp>
        <p:nvSpPr>
          <p:cNvPr id="68610" name="Rectangle 3"/>
          <p:cNvSpPr>
            <a:spLocks noGrp="1" noChangeArrowheads="1"/>
          </p:cNvSpPr>
          <p:nvPr>
            <p:ph type="body" idx="1"/>
          </p:nvPr>
        </p:nvSpPr>
        <p:spPr/>
        <p:txBody>
          <a:bodyPr>
            <a:normAutofit/>
          </a:bodyPr>
          <a:lstStyle/>
          <a:p>
            <a:pPr>
              <a:lnSpc>
                <a:spcPct val="80000"/>
              </a:lnSpc>
            </a:pPr>
            <a:endParaRPr lang="nb-NO" sz="2000" dirty="0" smtClean="0"/>
          </a:p>
          <a:p>
            <a:pPr>
              <a:lnSpc>
                <a:spcPct val="80000"/>
              </a:lnSpc>
            </a:pPr>
            <a:r>
              <a:rPr lang="nb-NO" sz="2000" dirty="0" smtClean="0"/>
              <a:t>Utgangspunkt</a:t>
            </a:r>
            <a:r>
              <a:rPr lang="nb-NO" sz="2000" dirty="0"/>
              <a:t>: Th. Marshall: «Sosialt medborgerskap» – individets rett til økonomisk sikkerhet og velferd og til å kunne leve i samsvar med rådende standarder i samfunnet</a:t>
            </a:r>
          </a:p>
          <a:p>
            <a:pPr>
              <a:lnSpc>
                <a:spcPct val="80000"/>
              </a:lnSpc>
            </a:pPr>
            <a:r>
              <a:rPr lang="nb-NO" sz="2000" dirty="0" err="1"/>
              <a:t>Heater</a:t>
            </a:r>
            <a:r>
              <a:rPr lang="nb-NO" sz="2000" dirty="0"/>
              <a:t> (1999): Republikansk (</a:t>
            </a:r>
            <a:r>
              <a:rPr lang="nb-NO" sz="2000" dirty="0" err="1"/>
              <a:t>civic</a:t>
            </a:r>
            <a:r>
              <a:rPr lang="nb-NO" sz="2000" dirty="0"/>
              <a:t> </a:t>
            </a:r>
            <a:r>
              <a:rPr lang="nb-NO" sz="2000" dirty="0" err="1"/>
              <a:t>republican</a:t>
            </a:r>
            <a:r>
              <a:rPr lang="nb-NO" sz="2000" dirty="0"/>
              <a:t> type) – vektlegging av individets ansvar og forpliktelser for fellesskapet de er en del av</a:t>
            </a:r>
          </a:p>
          <a:p>
            <a:pPr>
              <a:lnSpc>
                <a:spcPct val="80000"/>
              </a:lnSpc>
            </a:pPr>
            <a:r>
              <a:rPr lang="nb-NO" sz="2000" dirty="0"/>
              <a:t>Liberal forståelse – vekt på individets rettigheter</a:t>
            </a:r>
          </a:p>
          <a:p>
            <a:pPr>
              <a:lnSpc>
                <a:spcPct val="80000"/>
              </a:lnSpc>
            </a:pPr>
            <a:r>
              <a:rPr lang="nb-NO" sz="2000" dirty="0"/>
              <a:t>Mens en liberal forståelse var på frammarsj på 1990-tallet, har det seinere skjedd en bevegelse mot en forståelse som påkaller </a:t>
            </a:r>
            <a:r>
              <a:rPr lang="nb-NO" sz="2000" i="1" dirty="0"/>
              <a:t>både </a:t>
            </a:r>
            <a:r>
              <a:rPr lang="nb-NO" sz="2000" dirty="0"/>
              <a:t>ansvar, forpliktelser </a:t>
            </a:r>
            <a:r>
              <a:rPr lang="nb-NO" sz="2000" i="1" dirty="0"/>
              <a:t>og</a:t>
            </a:r>
            <a:r>
              <a:rPr lang="nb-NO" sz="2000" dirty="0"/>
              <a:t> rettigheter. En slik forståelse </a:t>
            </a:r>
            <a:r>
              <a:rPr lang="nb-NO" sz="2000" dirty="0" smtClean="0"/>
              <a:t>preger </a:t>
            </a:r>
            <a:r>
              <a:rPr lang="nb-NO" sz="2000" dirty="0"/>
              <a:t>samproduksjonstenkningen</a:t>
            </a:r>
          </a:p>
        </p:txBody>
      </p:sp>
    </p:spTree>
    <p:extLst>
      <p:ext uri="{BB962C8B-B14F-4D97-AF65-F5344CB8AC3E}">
        <p14:creationId xmlns:p14="http://schemas.microsoft.com/office/powerpoint/2010/main" val="3966628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83518"/>
            <a:ext cx="8229600" cy="579710"/>
          </a:xfrm>
        </p:spPr>
        <p:txBody>
          <a:bodyPr>
            <a:noAutofit/>
          </a:bodyPr>
          <a:lstStyle/>
          <a:p>
            <a:r>
              <a:rPr lang="nb-NO" sz="2400" b="1" dirty="0" smtClean="0"/>
              <a:t>Forståelsen av medborgerskap med vekt på både rettigheter og forpliktelser gjenfinnes i den norske offentlige samproduksjonsretorikken</a:t>
            </a:r>
            <a:endParaRPr lang="nb-NO" sz="2400" b="1" dirty="0"/>
          </a:p>
        </p:txBody>
      </p:sp>
      <p:sp>
        <p:nvSpPr>
          <p:cNvPr id="3" name="Plassholder for innhold 2"/>
          <p:cNvSpPr>
            <a:spLocks noGrp="1"/>
          </p:cNvSpPr>
          <p:nvPr>
            <p:ph idx="1"/>
          </p:nvPr>
        </p:nvSpPr>
        <p:spPr>
          <a:xfrm>
            <a:off x="457200" y="1563637"/>
            <a:ext cx="8229600" cy="3030985"/>
          </a:xfrm>
        </p:spPr>
        <p:txBody>
          <a:bodyPr>
            <a:normAutofit fontScale="92500" lnSpcReduction="20000"/>
          </a:bodyPr>
          <a:lstStyle/>
          <a:p>
            <a:r>
              <a:rPr lang="nb-NO" sz="2800" i="1" dirty="0"/>
              <a:t>Medborgerskap innebærer mer enn forbruk av offentlige ytelser. Samfunnets fellesskapsløsninger forutsetter at folk også tar ansvar for oppbygging og utforming av tjenestetilbudet og har en rolle både som produsenter og konsumenter. Omsorg skal være en selvfølgelig del av et levende og pulserende samfunn, organisasjoner og institusjoner og i uformelle sammenhenger der mennesker møtes, arbeider og bor sammen </a:t>
            </a:r>
            <a:r>
              <a:rPr lang="nb-NO" sz="2800" dirty="0"/>
              <a:t>(s. 17).</a:t>
            </a:r>
            <a:endParaRPr lang="nb-NO" sz="2800" i="1" dirty="0"/>
          </a:p>
          <a:p>
            <a:endParaRPr lang="nb-NO" dirty="0"/>
          </a:p>
        </p:txBody>
      </p:sp>
    </p:spTree>
    <p:extLst>
      <p:ext uri="{BB962C8B-B14F-4D97-AF65-F5344CB8AC3E}">
        <p14:creationId xmlns:p14="http://schemas.microsoft.com/office/powerpoint/2010/main" val="3226259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7350" y="457200"/>
            <a:ext cx="5829300" cy="818406"/>
          </a:xfrm>
        </p:spPr>
        <p:txBody>
          <a:bodyPr>
            <a:normAutofit/>
          </a:bodyPr>
          <a:lstStyle/>
          <a:p>
            <a:r>
              <a:rPr lang="nb-NO" sz="3600" dirty="0" err="1" smtClean="0"/>
              <a:t>Kommunitaristisk</a:t>
            </a:r>
            <a:r>
              <a:rPr lang="nb-NO" sz="3600" dirty="0" smtClean="0"/>
              <a:t> grunnlag </a:t>
            </a:r>
            <a:endParaRPr lang="nb-NO" sz="3600" dirty="0"/>
          </a:p>
        </p:txBody>
      </p:sp>
      <p:sp>
        <p:nvSpPr>
          <p:cNvPr id="3" name="Plassholder for innhold 2"/>
          <p:cNvSpPr>
            <a:spLocks noGrp="1"/>
          </p:cNvSpPr>
          <p:nvPr>
            <p:ph idx="1"/>
          </p:nvPr>
        </p:nvSpPr>
        <p:spPr>
          <a:xfrm>
            <a:off x="1657350" y="1275606"/>
            <a:ext cx="5829300" cy="3296394"/>
          </a:xfrm>
        </p:spPr>
        <p:txBody>
          <a:bodyPr>
            <a:normAutofit fontScale="92500" lnSpcReduction="10000"/>
          </a:bodyPr>
          <a:lstStyle/>
          <a:p>
            <a:r>
              <a:rPr lang="nb-NO" sz="1800" dirty="0" err="1" smtClean="0"/>
              <a:t>Kommunitarisme</a:t>
            </a:r>
            <a:r>
              <a:rPr lang="nb-NO" sz="1800" dirty="0" smtClean="0"/>
              <a:t>: </a:t>
            </a:r>
            <a:r>
              <a:rPr lang="nb-NO" sz="1800" dirty="0"/>
              <a:t>Fokus legges på beslutningsmyndigheten den enkelte har over eget liv, men samtidig retten og plikten en har til deltakelse gjennom f.eks. nabolag, skoler, frivillige organisasjoner.</a:t>
            </a:r>
          </a:p>
          <a:p>
            <a:r>
              <a:rPr lang="nb-NO" sz="1800" dirty="0"/>
              <a:t>Meld. St. 34 (2012-2013) </a:t>
            </a:r>
            <a:r>
              <a:rPr lang="nb-NO" sz="1800" i="1" dirty="0"/>
              <a:t>Folkehelsemeldingen. God helse – felles ansvar: «Gode samfunn er kjennetegnet av trivsel og aktivitet i nærmiljøene, hvor innbyggerne stiller opp for hverandre og fellesskapet og som engasjerer seg i frivillighet» </a:t>
            </a:r>
            <a:r>
              <a:rPr lang="nb-NO" sz="1800" dirty="0"/>
              <a:t>(s. 169)</a:t>
            </a:r>
          </a:p>
          <a:p>
            <a:r>
              <a:rPr lang="nb-NO" sz="1800" dirty="0" err="1"/>
              <a:t>Ostrom</a:t>
            </a:r>
            <a:r>
              <a:rPr lang="nb-NO" sz="1800" dirty="0"/>
              <a:t> (1996): «The </a:t>
            </a:r>
            <a:r>
              <a:rPr lang="nb-NO" sz="1800" dirty="0" err="1"/>
              <a:t>experiences</a:t>
            </a:r>
            <a:r>
              <a:rPr lang="nb-NO" sz="1800" dirty="0"/>
              <a:t> </a:t>
            </a:r>
            <a:r>
              <a:rPr lang="nb-NO" sz="1800" dirty="0" err="1"/>
              <a:t>of</a:t>
            </a:r>
            <a:r>
              <a:rPr lang="nb-NO" sz="1800" dirty="0"/>
              <a:t> co-</a:t>
            </a:r>
            <a:r>
              <a:rPr lang="nb-NO" sz="1800" dirty="0" err="1"/>
              <a:t>production</a:t>
            </a:r>
            <a:r>
              <a:rPr lang="nb-NO" sz="1800" dirty="0"/>
              <a:t> </a:t>
            </a:r>
            <a:r>
              <a:rPr lang="nb-NO" sz="1800" dirty="0" err="1"/>
              <a:t>also</a:t>
            </a:r>
            <a:r>
              <a:rPr lang="nb-NO" sz="1800" dirty="0"/>
              <a:t> </a:t>
            </a:r>
            <a:r>
              <a:rPr lang="nb-NO" sz="1800" dirty="0" err="1"/>
              <a:t>encourages</a:t>
            </a:r>
            <a:r>
              <a:rPr lang="nb-NO" sz="1800" dirty="0"/>
              <a:t> </a:t>
            </a:r>
            <a:r>
              <a:rPr lang="nb-NO" sz="1800" dirty="0" err="1"/>
              <a:t>citizens</a:t>
            </a:r>
            <a:r>
              <a:rPr lang="nb-NO" sz="1800" dirty="0"/>
              <a:t> to </a:t>
            </a:r>
            <a:r>
              <a:rPr lang="nb-NO" sz="1800" dirty="0" err="1"/>
              <a:t>develop</a:t>
            </a:r>
            <a:r>
              <a:rPr lang="nb-NO" sz="1800" dirty="0"/>
              <a:t> </a:t>
            </a:r>
            <a:r>
              <a:rPr lang="nb-NO" sz="1800" dirty="0" err="1"/>
              <a:t>other</a:t>
            </a:r>
            <a:r>
              <a:rPr lang="nb-NO" sz="1800" dirty="0"/>
              <a:t> </a:t>
            </a:r>
            <a:r>
              <a:rPr lang="nb-NO" sz="1800" dirty="0" err="1"/>
              <a:t>horizontal</a:t>
            </a:r>
            <a:r>
              <a:rPr lang="nb-NO" sz="1800" dirty="0"/>
              <a:t> relationships and </a:t>
            </a:r>
            <a:r>
              <a:rPr lang="nb-NO" sz="1800" dirty="0" err="1"/>
              <a:t>social</a:t>
            </a:r>
            <a:r>
              <a:rPr lang="nb-NO" sz="1800" dirty="0"/>
              <a:t> kapital»  (generalisert tillit)</a:t>
            </a:r>
          </a:p>
        </p:txBody>
      </p:sp>
    </p:spTree>
    <p:extLst>
      <p:ext uri="{BB962C8B-B14F-4D97-AF65-F5344CB8AC3E}">
        <p14:creationId xmlns:p14="http://schemas.microsoft.com/office/powerpoint/2010/main" val="595351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a:lstStyle/>
          <a:p>
            <a:pPr eaLnBrk="1" hangingPunct="1"/>
            <a:r>
              <a:rPr lang="nb-NO" sz="2400" dirty="0"/>
              <a:t>Den samlede argumentasjonen bak ”co-</a:t>
            </a:r>
            <a:r>
              <a:rPr lang="nb-NO" sz="2400" dirty="0" err="1"/>
              <a:t>production</a:t>
            </a:r>
            <a:r>
              <a:rPr lang="nb-NO" sz="2400" dirty="0"/>
              <a:t>”</a:t>
            </a:r>
            <a:endParaRPr lang="nb-NO" sz="2400" b="1" dirty="0">
              <a:solidFill>
                <a:srgbClr val="FF0000"/>
              </a:solidFill>
            </a:endParaRPr>
          </a:p>
        </p:txBody>
      </p:sp>
      <p:sp>
        <p:nvSpPr>
          <p:cNvPr id="62466" name="Rectangle 3"/>
          <p:cNvSpPr>
            <a:spLocks noGrp="1" noChangeArrowheads="1"/>
          </p:cNvSpPr>
          <p:nvPr>
            <p:ph type="body" idx="4294967295"/>
          </p:nvPr>
        </p:nvSpPr>
        <p:spPr>
          <a:xfrm>
            <a:off x="1709682" y="1383618"/>
            <a:ext cx="5829300" cy="3086100"/>
          </a:xfrm>
        </p:spPr>
        <p:txBody>
          <a:bodyPr/>
          <a:lstStyle/>
          <a:p>
            <a:pPr eaLnBrk="1" hangingPunct="1">
              <a:lnSpc>
                <a:spcPct val="80000"/>
              </a:lnSpc>
            </a:pPr>
            <a:r>
              <a:rPr lang="nb-NO" sz="1500" b="1" dirty="0"/>
              <a:t>Demokratiske </a:t>
            </a:r>
          </a:p>
          <a:p>
            <a:pPr lvl="1" eaLnBrk="1" hangingPunct="1">
              <a:lnSpc>
                <a:spcPct val="80000"/>
              </a:lnSpc>
            </a:pPr>
            <a:r>
              <a:rPr lang="nb-NO" sz="1500" b="1" dirty="0"/>
              <a:t>–Anerkjennelse av brukernes kompetanse, komplementær ekspertise</a:t>
            </a:r>
          </a:p>
          <a:p>
            <a:pPr lvl="1" eaLnBrk="1" hangingPunct="1">
              <a:lnSpc>
                <a:spcPct val="80000"/>
              </a:lnSpc>
            </a:pPr>
            <a:r>
              <a:rPr lang="nb-NO" sz="1500" b="1" dirty="0"/>
              <a:t>Medborgerperspektivet</a:t>
            </a:r>
          </a:p>
          <a:p>
            <a:pPr lvl="1" eaLnBrk="1" hangingPunct="1">
              <a:lnSpc>
                <a:spcPct val="80000"/>
              </a:lnSpc>
            </a:pPr>
            <a:r>
              <a:rPr lang="nb-NO" sz="1500" b="1" dirty="0"/>
              <a:t>Likeverdige aktører i et problemløsende team</a:t>
            </a:r>
          </a:p>
          <a:p>
            <a:pPr lvl="1" eaLnBrk="1" hangingPunct="1">
              <a:lnSpc>
                <a:spcPct val="80000"/>
              </a:lnSpc>
            </a:pPr>
            <a:r>
              <a:rPr lang="nb-NO" sz="1500" b="1" dirty="0"/>
              <a:t>Anerkjennelse av ressurser knyttet til familie, nettverk, sivilsamfunn</a:t>
            </a:r>
          </a:p>
          <a:p>
            <a:pPr eaLnBrk="1" hangingPunct="1">
              <a:lnSpc>
                <a:spcPct val="80000"/>
              </a:lnSpc>
            </a:pPr>
            <a:r>
              <a:rPr lang="nb-NO" sz="1500" b="1" dirty="0"/>
              <a:t>Kvalitetsmessige</a:t>
            </a:r>
          </a:p>
          <a:p>
            <a:pPr lvl="1" eaLnBrk="1" hangingPunct="1">
              <a:lnSpc>
                <a:spcPct val="80000"/>
              </a:lnSpc>
            </a:pPr>
            <a:r>
              <a:rPr lang="nb-NO" sz="1500" b="1" dirty="0"/>
              <a:t>Bedre tilpassede tjenester individuelt</a:t>
            </a:r>
          </a:p>
          <a:p>
            <a:pPr lvl="1" eaLnBrk="1" hangingPunct="1">
              <a:lnSpc>
                <a:spcPct val="80000"/>
              </a:lnSpc>
            </a:pPr>
            <a:r>
              <a:rPr lang="nb-NO" sz="1500" b="1" dirty="0"/>
              <a:t>Lokale vinklinger</a:t>
            </a:r>
          </a:p>
          <a:p>
            <a:pPr eaLnBrk="1" hangingPunct="1">
              <a:lnSpc>
                <a:spcPct val="80000"/>
              </a:lnSpc>
            </a:pPr>
            <a:r>
              <a:rPr lang="nb-NO" sz="1500" b="1" dirty="0"/>
              <a:t>Økonomiske</a:t>
            </a:r>
          </a:p>
          <a:p>
            <a:pPr lvl="1" eaLnBrk="1" hangingPunct="1">
              <a:lnSpc>
                <a:spcPct val="80000"/>
              </a:lnSpc>
            </a:pPr>
            <a:r>
              <a:rPr lang="nb-NO" sz="1500" b="1" dirty="0"/>
              <a:t>Nødvendig for å berge velferdsstaten</a:t>
            </a:r>
          </a:p>
        </p:txBody>
      </p:sp>
    </p:spTree>
    <p:extLst>
      <p:ext uri="{BB962C8B-B14F-4D97-AF65-F5344CB8AC3E}">
        <p14:creationId xmlns:p14="http://schemas.microsoft.com/office/powerpoint/2010/main" val="892978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5900" y="204787"/>
            <a:ext cx="2256235" cy="1556873"/>
          </a:xfrm>
        </p:spPr>
        <p:txBody>
          <a:bodyPr>
            <a:normAutofit fontScale="90000"/>
          </a:bodyPr>
          <a:lstStyle/>
          <a:p>
            <a:r>
              <a:rPr lang="nb-NO" dirty="0"/>
              <a:t>Tjenesteleder for hjemmetjenesten i Gjøvik, Solveig Skar OA 1.09.16:</a:t>
            </a:r>
            <a:br>
              <a:rPr lang="nb-NO" dirty="0"/>
            </a:br>
            <a:endParaRPr lang="nb-NO" dirty="0"/>
          </a:p>
        </p:txBody>
      </p:sp>
      <p:pic>
        <p:nvPicPr>
          <p:cNvPr id="5" name="Plassholder for inn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24287" y="1368480"/>
            <a:ext cx="3833813" cy="2062449"/>
          </a:xfrm>
        </p:spPr>
      </p:pic>
      <p:sp>
        <p:nvSpPr>
          <p:cNvPr id="4" name="Plassholder for tekst 3"/>
          <p:cNvSpPr>
            <a:spLocks noGrp="1"/>
          </p:cNvSpPr>
          <p:nvPr>
            <p:ph type="body" sz="half" idx="2"/>
          </p:nvPr>
        </p:nvSpPr>
        <p:spPr>
          <a:xfrm>
            <a:off x="1385646" y="1491631"/>
            <a:ext cx="2256235" cy="3124442"/>
          </a:xfrm>
        </p:spPr>
        <p:txBody>
          <a:bodyPr>
            <a:normAutofit fontScale="77500" lnSpcReduction="20000"/>
          </a:bodyPr>
          <a:lstStyle/>
          <a:p>
            <a:r>
              <a:rPr lang="nb-NO" b="1" dirty="0" smtClean="0"/>
              <a:t> </a:t>
            </a:r>
            <a:r>
              <a:rPr lang="nb-NO" b="1" dirty="0"/>
              <a:t>– Helsepersonell som klager over evig dårlig samvittighet på jobb, må endre egne </a:t>
            </a:r>
            <a:r>
              <a:rPr lang="nb-NO" b="1" dirty="0" smtClean="0"/>
              <a:t>holdninger</a:t>
            </a:r>
          </a:p>
          <a:p>
            <a:endParaRPr lang="nb-NO" b="1" dirty="0"/>
          </a:p>
          <a:p>
            <a:r>
              <a:rPr lang="nb-NO" b="1" dirty="0"/>
              <a:t>Eldres ensomhet er ikke vårt ansvar</a:t>
            </a:r>
          </a:p>
          <a:p>
            <a:r>
              <a:rPr lang="nb-NO" b="1" dirty="0"/>
              <a:t>– Selv om helsearbeideren erfarer at brukeren er ensom?</a:t>
            </a:r>
            <a:endParaRPr lang="nb-NO" dirty="0"/>
          </a:p>
          <a:p>
            <a:r>
              <a:rPr lang="nb-NO" dirty="0"/>
              <a:t>– Ja, det offentlige og vi i hjemmetjenesten kan ikke ta oss av ensomheten i samfunnet. Beklageligvis, men vi kan ikke prioritere det.</a:t>
            </a:r>
          </a:p>
          <a:p>
            <a:r>
              <a:rPr lang="nb-NO" b="1" dirty="0"/>
              <a:t>– Hvem har ansvar for å motvirke ensomhet og sosial isolasjon hos de eldre?</a:t>
            </a:r>
            <a:endParaRPr lang="nb-NO" dirty="0"/>
          </a:p>
          <a:p>
            <a:r>
              <a:rPr lang="nb-NO" dirty="0"/>
              <a:t>– Ja, hvem skal det? Det er et interessant spørsmål, svarer Skar og lar spørsmålet bli hengende i luften.</a:t>
            </a:r>
          </a:p>
          <a:p>
            <a:endParaRPr lang="nb-NO" dirty="0"/>
          </a:p>
        </p:txBody>
      </p:sp>
    </p:spTree>
    <p:extLst>
      <p:ext uri="{BB962C8B-B14F-4D97-AF65-F5344CB8AC3E}">
        <p14:creationId xmlns:p14="http://schemas.microsoft.com/office/powerpoint/2010/main" val="2153413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Økonomiargumentasjonen bak </a:t>
            </a:r>
            <a:r>
              <a:rPr lang="nb-NO" dirty="0" err="1" smtClean="0"/>
              <a:t>samprodusjon</a:t>
            </a:r>
            <a:endParaRPr lang="nb-NO" dirty="0"/>
          </a:p>
        </p:txBody>
      </p:sp>
      <p:sp>
        <p:nvSpPr>
          <p:cNvPr id="3" name="Plassholder for innhold 2"/>
          <p:cNvSpPr>
            <a:spLocks noGrp="1"/>
          </p:cNvSpPr>
          <p:nvPr>
            <p:ph idx="1"/>
          </p:nvPr>
        </p:nvSpPr>
        <p:spPr>
          <a:xfrm>
            <a:off x="457200" y="1419621"/>
            <a:ext cx="8229600" cy="3175001"/>
          </a:xfrm>
        </p:spPr>
        <p:txBody>
          <a:bodyPr/>
          <a:lstStyle/>
          <a:p>
            <a:pPr lvl="1" eaLnBrk="1" hangingPunct="1">
              <a:lnSpc>
                <a:spcPct val="80000"/>
              </a:lnSpc>
            </a:pPr>
            <a:r>
              <a:rPr lang="nb-NO" sz="1500" b="1" dirty="0" err="1"/>
              <a:t>Jf</a:t>
            </a:r>
            <a:r>
              <a:rPr lang="nb-NO" sz="1500" b="1" dirty="0"/>
              <a:t> </a:t>
            </a:r>
            <a:r>
              <a:rPr lang="nb-NO" sz="1500" b="1" dirty="0" err="1"/>
              <a:t>Ostrom</a:t>
            </a:r>
            <a:r>
              <a:rPr lang="nb-NO" sz="1500" b="1" dirty="0"/>
              <a:t> (2013): Co-</a:t>
            </a:r>
            <a:r>
              <a:rPr lang="nb-NO" sz="1500" b="1" dirty="0" err="1"/>
              <a:t>production</a:t>
            </a:r>
            <a:r>
              <a:rPr lang="nb-NO" sz="1500" b="1" dirty="0"/>
              <a:t>  - «an </a:t>
            </a:r>
            <a:r>
              <a:rPr lang="nb-NO" sz="1500" b="1" dirty="0" err="1"/>
              <a:t>important</a:t>
            </a:r>
            <a:r>
              <a:rPr lang="nb-NO" sz="1500" b="1" dirty="0"/>
              <a:t> </a:t>
            </a:r>
            <a:r>
              <a:rPr lang="nb-NO" sz="1500" b="1" dirty="0" err="1"/>
              <a:t>process</a:t>
            </a:r>
            <a:r>
              <a:rPr lang="nb-NO" sz="1500" b="1" dirty="0"/>
              <a:t> </a:t>
            </a:r>
            <a:r>
              <a:rPr lang="nb-NO" sz="1500" b="1" dirty="0" err="1"/>
              <a:t>that</a:t>
            </a:r>
            <a:r>
              <a:rPr lang="nb-NO" sz="1500" b="1" dirty="0"/>
              <a:t> </a:t>
            </a:r>
            <a:r>
              <a:rPr lang="nb-NO" sz="1500" b="1" dirty="0" err="1"/>
              <a:t>can</a:t>
            </a:r>
            <a:r>
              <a:rPr lang="nb-NO" sz="1500" b="1" dirty="0"/>
              <a:t> </a:t>
            </a:r>
            <a:r>
              <a:rPr lang="nb-NO" sz="1500" b="1" dirty="0" err="1"/>
              <a:t>increase</a:t>
            </a:r>
            <a:r>
              <a:rPr lang="nb-NO" sz="1500" b="1" dirty="0"/>
              <a:t> </a:t>
            </a:r>
            <a:r>
              <a:rPr lang="nb-NO" sz="1500" b="1" dirty="0" err="1"/>
              <a:t>the</a:t>
            </a:r>
            <a:r>
              <a:rPr lang="nb-NO" sz="1500" b="1" dirty="0"/>
              <a:t> </a:t>
            </a:r>
            <a:r>
              <a:rPr lang="nb-NO" sz="1500" b="1" dirty="0" err="1"/>
              <a:t>benefits</a:t>
            </a:r>
            <a:r>
              <a:rPr lang="nb-NO" sz="1500" b="1" dirty="0"/>
              <a:t> to </a:t>
            </a:r>
            <a:r>
              <a:rPr lang="nb-NO" sz="1500" b="1" dirty="0" err="1"/>
              <a:t>citizens</a:t>
            </a:r>
            <a:r>
              <a:rPr lang="nb-NO" sz="1500" b="1" dirty="0"/>
              <a:t> as </a:t>
            </a:r>
            <a:r>
              <a:rPr lang="nb-NO" sz="1500" b="1" dirty="0" err="1"/>
              <a:t>well</a:t>
            </a:r>
            <a:r>
              <a:rPr lang="nb-NO" sz="1500" b="1" dirty="0"/>
              <a:t> as to </a:t>
            </a:r>
            <a:r>
              <a:rPr lang="nb-NO" sz="1500" b="1" dirty="0" err="1"/>
              <a:t>public</a:t>
            </a:r>
            <a:r>
              <a:rPr lang="nb-NO" sz="1500" b="1" dirty="0"/>
              <a:t> </a:t>
            </a:r>
            <a:r>
              <a:rPr lang="nb-NO" sz="1500" b="1" dirty="0" err="1"/>
              <a:t>officials</a:t>
            </a:r>
            <a:r>
              <a:rPr lang="nb-NO" sz="1500" b="1" dirty="0"/>
              <a:t> </a:t>
            </a:r>
            <a:r>
              <a:rPr lang="nb-NO" sz="1500" b="1" dirty="0" err="1"/>
              <a:t>trying</a:t>
            </a:r>
            <a:r>
              <a:rPr lang="nb-NO" sz="1500" b="1" dirty="0"/>
              <a:t> to </a:t>
            </a:r>
            <a:r>
              <a:rPr lang="nb-NO" sz="1500" b="1" dirty="0" err="1"/>
              <a:t>improve</a:t>
            </a:r>
            <a:r>
              <a:rPr lang="nb-NO" sz="1500" b="1" dirty="0"/>
              <a:t> </a:t>
            </a:r>
            <a:r>
              <a:rPr lang="nb-NO" sz="1500" b="1" dirty="0" err="1"/>
              <a:t>the</a:t>
            </a:r>
            <a:r>
              <a:rPr lang="nb-NO" sz="1500" b="1" dirty="0"/>
              <a:t> </a:t>
            </a:r>
            <a:r>
              <a:rPr lang="nb-NO" sz="1500" b="1" dirty="0" err="1"/>
              <a:t>quality</a:t>
            </a:r>
            <a:r>
              <a:rPr lang="nb-NO" sz="1500" b="1" dirty="0"/>
              <a:t> </a:t>
            </a:r>
            <a:r>
              <a:rPr lang="nb-NO" sz="1500" b="1" dirty="0" err="1"/>
              <a:t>of</a:t>
            </a:r>
            <a:r>
              <a:rPr lang="nb-NO" sz="1500" b="1" dirty="0"/>
              <a:t> services </a:t>
            </a:r>
            <a:r>
              <a:rPr lang="nb-NO" sz="1500" b="1" dirty="0" err="1"/>
              <a:t>without</a:t>
            </a:r>
            <a:r>
              <a:rPr lang="nb-NO" sz="1500" b="1" dirty="0"/>
              <a:t> major </a:t>
            </a:r>
            <a:r>
              <a:rPr lang="nb-NO" sz="1500" b="1" dirty="0" err="1"/>
              <a:t>increases</a:t>
            </a:r>
            <a:r>
              <a:rPr lang="nb-NO" sz="1500" b="1" dirty="0"/>
              <a:t> in </a:t>
            </a:r>
            <a:r>
              <a:rPr lang="nb-NO" sz="1500" b="1" dirty="0" err="1"/>
              <a:t>costs</a:t>
            </a:r>
            <a:r>
              <a:rPr lang="nb-NO" sz="1500" b="1" dirty="0"/>
              <a:t>»</a:t>
            </a:r>
          </a:p>
          <a:p>
            <a:pPr lvl="1" eaLnBrk="1" hangingPunct="1">
              <a:lnSpc>
                <a:spcPct val="80000"/>
              </a:lnSpc>
            </a:pPr>
            <a:endParaRPr lang="nb-NO" sz="1500" b="1" dirty="0"/>
          </a:p>
          <a:p>
            <a:pPr lvl="1" eaLnBrk="1" hangingPunct="1">
              <a:lnSpc>
                <a:spcPct val="80000"/>
              </a:lnSpc>
            </a:pPr>
            <a:r>
              <a:rPr lang="nb-NO" sz="1500" b="1" dirty="0"/>
              <a:t>Flere hjelpetrengende eldre (Dobbelt så mange over 80 år i 2040)</a:t>
            </a:r>
          </a:p>
          <a:p>
            <a:pPr lvl="1" eaLnBrk="1" hangingPunct="1">
              <a:lnSpc>
                <a:spcPct val="80000"/>
              </a:lnSpc>
            </a:pPr>
            <a:endParaRPr lang="nb-NO" sz="1500" b="1" dirty="0"/>
          </a:p>
          <a:p>
            <a:pPr lvl="1" eaLnBrk="1" hangingPunct="1">
              <a:lnSpc>
                <a:spcPct val="80000"/>
              </a:lnSpc>
            </a:pPr>
            <a:r>
              <a:rPr lang="nb-NO" sz="1500" b="1" dirty="0"/>
              <a:t>Økning i yngre brukergrupper (yngre funksjonshemmede)</a:t>
            </a:r>
          </a:p>
          <a:p>
            <a:pPr lvl="1" eaLnBrk="1" hangingPunct="1">
              <a:lnSpc>
                <a:spcPct val="80000"/>
              </a:lnSpc>
            </a:pPr>
            <a:endParaRPr lang="nb-NO" sz="1500" b="1" dirty="0"/>
          </a:p>
          <a:p>
            <a:pPr lvl="1" eaLnBrk="1" hangingPunct="1">
              <a:lnSpc>
                <a:spcPct val="80000"/>
              </a:lnSpc>
            </a:pPr>
            <a:r>
              <a:rPr lang="nb-NO" sz="1500" b="1" dirty="0"/>
              <a:t>Knapphet på personell</a:t>
            </a:r>
          </a:p>
          <a:p>
            <a:pPr lvl="1" eaLnBrk="1" hangingPunct="1">
              <a:lnSpc>
                <a:spcPct val="80000"/>
              </a:lnSpc>
            </a:pPr>
            <a:endParaRPr lang="nb-NO" sz="1500" b="1" dirty="0"/>
          </a:p>
          <a:p>
            <a:pPr lvl="1" eaLnBrk="1" hangingPunct="1">
              <a:lnSpc>
                <a:spcPct val="80000"/>
              </a:lnSpc>
            </a:pPr>
            <a:r>
              <a:rPr lang="nb-NO" sz="1500" b="1" dirty="0"/>
              <a:t>Rammene for velferdsstaten sprenges</a:t>
            </a:r>
          </a:p>
          <a:p>
            <a:endParaRPr lang="nb-NO" dirty="0"/>
          </a:p>
        </p:txBody>
      </p:sp>
    </p:spTree>
    <p:extLst>
      <p:ext uri="{BB962C8B-B14F-4D97-AF65-F5344CB8AC3E}">
        <p14:creationId xmlns:p14="http://schemas.microsoft.com/office/powerpoint/2010/main" val="1825718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r>
              <a:rPr lang="nb-NO" sz="3600" b="1" dirty="0">
                <a:solidFill>
                  <a:srgbClr val="FF0000"/>
                </a:solidFill>
              </a:rPr>
              <a:t>Samproduksjon som virkemiddel til å løse velferdssektorens utfordringer </a:t>
            </a:r>
            <a:r>
              <a:rPr lang="nb-NO" sz="3600" b="1" dirty="0" smtClean="0">
                <a:solidFill>
                  <a:srgbClr val="FF0000"/>
                </a:solidFill>
              </a:rPr>
              <a:t>framover – noen problematiseringer</a:t>
            </a:r>
            <a:endParaRPr lang="nb-NO" sz="3600" b="1" dirty="0">
              <a:solidFill>
                <a:srgbClr val="FF0000"/>
              </a:solidFill>
            </a:endParaRPr>
          </a:p>
        </p:txBody>
      </p:sp>
    </p:spTree>
    <p:extLst>
      <p:ext uri="{BB962C8B-B14F-4D97-AF65-F5344CB8AC3E}">
        <p14:creationId xmlns:p14="http://schemas.microsoft.com/office/powerpoint/2010/main" val="7023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05978"/>
            <a:ext cx="8229600" cy="1429668"/>
          </a:xfrm>
        </p:spPr>
        <p:txBody>
          <a:bodyPr>
            <a:noAutofit/>
          </a:bodyPr>
          <a:lstStyle/>
          <a:p>
            <a:pPr eaLnBrk="1" hangingPunct="1"/>
            <a:r>
              <a:rPr lang="nb-NO" altLang="nb-NO" sz="3200" dirty="0" smtClean="0"/>
              <a:t>Samproduksjonstenkningen er ikke ny, selv om begrepet er nytt! – Og omfanget tenkningen får!</a:t>
            </a:r>
          </a:p>
        </p:txBody>
      </p:sp>
      <p:sp>
        <p:nvSpPr>
          <p:cNvPr id="49155" name="Rectangle 3"/>
          <p:cNvSpPr>
            <a:spLocks noGrp="1" noChangeArrowheads="1"/>
          </p:cNvSpPr>
          <p:nvPr>
            <p:ph type="body" idx="1"/>
          </p:nvPr>
        </p:nvSpPr>
        <p:spPr>
          <a:xfrm>
            <a:off x="457200" y="1635646"/>
            <a:ext cx="8229600" cy="2958976"/>
          </a:xfrm>
        </p:spPr>
        <p:txBody>
          <a:bodyPr>
            <a:normAutofit fontScale="77500" lnSpcReduction="20000"/>
          </a:bodyPr>
          <a:lstStyle/>
          <a:p>
            <a:pPr eaLnBrk="1" hangingPunct="1">
              <a:lnSpc>
                <a:spcPct val="80000"/>
              </a:lnSpc>
            </a:pPr>
            <a:r>
              <a:rPr lang="nb-NO" altLang="nb-NO" dirty="0" smtClean="0"/>
              <a:t>Familieråd</a:t>
            </a:r>
          </a:p>
          <a:p>
            <a:pPr eaLnBrk="1" hangingPunct="1">
              <a:lnSpc>
                <a:spcPct val="80000"/>
              </a:lnSpc>
            </a:pPr>
            <a:r>
              <a:rPr lang="nb-NO" altLang="nb-NO" dirty="0"/>
              <a:t>H</a:t>
            </a:r>
            <a:r>
              <a:rPr lang="nb-NO" altLang="nb-NO" dirty="0" smtClean="0"/>
              <a:t>verdagsrehabilitering</a:t>
            </a:r>
          </a:p>
          <a:p>
            <a:pPr eaLnBrk="1" hangingPunct="1">
              <a:lnSpc>
                <a:spcPct val="80000"/>
              </a:lnSpc>
            </a:pPr>
            <a:r>
              <a:rPr lang="nb-NO" altLang="nb-NO" dirty="0" smtClean="0"/>
              <a:t>BPA/Brukerkooperativer som </a:t>
            </a:r>
            <a:r>
              <a:rPr lang="nb-NO" altLang="nb-NO" dirty="0" err="1" smtClean="0"/>
              <a:t>Uloba</a:t>
            </a:r>
            <a:endParaRPr lang="nb-NO" altLang="nb-NO" dirty="0" smtClean="0"/>
          </a:p>
          <a:p>
            <a:pPr eaLnBrk="1" hangingPunct="1">
              <a:lnSpc>
                <a:spcPct val="80000"/>
              </a:lnSpc>
            </a:pPr>
            <a:r>
              <a:rPr lang="nb-NO" altLang="nb-NO" dirty="0" smtClean="0"/>
              <a:t>Individuell plan</a:t>
            </a:r>
          </a:p>
          <a:p>
            <a:pPr eaLnBrk="1" hangingPunct="1">
              <a:lnSpc>
                <a:spcPct val="80000"/>
              </a:lnSpc>
            </a:pPr>
            <a:r>
              <a:rPr lang="nb-NO" altLang="nb-NO" dirty="0" smtClean="0"/>
              <a:t>Ansvarsgrupper</a:t>
            </a:r>
          </a:p>
          <a:p>
            <a:pPr eaLnBrk="1" hangingPunct="1">
              <a:lnSpc>
                <a:spcPct val="80000"/>
              </a:lnSpc>
            </a:pPr>
            <a:r>
              <a:rPr lang="nb-NO" altLang="nb-NO" dirty="0" smtClean="0"/>
              <a:t>Frivillighetssentraler</a:t>
            </a:r>
          </a:p>
          <a:p>
            <a:pPr eaLnBrk="1" hangingPunct="1">
              <a:lnSpc>
                <a:spcPct val="80000"/>
              </a:lnSpc>
            </a:pPr>
            <a:r>
              <a:rPr lang="nb-NO" altLang="nb-NO" dirty="0" smtClean="0"/>
              <a:t>Fritid med bistand</a:t>
            </a:r>
          </a:p>
          <a:p>
            <a:pPr eaLnBrk="1" hangingPunct="1">
              <a:lnSpc>
                <a:spcPct val="80000"/>
              </a:lnSpc>
            </a:pPr>
            <a:r>
              <a:rPr lang="nb-NO" altLang="nb-NO" dirty="0" smtClean="0"/>
              <a:t>Verdighetssenteret</a:t>
            </a:r>
          </a:p>
          <a:p>
            <a:pPr eaLnBrk="1" hangingPunct="1">
              <a:lnSpc>
                <a:spcPct val="80000"/>
              </a:lnSpc>
            </a:pPr>
            <a:r>
              <a:rPr lang="nb-NO" altLang="nb-NO" dirty="0" err="1" smtClean="0"/>
              <a:t>Etc</a:t>
            </a:r>
            <a:r>
              <a:rPr lang="nb-NO" altLang="nb-NO" dirty="0" smtClean="0"/>
              <a:t>…</a:t>
            </a:r>
          </a:p>
          <a:p>
            <a:pPr eaLnBrk="1" hangingPunct="1">
              <a:lnSpc>
                <a:spcPct val="80000"/>
              </a:lnSpc>
            </a:pPr>
            <a:endParaRPr lang="nb-NO" altLang="nb-NO" sz="2100" dirty="0"/>
          </a:p>
        </p:txBody>
      </p:sp>
    </p:spTree>
    <p:extLst>
      <p:ext uri="{BB962C8B-B14F-4D97-AF65-F5344CB8AC3E}">
        <p14:creationId xmlns:p14="http://schemas.microsoft.com/office/powerpoint/2010/main" val="3876718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1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814" y="627534"/>
            <a:ext cx="3181536" cy="4214813"/>
          </a:xfrm>
          <a:prstGeom prst="rect">
            <a:avLst/>
          </a:prstGeom>
        </p:spPr>
      </p:pic>
    </p:spTree>
    <p:extLst>
      <p:ext uri="{BB962C8B-B14F-4D97-AF65-F5344CB8AC3E}">
        <p14:creationId xmlns:p14="http://schemas.microsoft.com/office/powerpoint/2010/main" val="2578758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83518"/>
            <a:ext cx="8229600" cy="792088"/>
          </a:xfrm>
        </p:spPr>
        <p:txBody>
          <a:bodyPr>
            <a:normAutofit fontScale="90000"/>
          </a:bodyPr>
          <a:lstStyle/>
          <a:p>
            <a:r>
              <a:rPr lang="en-US" sz="3100" b="1" dirty="0" err="1" smtClean="0"/>
              <a:t>Før</a:t>
            </a:r>
            <a:r>
              <a:rPr lang="en-US" sz="3100" b="1" dirty="0" smtClean="0"/>
              <a:t> </a:t>
            </a:r>
            <a:r>
              <a:rPr lang="en-US" sz="3100" b="1" dirty="0" err="1" smtClean="0"/>
              <a:t>problematiseringene</a:t>
            </a:r>
            <a:r>
              <a:rPr lang="en-US" sz="3100" b="1" dirty="0" smtClean="0"/>
              <a:t> - </a:t>
            </a:r>
            <a:r>
              <a:rPr lang="en-US" sz="3100" b="1" dirty="0" err="1" smtClean="0"/>
              <a:t>muligheter</a:t>
            </a:r>
            <a:r>
              <a:rPr lang="en-US" sz="3100" b="1" dirty="0" smtClean="0"/>
              <a:t>:</a:t>
            </a:r>
            <a:br>
              <a:rPr lang="en-US" sz="3100" b="1" dirty="0" smtClean="0"/>
            </a:br>
            <a:r>
              <a:rPr lang="en-US" sz="3100" b="1" dirty="0" smtClean="0"/>
              <a:t>Students </a:t>
            </a:r>
            <a:r>
              <a:rPr lang="en-US" sz="3100" b="1" dirty="0"/>
              <a:t>living in nursing homes - a solution to our ageing </a:t>
            </a:r>
            <a:r>
              <a:rPr lang="en-US" sz="3100" b="1" dirty="0" smtClean="0"/>
              <a:t>populations?</a:t>
            </a:r>
            <a:r>
              <a:rPr lang="en-US" b="1" dirty="0"/>
              <a:t/>
            </a:r>
            <a:br>
              <a:rPr lang="en-US" b="1" dirty="0"/>
            </a:br>
            <a:endParaRPr lang="nb-NO" dirty="0"/>
          </a:p>
        </p:txBody>
      </p:sp>
      <p:pic>
        <p:nvPicPr>
          <p:cNvPr id="2050" name="Picture 2" descr="Senior soccer players take part in a match at a soccer field in Miraflores, in Lima, June 19, 2014. Senior players, aged from 60 to 90, play weekly in a program organized by the municipality to promote activities for older adults. Picture taken June 19, 2014. REUTERS/Mariana Bazo (PERU - Tags: SOCIETY SPORT SOCCER TPX IMAGES OF THE DAY) - RTR3VDH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640" y="1491630"/>
            <a:ext cx="6048672" cy="292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678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7350" y="310344"/>
            <a:ext cx="5829300" cy="1235292"/>
          </a:xfrm>
        </p:spPr>
        <p:txBody>
          <a:bodyPr/>
          <a:lstStyle/>
          <a:p>
            <a:r>
              <a:rPr lang="nb-NO" sz="2700" dirty="0"/>
              <a:t>Ignorering av makt? (</a:t>
            </a:r>
            <a:r>
              <a:rPr lang="nb-NO" sz="2700" dirty="0" err="1"/>
              <a:t>empowerment</a:t>
            </a:r>
            <a:r>
              <a:rPr lang="nb-NO" sz="2700" dirty="0"/>
              <a:t> vs. samproduksjon) </a:t>
            </a:r>
          </a:p>
        </p:txBody>
      </p:sp>
      <p:sp>
        <p:nvSpPr>
          <p:cNvPr id="3" name="Plassholder for innhold 2"/>
          <p:cNvSpPr>
            <a:spLocks noGrp="1"/>
          </p:cNvSpPr>
          <p:nvPr>
            <p:ph idx="1"/>
          </p:nvPr>
        </p:nvSpPr>
        <p:spPr>
          <a:xfrm>
            <a:off x="1657350" y="1545636"/>
            <a:ext cx="5829300" cy="3026364"/>
          </a:xfrm>
        </p:spPr>
        <p:txBody>
          <a:bodyPr/>
          <a:lstStyle/>
          <a:p>
            <a:pPr eaLnBrk="1" hangingPunct="1">
              <a:lnSpc>
                <a:spcPct val="80000"/>
              </a:lnSpc>
            </a:pPr>
            <a:r>
              <a:rPr lang="nb-NO" sz="1800" dirty="0"/>
              <a:t>Mulige konflikter problematiseres i liten grad: Fra ”</a:t>
            </a:r>
            <a:r>
              <a:rPr lang="nb-NO" sz="1800" dirty="0" err="1"/>
              <a:t>empowerment</a:t>
            </a:r>
            <a:r>
              <a:rPr lang="nb-NO" sz="1800" dirty="0"/>
              <a:t> av brukerne” til ”power-</a:t>
            </a:r>
            <a:r>
              <a:rPr lang="nb-NO" sz="1800" dirty="0" err="1"/>
              <a:t>sharing</a:t>
            </a:r>
            <a:r>
              <a:rPr lang="nb-NO" sz="1800" dirty="0"/>
              <a:t>” </a:t>
            </a:r>
          </a:p>
          <a:p>
            <a:pPr eaLnBrk="1" hangingPunct="1">
              <a:lnSpc>
                <a:spcPct val="80000"/>
              </a:lnSpc>
            </a:pPr>
            <a:r>
              <a:rPr lang="nb-NO" sz="1800" dirty="0"/>
              <a:t>Harmoni vs. konfliktperspektiv (</a:t>
            </a:r>
            <a:r>
              <a:rPr lang="nb-NO" sz="1800" dirty="0" err="1"/>
              <a:t>empowerment</a:t>
            </a:r>
            <a:r>
              <a:rPr lang="nb-NO" sz="1800" dirty="0"/>
              <a:t> – samproduksjon)</a:t>
            </a:r>
          </a:p>
          <a:p>
            <a:pPr eaLnBrk="1" hangingPunct="1">
              <a:lnSpc>
                <a:spcPct val="80000"/>
              </a:lnSpc>
            </a:pPr>
            <a:r>
              <a:rPr lang="nb-NO" sz="1800" dirty="0" err="1"/>
              <a:t>Bottom</a:t>
            </a:r>
            <a:r>
              <a:rPr lang="nb-NO" sz="1800" dirty="0"/>
              <a:t> up – </a:t>
            </a:r>
            <a:r>
              <a:rPr lang="nb-NO" sz="1800" dirty="0" err="1"/>
              <a:t>top</a:t>
            </a:r>
            <a:r>
              <a:rPr lang="nb-NO" sz="1800" dirty="0"/>
              <a:t> </a:t>
            </a:r>
            <a:r>
              <a:rPr lang="nb-NO" sz="1800" dirty="0" err="1"/>
              <a:t>down</a:t>
            </a:r>
            <a:r>
              <a:rPr lang="nb-NO" sz="1800" dirty="0"/>
              <a:t> (</a:t>
            </a:r>
            <a:r>
              <a:rPr lang="nb-NO" sz="1800" dirty="0" err="1"/>
              <a:t>empowerment</a:t>
            </a:r>
            <a:r>
              <a:rPr lang="nb-NO" sz="1800" dirty="0"/>
              <a:t> – samproduksjon)</a:t>
            </a:r>
          </a:p>
          <a:p>
            <a:pPr eaLnBrk="1" hangingPunct="1">
              <a:lnSpc>
                <a:spcPct val="80000"/>
              </a:lnSpc>
            </a:pPr>
            <a:r>
              <a:rPr lang="nb-NO" sz="1800" dirty="0" err="1"/>
              <a:t>Echeverri</a:t>
            </a:r>
            <a:r>
              <a:rPr lang="nb-NO" sz="1800" dirty="0"/>
              <a:t> &amp; Skålen (2011) : «Co-</a:t>
            </a:r>
            <a:r>
              <a:rPr lang="nb-NO" sz="1800" dirty="0" err="1"/>
              <a:t>destruction</a:t>
            </a:r>
            <a:r>
              <a:rPr lang="nb-NO" sz="1800" dirty="0"/>
              <a:t> – utgangen på interaksjonen kan være så vel </a:t>
            </a:r>
            <a:r>
              <a:rPr lang="nb-NO" sz="1800" dirty="0" smtClean="0"/>
              <a:t>co-</a:t>
            </a:r>
            <a:r>
              <a:rPr lang="nb-NO" sz="1800" dirty="0" err="1" smtClean="0"/>
              <a:t>production</a:t>
            </a:r>
            <a:r>
              <a:rPr lang="nb-NO" sz="1800" dirty="0" smtClean="0"/>
              <a:t> </a:t>
            </a:r>
            <a:r>
              <a:rPr lang="nb-NO" sz="1800" dirty="0"/>
              <a:t>som co-</a:t>
            </a:r>
            <a:r>
              <a:rPr lang="nb-NO" sz="1800" dirty="0" err="1"/>
              <a:t>destruction</a:t>
            </a:r>
            <a:r>
              <a:rPr lang="nb-NO" sz="1800" dirty="0"/>
              <a:t>»</a:t>
            </a:r>
          </a:p>
          <a:p>
            <a:pPr eaLnBrk="1" hangingPunct="1">
              <a:lnSpc>
                <a:spcPct val="80000"/>
              </a:lnSpc>
            </a:pPr>
            <a:endParaRPr lang="nb-NO" dirty="0"/>
          </a:p>
          <a:p>
            <a:endParaRPr lang="nb-NO" dirty="0"/>
          </a:p>
        </p:txBody>
      </p:sp>
    </p:spTree>
    <p:extLst>
      <p:ext uri="{BB962C8B-B14F-4D97-AF65-F5344CB8AC3E}">
        <p14:creationId xmlns:p14="http://schemas.microsoft.com/office/powerpoint/2010/main" val="2144892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Maktperspektivet forts..</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smtClean="0"/>
              <a:t>Samproduksjon eller kooptering/innlemming (nøytralisering av utfordringer som har vært rettet mot tjenestene fra brukerhold)</a:t>
            </a:r>
          </a:p>
          <a:p>
            <a:r>
              <a:rPr lang="nb-NO" dirty="0" smtClean="0"/>
              <a:t>Samproduksjon som produktiv makt (Foucault)</a:t>
            </a:r>
          </a:p>
          <a:p>
            <a:r>
              <a:rPr lang="nb-NO" dirty="0" smtClean="0"/>
              <a:t>Samproduksjon som legitimering og ansvarliggjøring for den rådende politikken – og for egen velferd</a:t>
            </a:r>
          </a:p>
          <a:p>
            <a:endParaRPr lang="nb-NO" dirty="0"/>
          </a:p>
        </p:txBody>
      </p:sp>
    </p:spTree>
    <p:extLst>
      <p:ext uri="{BB962C8B-B14F-4D97-AF65-F5344CB8AC3E}">
        <p14:creationId xmlns:p14="http://schemas.microsoft.com/office/powerpoint/2010/main" val="4103154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Idealisering av pårørendes omsorgspotensiale?</a:t>
            </a:r>
            <a:endParaRPr lang="nb-NO" dirty="0"/>
          </a:p>
        </p:txBody>
      </p:sp>
      <p:sp>
        <p:nvSpPr>
          <p:cNvPr id="3" name="Plassholder for innhold 2"/>
          <p:cNvSpPr>
            <a:spLocks noGrp="1"/>
          </p:cNvSpPr>
          <p:nvPr>
            <p:ph idx="1"/>
          </p:nvPr>
        </p:nvSpPr>
        <p:spPr/>
        <p:txBody>
          <a:bodyPr>
            <a:normAutofit/>
          </a:bodyPr>
          <a:lstStyle/>
          <a:p>
            <a:r>
              <a:rPr lang="nb-NO" sz="1600" dirty="0"/>
              <a:t>Familiebasert omsorg anslås til </a:t>
            </a:r>
            <a:r>
              <a:rPr lang="nb-NO" sz="1600" dirty="0" err="1"/>
              <a:t>ca</a:t>
            </a:r>
            <a:r>
              <a:rPr lang="nb-NO" sz="1600" dirty="0"/>
              <a:t> 100 000 årsverk (Rønning 2009) (</a:t>
            </a:r>
            <a:r>
              <a:rPr lang="nb-NO" sz="1600" dirty="0" err="1"/>
              <a:t>Ca</a:t>
            </a:r>
            <a:r>
              <a:rPr lang="nb-NO" sz="1600" dirty="0"/>
              <a:t> 130 000 i off. omsorgstjenester)</a:t>
            </a:r>
          </a:p>
          <a:p>
            <a:r>
              <a:rPr lang="nb-NO" sz="1600" dirty="0"/>
              <a:t>Flyttemønstre svekker familieomsorgen</a:t>
            </a:r>
          </a:p>
          <a:p>
            <a:r>
              <a:rPr lang="nb-NO" sz="1600" dirty="0"/>
              <a:t>Kjønnsdimensjonen: </a:t>
            </a:r>
          </a:p>
          <a:p>
            <a:pPr lvl="1"/>
            <a:r>
              <a:rPr lang="nb-NO" sz="1600" dirty="0"/>
              <a:t>82 % av de som mottok omsorgslønn 2010 var kvinner</a:t>
            </a:r>
          </a:p>
          <a:p>
            <a:pPr lvl="1"/>
            <a:r>
              <a:rPr lang="nb-NO" sz="1600" dirty="0"/>
              <a:t>Kvinner arbeider i større grad deltid enn menn </a:t>
            </a:r>
            <a:r>
              <a:rPr lang="nb-NO" sz="1600" dirty="0" err="1"/>
              <a:t>pga</a:t>
            </a:r>
            <a:r>
              <a:rPr lang="nb-NO" sz="1600" dirty="0"/>
              <a:t> omsorgsbyrder</a:t>
            </a:r>
          </a:p>
          <a:p>
            <a:pPr lvl="1"/>
            <a:r>
              <a:rPr lang="nb-NO" sz="1600" dirty="0"/>
              <a:t>Lilleaas og Fivel (2011): Kjønnede forventninger til pårørende – vil forventningene til kvinnelige pårørende forsterkes ved at pårørende i økende grad ses som en ressurs i omsorgsarbeidet?  </a:t>
            </a:r>
          </a:p>
          <a:p>
            <a:pPr lvl="1"/>
            <a:r>
              <a:rPr lang="nb-NO" sz="1600" dirty="0"/>
              <a:t>A. Huitfeldt (2014): [AP] Vil innføre ordninger som skal gjøre det lettere å ta vare på syke foreldre på samme måte som for syke barn – vil gjøre nåværende permisjonsordning lønnet – i hvilken grad vil det løse problemet? </a:t>
            </a:r>
          </a:p>
        </p:txBody>
      </p:sp>
    </p:spTree>
    <p:extLst>
      <p:ext uri="{BB962C8B-B14F-4D97-AF65-F5344CB8AC3E}">
        <p14:creationId xmlns:p14="http://schemas.microsoft.com/office/powerpoint/2010/main" val="3915149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Idealisering av frivillighetens potensiale?</a:t>
            </a:r>
          </a:p>
        </p:txBody>
      </p:sp>
      <p:sp>
        <p:nvSpPr>
          <p:cNvPr id="3" name="Plassholder for innhold 2"/>
          <p:cNvSpPr>
            <a:spLocks noGrp="1"/>
          </p:cNvSpPr>
          <p:nvPr>
            <p:ph idx="1"/>
          </p:nvPr>
        </p:nvSpPr>
        <p:spPr>
          <a:xfrm>
            <a:off x="1657350" y="1167594"/>
            <a:ext cx="5829300" cy="3086100"/>
          </a:xfrm>
        </p:spPr>
        <p:txBody>
          <a:bodyPr>
            <a:noAutofit/>
          </a:bodyPr>
          <a:lstStyle/>
          <a:p>
            <a:r>
              <a:rPr lang="nb-NO" sz="1800" dirty="0"/>
              <a:t>Frivillig sektor framstår som vital, men endrer karakter</a:t>
            </a:r>
          </a:p>
          <a:p>
            <a:r>
              <a:rPr lang="nb-NO" sz="1800" dirty="0"/>
              <a:t>Veksten skjer i aktivitetsrettede organisasjoner, særlig idrett på bekostning av verdibaserte, samfunnsrettede organisasjoner</a:t>
            </a:r>
          </a:p>
          <a:p>
            <a:r>
              <a:rPr lang="nb-NO" sz="1800" dirty="0"/>
              <a:t>Bare 10 prosent av frivillig arbeid foregår innen helse- og omsorgsfeltet</a:t>
            </a:r>
          </a:p>
          <a:p>
            <a:r>
              <a:rPr lang="nb-NO" sz="1800" dirty="0"/>
              <a:t>Tette, nære lokalsamfunn vs. økende individualisering - selvrealisering</a:t>
            </a:r>
          </a:p>
          <a:p>
            <a:r>
              <a:rPr lang="nb-NO" sz="1800" dirty="0"/>
              <a:t>Får de frivillige organisasjonene en ny rolle </a:t>
            </a:r>
            <a:r>
              <a:rPr lang="nb-NO" sz="1800" dirty="0" smtClean="0"/>
              <a:t>–»Statens </a:t>
            </a:r>
            <a:r>
              <a:rPr lang="nb-NO" sz="1800" dirty="0"/>
              <a:t>tjenere» </a:t>
            </a:r>
          </a:p>
          <a:p>
            <a:pPr marL="0" indent="0">
              <a:buNone/>
            </a:pPr>
            <a:r>
              <a:rPr lang="nb-NO" sz="1800" i="1" dirty="0"/>
              <a:t>	</a:t>
            </a:r>
          </a:p>
        </p:txBody>
      </p:sp>
    </p:spTree>
    <p:extLst>
      <p:ext uri="{BB962C8B-B14F-4D97-AF65-F5344CB8AC3E}">
        <p14:creationId xmlns:p14="http://schemas.microsoft.com/office/powerpoint/2010/main" val="4127100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b="1" dirty="0"/>
              <a:t>Idealiseringen av den aktive bruker?</a:t>
            </a:r>
          </a:p>
        </p:txBody>
      </p:sp>
      <p:sp>
        <p:nvSpPr>
          <p:cNvPr id="3" name="Plassholder for innhold 2"/>
          <p:cNvSpPr>
            <a:spLocks noGrp="1"/>
          </p:cNvSpPr>
          <p:nvPr>
            <p:ph idx="1"/>
          </p:nvPr>
        </p:nvSpPr>
        <p:spPr/>
        <p:txBody>
          <a:bodyPr/>
          <a:lstStyle/>
          <a:p>
            <a:r>
              <a:rPr lang="nb-NO" sz="2700" dirty="0"/>
              <a:t>Samproduksjon har den aktive, deltakende bruker som forutsetning. </a:t>
            </a:r>
          </a:p>
          <a:p>
            <a:r>
              <a:rPr lang="nb-NO" sz="2700" dirty="0">
                <a:solidFill>
                  <a:srgbClr val="000000"/>
                </a:solidFill>
              </a:rPr>
              <a:t>Forskjellige brukergrupper – ulike forutsetninger for co-</a:t>
            </a:r>
            <a:r>
              <a:rPr lang="nb-NO" sz="2700" dirty="0" err="1">
                <a:solidFill>
                  <a:srgbClr val="000000"/>
                </a:solidFill>
              </a:rPr>
              <a:t>production</a:t>
            </a:r>
            <a:r>
              <a:rPr lang="nb-NO" sz="2700" dirty="0">
                <a:solidFill>
                  <a:srgbClr val="000000"/>
                </a:solidFill>
              </a:rPr>
              <a:t>?</a:t>
            </a:r>
          </a:p>
          <a:p>
            <a:endParaRPr lang="nb-NO" sz="2700" dirty="0"/>
          </a:p>
        </p:txBody>
      </p:sp>
    </p:spTree>
    <p:extLst>
      <p:ext uri="{BB962C8B-B14F-4D97-AF65-F5344CB8AC3E}">
        <p14:creationId xmlns:p14="http://schemas.microsoft.com/office/powerpoint/2010/main" val="3460439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7350" y="465516"/>
            <a:ext cx="5829300" cy="1242138"/>
          </a:xfrm>
        </p:spPr>
        <p:txBody>
          <a:bodyPr>
            <a:noAutofit/>
          </a:bodyPr>
          <a:lstStyle/>
          <a:p>
            <a:r>
              <a:rPr lang="nb-NO" sz="2800" dirty="0"/>
              <a:t>Ansvarsfraskrivelse fra det offentlige – eller motvekt mot privatisering?</a:t>
            </a:r>
          </a:p>
        </p:txBody>
      </p:sp>
      <p:sp>
        <p:nvSpPr>
          <p:cNvPr id="3" name="Plassholder for innhold 2"/>
          <p:cNvSpPr>
            <a:spLocks noGrp="1"/>
          </p:cNvSpPr>
          <p:nvPr>
            <p:ph idx="1"/>
          </p:nvPr>
        </p:nvSpPr>
        <p:spPr>
          <a:xfrm>
            <a:off x="457200" y="1851669"/>
            <a:ext cx="8229600" cy="2742953"/>
          </a:xfrm>
        </p:spPr>
        <p:txBody>
          <a:bodyPr>
            <a:normAutofit/>
          </a:bodyPr>
          <a:lstStyle/>
          <a:p>
            <a:r>
              <a:rPr lang="nb-NO" sz="2400" dirty="0" smtClean="0"/>
              <a:t>Samproduksjon som ensidig rasjonaliserings-, effektiviserings-, sparetiltak</a:t>
            </a:r>
          </a:p>
          <a:p>
            <a:r>
              <a:rPr lang="nb-NO" sz="2400" dirty="0" smtClean="0"/>
              <a:t>Kan kommersialisering demme opp for kommersialisering av velferdstjenestene? (</a:t>
            </a:r>
            <a:r>
              <a:rPr lang="nb-NO" sz="2400" dirty="0" err="1" smtClean="0"/>
              <a:t>Calabro</a:t>
            </a:r>
            <a:r>
              <a:rPr lang="nb-NO" sz="2400" dirty="0" smtClean="0"/>
              <a:t> 2012)</a:t>
            </a:r>
            <a:endParaRPr lang="nb-NO" sz="2400" dirty="0"/>
          </a:p>
        </p:txBody>
      </p:sp>
    </p:spTree>
    <p:extLst>
      <p:ext uri="{BB962C8B-B14F-4D97-AF65-F5344CB8AC3E}">
        <p14:creationId xmlns:p14="http://schemas.microsoft.com/office/powerpoint/2010/main" val="442340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700" dirty="0"/>
              <a:t>Hva er samproduksjonens effekter? </a:t>
            </a:r>
          </a:p>
        </p:txBody>
      </p:sp>
      <p:sp>
        <p:nvSpPr>
          <p:cNvPr id="3" name="Plassholder for innhold 2"/>
          <p:cNvSpPr>
            <a:spLocks noGrp="1"/>
          </p:cNvSpPr>
          <p:nvPr>
            <p:ph idx="1"/>
          </p:nvPr>
        </p:nvSpPr>
        <p:spPr>
          <a:xfrm>
            <a:off x="1657350" y="1113588"/>
            <a:ext cx="5829300" cy="3458412"/>
          </a:xfrm>
        </p:spPr>
        <p:txBody>
          <a:bodyPr>
            <a:normAutofit lnSpcReduction="10000"/>
          </a:bodyPr>
          <a:lstStyle/>
          <a:p>
            <a:r>
              <a:rPr lang="nb-NO" sz="1800" dirty="0" err="1"/>
              <a:t>Voorley</a:t>
            </a:r>
            <a:r>
              <a:rPr lang="nb-NO" sz="1800" dirty="0"/>
              <a:t> et al (2014): Dette vet vi lite om! Samproduksjon framstilles ofte som et mål i seg selv - Forskningen har i stor grad vært opptatt av faktorer som fremmer/hemmer prosessen; ulike former for samproduksjon – lite forskning på resultater, effekter. </a:t>
            </a:r>
          </a:p>
          <a:p>
            <a:r>
              <a:rPr lang="nb-NO" sz="1800" dirty="0"/>
              <a:t>I den grad de er studert er resultatene knyttet til effektivitet, effektivisering av tjenestene. </a:t>
            </a:r>
          </a:p>
          <a:p>
            <a:r>
              <a:rPr lang="nb-NO" sz="1800" dirty="0" err="1"/>
              <a:t>Fledderus</a:t>
            </a:r>
            <a:r>
              <a:rPr lang="nb-NO" sz="1800" dirty="0"/>
              <a:t> mfl. (2014): Det er lite empiriske data som støtter opp om målene med at samproduksjon fremmer økt tillit, sosialt samhold og positiv sosial kapitalbygging. </a:t>
            </a:r>
          </a:p>
        </p:txBody>
      </p:sp>
    </p:spTree>
    <p:extLst>
      <p:ext uri="{BB962C8B-B14F-4D97-AF65-F5344CB8AC3E}">
        <p14:creationId xmlns:p14="http://schemas.microsoft.com/office/powerpoint/2010/main" val="1860601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400" dirty="0" smtClean="0"/>
              <a:t>Så –</a:t>
            </a:r>
            <a:br>
              <a:rPr lang="nb-NO" sz="2400" dirty="0" smtClean="0"/>
            </a:br>
            <a:r>
              <a:rPr lang="nb-NO" sz="2400" dirty="0" smtClean="0"/>
              <a:t>Kan kindereggløftene oppfylles?</a:t>
            </a:r>
            <a:br>
              <a:rPr lang="nb-NO" sz="2400" dirty="0" smtClean="0"/>
            </a:br>
            <a:r>
              <a:rPr lang="nb-NO" sz="2400" dirty="0" smtClean="0"/>
              <a:t>Og – hva er vårt alternativ?</a:t>
            </a:r>
            <a:endParaRPr lang="nb-NO" sz="2400" dirty="0"/>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1419622"/>
            <a:ext cx="3166757" cy="3600400"/>
          </a:xfrm>
          <a:prstGeom prst="rect">
            <a:avLst/>
          </a:prstGeom>
        </p:spPr>
      </p:pic>
    </p:spTree>
    <p:extLst>
      <p:ext uri="{BB962C8B-B14F-4D97-AF65-F5344CB8AC3E}">
        <p14:creationId xmlns:p14="http://schemas.microsoft.com/office/powerpoint/2010/main" val="340707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57350" y="457200"/>
            <a:ext cx="5829300" cy="1028700"/>
          </a:xfrm>
        </p:spPr>
        <p:txBody>
          <a:bodyPr>
            <a:normAutofit fontScale="90000"/>
          </a:bodyPr>
          <a:lstStyle/>
          <a:p>
            <a:pPr eaLnBrk="1" hangingPunct="1"/>
            <a:r>
              <a:rPr lang="nb-NO" altLang="nb-NO" dirty="0" smtClean="0"/>
              <a:t>Hva er samproduksjon? (Co-</a:t>
            </a:r>
            <a:r>
              <a:rPr lang="nb-NO" altLang="nb-NO" dirty="0" err="1" smtClean="0"/>
              <a:t>production</a:t>
            </a:r>
            <a:r>
              <a:rPr lang="nb-NO" altLang="nb-NO" dirty="0" smtClean="0"/>
              <a:t>)</a:t>
            </a:r>
          </a:p>
        </p:txBody>
      </p:sp>
      <p:sp>
        <p:nvSpPr>
          <p:cNvPr id="17411" name="Rectangle 3"/>
          <p:cNvSpPr>
            <a:spLocks noGrp="1" noChangeArrowheads="1"/>
          </p:cNvSpPr>
          <p:nvPr>
            <p:ph type="body" idx="1"/>
          </p:nvPr>
        </p:nvSpPr>
        <p:spPr>
          <a:xfrm>
            <a:off x="457200" y="1707655"/>
            <a:ext cx="8229600" cy="2886968"/>
          </a:xfrm>
        </p:spPr>
        <p:txBody>
          <a:bodyPr>
            <a:normAutofit/>
          </a:bodyPr>
          <a:lstStyle/>
          <a:p>
            <a:pPr eaLnBrk="1" hangingPunct="1">
              <a:lnSpc>
                <a:spcPct val="90000"/>
              </a:lnSpc>
            </a:pPr>
            <a:r>
              <a:rPr lang="nb-NO" altLang="nb-NO" sz="2000" dirty="0"/>
              <a:t>A </a:t>
            </a:r>
            <a:r>
              <a:rPr lang="nb-NO" altLang="nb-NO" sz="2000" dirty="0" err="1"/>
              <a:t>particular</a:t>
            </a:r>
            <a:r>
              <a:rPr lang="nb-NO" altLang="nb-NO" sz="2000" dirty="0"/>
              <a:t> form </a:t>
            </a:r>
            <a:r>
              <a:rPr lang="nb-NO" altLang="nb-NO" sz="2000" dirty="0" err="1"/>
              <a:t>of</a:t>
            </a:r>
            <a:r>
              <a:rPr lang="nb-NO" altLang="nb-NO" sz="2000" dirty="0"/>
              <a:t> </a:t>
            </a:r>
            <a:r>
              <a:rPr lang="nb-NO" altLang="nb-NO" sz="2000" b="1" dirty="0" err="1"/>
              <a:t>partnership</a:t>
            </a:r>
            <a:r>
              <a:rPr lang="nb-NO" altLang="nb-NO" sz="2000" dirty="0"/>
              <a:t> </a:t>
            </a:r>
            <a:r>
              <a:rPr lang="nb-NO" altLang="nb-NO" sz="2000" dirty="0" err="1"/>
              <a:t>between</a:t>
            </a:r>
            <a:r>
              <a:rPr lang="nb-NO" altLang="nb-NO" sz="2000" dirty="0"/>
              <a:t> </a:t>
            </a:r>
            <a:r>
              <a:rPr lang="nb-NO" altLang="nb-NO" sz="2000" dirty="0" err="1"/>
              <a:t>people</a:t>
            </a:r>
            <a:r>
              <a:rPr lang="nb-NO" altLang="nb-NO" sz="2000" dirty="0"/>
              <a:t> </a:t>
            </a:r>
            <a:r>
              <a:rPr lang="nb-NO" altLang="nb-NO" sz="2000" dirty="0" err="1"/>
              <a:t>who</a:t>
            </a:r>
            <a:r>
              <a:rPr lang="nb-NO" altLang="nb-NO" sz="2000" dirty="0"/>
              <a:t> </a:t>
            </a:r>
            <a:r>
              <a:rPr lang="nb-NO" altLang="nb-NO" sz="2000" dirty="0" err="1"/>
              <a:t>use</a:t>
            </a:r>
            <a:r>
              <a:rPr lang="nb-NO" altLang="nb-NO" sz="2000" dirty="0"/>
              <a:t> </a:t>
            </a:r>
            <a:r>
              <a:rPr lang="nb-NO" altLang="nb-NO" sz="2000" dirty="0" err="1"/>
              <a:t>social</a:t>
            </a:r>
            <a:r>
              <a:rPr lang="nb-NO" altLang="nb-NO" sz="2000" dirty="0"/>
              <a:t> </a:t>
            </a:r>
            <a:r>
              <a:rPr lang="nb-NO" altLang="nb-NO" sz="2000" dirty="0" err="1"/>
              <a:t>care</a:t>
            </a:r>
            <a:r>
              <a:rPr lang="nb-NO" altLang="nb-NO" sz="2000" dirty="0"/>
              <a:t> services and </a:t>
            </a:r>
            <a:r>
              <a:rPr lang="nb-NO" altLang="nb-NO" sz="2000" dirty="0" err="1"/>
              <a:t>the</a:t>
            </a:r>
            <a:r>
              <a:rPr lang="nb-NO" altLang="nb-NO" sz="2000" dirty="0"/>
              <a:t> </a:t>
            </a:r>
            <a:r>
              <a:rPr lang="nb-NO" altLang="nb-NO" sz="2000" dirty="0" err="1"/>
              <a:t>people</a:t>
            </a:r>
            <a:r>
              <a:rPr lang="nb-NO" altLang="nb-NO" sz="2000" dirty="0"/>
              <a:t> and </a:t>
            </a:r>
            <a:r>
              <a:rPr lang="nb-NO" altLang="nb-NO" sz="2000" dirty="0" err="1"/>
              <a:t>agencies</a:t>
            </a:r>
            <a:r>
              <a:rPr lang="nb-NO" altLang="nb-NO" sz="2000" dirty="0"/>
              <a:t> </a:t>
            </a:r>
            <a:r>
              <a:rPr lang="nb-NO" altLang="nb-NO" sz="2000" dirty="0" err="1"/>
              <a:t>that</a:t>
            </a:r>
            <a:r>
              <a:rPr lang="nb-NO" altLang="nb-NO" sz="2000" dirty="0"/>
              <a:t> </a:t>
            </a:r>
            <a:r>
              <a:rPr lang="nb-NO" altLang="nb-NO" sz="2000" dirty="0" err="1"/>
              <a:t>provide</a:t>
            </a:r>
            <a:r>
              <a:rPr lang="nb-NO" altLang="nb-NO" sz="2000" dirty="0"/>
              <a:t> </a:t>
            </a:r>
            <a:r>
              <a:rPr lang="nb-NO" altLang="nb-NO" sz="2000" dirty="0" err="1"/>
              <a:t>them</a:t>
            </a:r>
            <a:r>
              <a:rPr lang="nb-NO" altLang="nb-NO" sz="2000" dirty="0"/>
              <a:t> (Hunter &amp; Ritchie 2007) (Min utheving).</a:t>
            </a:r>
          </a:p>
          <a:p>
            <a:pPr eaLnBrk="1" hangingPunct="1">
              <a:lnSpc>
                <a:spcPct val="90000"/>
              </a:lnSpc>
            </a:pPr>
            <a:r>
              <a:rPr lang="nb-NO" altLang="nb-NO" sz="2000" dirty="0"/>
              <a:t>A mix </a:t>
            </a:r>
            <a:r>
              <a:rPr lang="nb-NO" altLang="nb-NO" sz="2000" dirty="0" err="1"/>
              <a:t>of</a:t>
            </a:r>
            <a:r>
              <a:rPr lang="nb-NO" altLang="nb-NO" sz="2000" dirty="0"/>
              <a:t> </a:t>
            </a:r>
            <a:r>
              <a:rPr lang="nb-NO" altLang="nb-NO" sz="2000" dirty="0" err="1"/>
              <a:t>activities</a:t>
            </a:r>
            <a:r>
              <a:rPr lang="nb-NO" altLang="nb-NO" sz="2000" dirty="0"/>
              <a:t> </a:t>
            </a:r>
            <a:r>
              <a:rPr lang="nb-NO" altLang="nb-NO" sz="2000" dirty="0" err="1"/>
              <a:t>where</a:t>
            </a:r>
            <a:r>
              <a:rPr lang="nb-NO" altLang="nb-NO" sz="2000" dirty="0"/>
              <a:t> </a:t>
            </a:r>
            <a:r>
              <a:rPr lang="nb-NO" altLang="nb-NO" sz="2000" dirty="0" err="1"/>
              <a:t>both</a:t>
            </a:r>
            <a:r>
              <a:rPr lang="nb-NO" altLang="nb-NO" sz="2000" dirty="0"/>
              <a:t> </a:t>
            </a:r>
            <a:r>
              <a:rPr lang="nb-NO" altLang="nb-NO" sz="2000" dirty="0" err="1"/>
              <a:t>public</a:t>
            </a:r>
            <a:r>
              <a:rPr lang="nb-NO" altLang="nb-NO" sz="2000" dirty="0"/>
              <a:t> service agents and </a:t>
            </a:r>
            <a:r>
              <a:rPr lang="nb-NO" altLang="nb-NO" sz="2000" dirty="0" err="1"/>
              <a:t>citizens</a:t>
            </a:r>
            <a:r>
              <a:rPr lang="nb-NO" altLang="nb-NO" sz="2000" dirty="0"/>
              <a:t> </a:t>
            </a:r>
            <a:r>
              <a:rPr lang="nb-NO" altLang="nb-NO" sz="2000" dirty="0" err="1"/>
              <a:t>contribute</a:t>
            </a:r>
            <a:r>
              <a:rPr lang="nb-NO" altLang="nb-NO" sz="2000" dirty="0"/>
              <a:t> to </a:t>
            </a:r>
            <a:r>
              <a:rPr lang="nb-NO" altLang="nb-NO" sz="2000" dirty="0" err="1"/>
              <a:t>the</a:t>
            </a:r>
            <a:r>
              <a:rPr lang="nb-NO" altLang="nb-NO" sz="2000" dirty="0"/>
              <a:t> </a:t>
            </a:r>
            <a:r>
              <a:rPr lang="nb-NO" altLang="nb-NO" sz="2000" dirty="0" err="1"/>
              <a:t>provision</a:t>
            </a:r>
            <a:r>
              <a:rPr lang="nb-NO" altLang="nb-NO" sz="2000" dirty="0"/>
              <a:t> </a:t>
            </a:r>
            <a:r>
              <a:rPr lang="nb-NO" altLang="nb-NO" sz="2000" dirty="0" err="1"/>
              <a:t>of</a:t>
            </a:r>
            <a:r>
              <a:rPr lang="nb-NO" altLang="nb-NO" sz="2000" dirty="0"/>
              <a:t> </a:t>
            </a:r>
            <a:r>
              <a:rPr lang="nb-NO" altLang="nb-NO" sz="2000" dirty="0" err="1"/>
              <a:t>public</a:t>
            </a:r>
            <a:r>
              <a:rPr lang="nb-NO" altLang="nb-NO" sz="2000" dirty="0"/>
              <a:t> services (</a:t>
            </a:r>
            <a:r>
              <a:rPr lang="nb-NO" altLang="nb-NO" sz="2000" dirty="0" err="1"/>
              <a:t>Pestoff</a:t>
            </a:r>
            <a:r>
              <a:rPr lang="nb-NO" altLang="nb-NO" sz="2000" dirty="0"/>
              <a:t> and </a:t>
            </a:r>
            <a:r>
              <a:rPr lang="nb-NO" altLang="nb-NO" sz="2000" dirty="0" err="1"/>
              <a:t>Brandsen</a:t>
            </a:r>
            <a:r>
              <a:rPr lang="nb-NO" altLang="nb-NO" sz="2000" dirty="0"/>
              <a:t> 2010)</a:t>
            </a:r>
          </a:p>
          <a:p>
            <a:pPr eaLnBrk="1" hangingPunct="1">
              <a:lnSpc>
                <a:spcPct val="90000"/>
              </a:lnSpc>
            </a:pPr>
            <a:r>
              <a:rPr lang="nb-NO" altLang="nb-NO" sz="2000" dirty="0"/>
              <a:t>Opprinnelig: Samproduksjon mellom brukere og tjenesteytere – utvidet til familie, nettverk, frivillige organisasjoner, sivilsamfunn</a:t>
            </a:r>
          </a:p>
        </p:txBody>
      </p:sp>
    </p:spTree>
    <p:extLst>
      <p:ext uri="{BB962C8B-B14F-4D97-AF65-F5344CB8AC3E}">
        <p14:creationId xmlns:p14="http://schemas.microsoft.com/office/powerpoint/2010/main" val="2528095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nb-NO" altLang="nb-NO" dirty="0" smtClean="0"/>
              <a:t>Internasjonale strømninger</a:t>
            </a:r>
          </a:p>
        </p:txBody>
      </p:sp>
      <p:sp>
        <p:nvSpPr>
          <p:cNvPr id="20483" name="Rectangle 3"/>
          <p:cNvSpPr>
            <a:spLocks noGrp="1" noChangeArrowheads="1"/>
          </p:cNvSpPr>
          <p:nvPr>
            <p:ph type="body" idx="1"/>
          </p:nvPr>
        </p:nvSpPr>
        <p:spPr>
          <a:xfrm>
            <a:off x="1657350" y="1221600"/>
            <a:ext cx="5829300" cy="3086100"/>
          </a:xfrm>
        </p:spPr>
        <p:txBody>
          <a:bodyPr>
            <a:noAutofit/>
          </a:bodyPr>
          <a:lstStyle/>
          <a:p>
            <a:pPr>
              <a:lnSpc>
                <a:spcPct val="80000"/>
              </a:lnSpc>
            </a:pPr>
            <a:r>
              <a:rPr lang="nb-NO" altLang="nb-NO" sz="1600" dirty="0"/>
              <a:t>Sentralt begrep i velferdspolitikken til Clinton, Obama (USA), New Labour i Storbritannia, EU</a:t>
            </a:r>
          </a:p>
          <a:p>
            <a:pPr>
              <a:lnSpc>
                <a:spcPct val="80000"/>
              </a:lnSpc>
            </a:pPr>
            <a:r>
              <a:rPr lang="nb-NO" altLang="nb-NO" sz="1600" b="1" dirty="0"/>
              <a:t>Sverige:</a:t>
            </a:r>
            <a:r>
              <a:rPr lang="nb-NO" altLang="nb-NO" sz="1600" dirty="0"/>
              <a:t> ”Staten </a:t>
            </a:r>
            <a:r>
              <a:rPr lang="nb-NO" altLang="nb-NO" sz="1600" dirty="0" err="1"/>
              <a:t>och</a:t>
            </a:r>
            <a:r>
              <a:rPr lang="nb-NO" altLang="nb-NO" sz="1600" dirty="0"/>
              <a:t> </a:t>
            </a:r>
            <a:r>
              <a:rPr lang="nb-NO" altLang="nb-NO" sz="1600" dirty="0" err="1"/>
              <a:t>kommunerna</a:t>
            </a:r>
            <a:r>
              <a:rPr lang="nb-NO" altLang="nb-NO" sz="1600" dirty="0"/>
              <a:t>” (2005) Ansvarskomiteens skriftserie – Tar til orde for sterkere grad av medborgerskapsdeltakelse i framtidige velferdsreformer. Borgerne må få en mer viktigere rolle i tjenesteutformingen</a:t>
            </a:r>
          </a:p>
          <a:p>
            <a:pPr>
              <a:lnSpc>
                <a:spcPct val="80000"/>
              </a:lnSpc>
            </a:pPr>
            <a:r>
              <a:rPr lang="nb-NO" altLang="nb-NO" sz="1600" b="1" dirty="0"/>
              <a:t>Danmark:</a:t>
            </a:r>
            <a:r>
              <a:rPr lang="nb-NO" altLang="nb-NO" sz="1600" dirty="0"/>
              <a:t> </a:t>
            </a:r>
            <a:r>
              <a:rPr lang="nb-NO" altLang="nb-NO" sz="1600" dirty="0" err="1"/>
              <a:t>Institut</a:t>
            </a:r>
            <a:r>
              <a:rPr lang="nb-NO" altLang="nb-NO" sz="1600" dirty="0"/>
              <a:t> for </a:t>
            </a:r>
            <a:r>
              <a:rPr lang="nb-NO" altLang="nb-NO" sz="1600" dirty="0" err="1"/>
              <a:t>samfund</a:t>
            </a:r>
            <a:r>
              <a:rPr lang="nb-NO" altLang="nb-NO" sz="1600" dirty="0"/>
              <a:t> and globalisering. 2012: «En innovativ offentlig sektor, der </a:t>
            </a:r>
            <a:r>
              <a:rPr lang="nb-NO" altLang="nb-NO" sz="1600" dirty="0" err="1"/>
              <a:t>skaber</a:t>
            </a:r>
            <a:r>
              <a:rPr lang="nb-NO" altLang="nb-NO" sz="1600" dirty="0"/>
              <a:t> kvalitet og </a:t>
            </a:r>
            <a:r>
              <a:rPr lang="nb-NO" altLang="nb-NO" sz="1600" dirty="0" err="1"/>
              <a:t>fælles</a:t>
            </a:r>
            <a:r>
              <a:rPr lang="nb-NO" altLang="nb-NO" sz="1600" dirty="0"/>
              <a:t> ansvar»: a </a:t>
            </a:r>
            <a:r>
              <a:rPr lang="nb-NO" altLang="nb-NO" sz="1600" dirty="0" err="1"/>
              <a:t>main</a:t>
            </a:r>
            <a:r>
              <a:rPr lang="nb-NO" altLang="nb-NO" sz="1600" dirty="0"/>
              <a:t> goal for </a:t>
            </a:r>
            <a:r>
              <a:rPr lang="nb-NO" altLang="nb-NO" sz="1600" dirty="0" err="1"/>
              <a:t>future</a:t>
            </a:r>
            <a:r>
              <a:rPr lang="nb-NO" altLang="nb-NO" sz="1600" dirty="0"/>
              <a:t> </a:t>
            </a:r>
            <a:r>
              <a:rPr lang="nb-NO" altLang="nb-NO" sz="1600" dirty="0" err="1"/>
              <a:t>public</a:t>
            </a:r>
            <a:r>
              <a:rPr lang="nb-NO" altLang="nb-NO" sz="1600" dirty="0"/>
              <a:t> policy is to </a:t>
            </a:r>
            <a:r>
              <a:rPr lang="nb-NO" altLang="nb-NO" sz="1600" dirty="0" err="1"/>
              <a:t>involve</a:t>
            </a:r>
            <a:r>
              <a:rPr lang="nb-NO" altLang="nb-NO" sz="1600" dirty="0"/>
              <a:t> </a:t>
            </a:r>
            <a:r>
              <a:rPr lang="nb-NO" altLang="nb-NO" sz="1600" dirty="0" err="1"/>
              <a:t>the</a:t>
            </a:r>
            <a:r>
              <a:rPr lang="nb-NO" altLang="nb-NO" sz="1600" dirty="0"/>
              <a:t> </a:t>
            </a:r>
            <a:r>
              <a:rPr lang="nb-NO" altLang="nb-NO" sz="1600" dirty="0" err="1"/>
              <a:t>citizens</a:t>
            </a:r>
            <a:r>
              <a:rPr lang="nb-NO" altLang="nb-NO" sz="1600" dirty="0"/>
              <a:t> as </a:t>
            </a:r>
            <a:r>
              <a:rPr lang="nb-NO" altLang="nb-NO" sz="1600" dirty="0" err="1"/>
              <a:t>active</a:t>
            </a:r>
            <a:r>
              <a:rPr lang="nb-NO" altLang="nb-NO" sz="1600" dirty="0"/>
              <a:t> and </a:t>
            </a:r>
            <a:r>
              <a:rPr lang="nb-NO" altLang="nb-NO" sz="1600" dirty="0" err="1"/>
              <a:t>equal</a:t>
            </a:r>
            <a:r>
              <a:rPr lang="nb-NO" altLang="nb-NO" sz="1600" dirty="0"/>
              <a:t> partners in </a:t>
            </a:r>
            <a:r>
              <a:rPr lang="nb-NO" altLang="nb-NO" sz="1600" dirty="0" err="1"/>
              <a:t>the</a:t>
            </a:r>
            <a:r>
              <a:rPr lang="nb-NO" altLang="nb-NO" sz="1600" dirty="0"/>
              <a:t> </a:t>
            </a:r>
            <a:r>
              <a:rPr lang="nb-NO" altLang="nb-NO" sz="1600" dirty="0" err="1"/>
              <a:t>development</a:t>
            </a:r>
            <a:r>
              <a:rPr lang="nb-NO" altLang="nb-NO" sz="1600" dirty="0"/>
              <a:t> </a:t>
            </a:r>
            <a:r>
              <a:rPr lang="nb-NO" altLang="nb-NO" sz="1600" dirty="0" err="1"/>
              <a:t>of</a:t>
            </a:r>
            <a:r>
              <a:rPr lang="nb-NO" altLang="nb-NO" sz="1600" dirty="0"/>
              <a:t> </a:t>
            </a:r>
            <a:r>
              <a:rPr lang="nb-NO" altLang="nb-NO" sz="1600" dirty="0" err="1"/>
              <a:t>the</a:t>
            </a:r>
            <a:r>
              <a:rPr lang="nb-NO" altLang="nb-NO" sz="1600" dirty="0"/>
              <a:t> services” (</a:t>
            </a:r>
            <a:r>
              <a:rPr lang="nb-NO" altLang="nb-NO" sz="1600" dirty="0">
                <a:hlinkClick r:id="rId3"/>
              </a:rPr>
              <a:t>http://www.forvaltningspolitik.dk</a:t>
            </a:r>
            <a:r>
              <a:rPr lang="nb-NO" altLang="nb-NO" sz="1600" dirty="0" smtClean="0"/>
              <a:t>)</a:t>
            </a:r>
          </a:p>
          <a:p>
            <a:pPr>
              <a:lnSpc>
                <a:spcPct val="80000"/>
              </a:lnSpc>
            </a:pPr>
            <a:r>
              <a:rPr lang="nb-NO" altLang="nb-NO" sz="1600" dirty="0" smtClean="0"/>
              <a:t>Kommunenes </a:t>
            </a:r>
            <a:r>
              <a:rPr lang="nb-NO" altLang="nb-NO" sz="1600" dirty="0"/>
              <a:t>landsforening: ”Invester </a:t>
            </a:r>
            <a:r>
              <a:rPr lang="nb-NO" altLang="nb-NO" sz="1600" dirty="0" err="1"/>
              <a:t>för</a:t>
            </a:r>
            <a:r>
              <a:rPr lang="nb-NO" altLang="nb-NO" sz="1600" dirty="0"/>
              <a:t> det </a:t>
            </a:r>
            <a:r>
              <a:rPr lang="nb-NO" altLang="nb-NO" sz="1600" dirty="0" err="1"/>
              <a:t>sker</a:t>
            </a:r>
            <a:r>
              <a:rPr lang="nb-NO" altLang="nb-NO" sz="1600" dirty="0"/>
              <a:t>” (2013): Co-</a:t>
            </a:r>
            <a:r>
              <a:rPr lang="nb-NO" altLang="nb-NO" sz="1600" dirty="0" err="1"/>
              <a:t>production</a:t>
            </a:r>
            <a:r>
              <a:rPr lang="nb-NO" altLang="nb-NO" sz="1600" dirty="0"/>
              <a:t> settes fram som et hovedprinsipp for den framtidige velferdspolitikken. </a:t>
            </a:r>
          </a:p>
        </p:txBody>
      </p:sp>
    </p:spTree>
    <p:extLst>
      <p:ext uri="{BB962C8B-B14F-4D97-AF65-F5344CB8AC3E}">
        <p14:creationId xmlns:p14="http://schemas.microsoft.com/office/powerpoint/2010/main" val="115901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57350" y="457200"/>
            <a:ext cx="5829300" cy="1250454"/>
          </a:xfrm>
        </p:spPr>
        <p:txBody>
          <a:bodyPr/>
          <a:lstStyle/>
          <a:p>
            <a:pPr eaLnBrk="1" hangingPunct="1"/>
            <a:r>
              <a:rPr lang="nb-NO" altLang="nb-NO" sz="3000" dirty="0"/>
              <a:t>Brukermedvirkning vs. co-</a:t>
            </a:r>
            <a:r>
              <a:rPr lang="nb-NO" altLang="nb-NO" sz="3000" dirty="0" err="1"/>
              <a:t>production</a:t>
            </a:r>
            <a:endParaRPr lang="nb-NO" altLang="nb-NO" sz="3000" dirty="0"/>
          </a:p>
        </p:txBody>
      </p:sp>
      <p:sp>
        <p:nvSpPr>
          <p:cNvPr id="18435" name="Rectangle 3"/>
          <p:cNvSpPr>
            <a:spLocks noGrp="1" noChangeArrowheads="1"/>
          </p:cNvSpPr>
          <p:nvPr>
            <p:ph type="body" idx="1"/>
          </p:nvPr>
        </p:nvSpPr>
        <p:spPr>
          <a:xfrm>
            <a:off x="1655676" y="1815666"/>
            <a:ext cx="5829300" cy="3086100"/>
          </a:xfrm>
        </p:spPr>
        <p:txBody>
          <a:bodyPr/>
          <a:lstStyle/>
          <a:p>
            <a:pPr eaLnBrk="1" hangingPunct="1"/>
            <a:r>
              <a:rPr lang="nb-NO" altLang="nb-NO" dirty="0" smtClean="0"/>
              <a:t>Brukeren som medvirker vs. som medprodusent – </a:t>
            </a:r>
            <a:r>
              <a:rPr lang="nb-NO" altLang="nb-NO" i="1" dirty="0" smtClean="0"/>
              <a:t>likeverdig</a:t>
            </a:r>
            <a:r>
              <a:rPr lang="nb-NO" altLang="nb-NO" dirty="0" smtClean="0"/>
              <a:t> bidragsyter (jfr. komplementær ekspertise)</a:t>
            </a:r>
          </a:p>
        </p:txBody>
      </p:sp>
    </p:spTree>
    <p:extLst>
      <p:ext uri="{BB962C8B-B14F-4D97-AF65-F5344CB8AC3E}">
        <p14:creationId xmlns:p14="http://schemas.microsoft.com/office/powerpoint/2010/main" val="3928811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p:txBody>
          <a:bodyPr/>
          <a:lstStyle/>
          <a:p>
            <a:pPr eaLnBrk="1" hangingPunct="1"/>
            <a:r>
              <a:rPr lang="nb-NO" sz="3000"/>
              <a:t>Co-production vs. empowerment</a:t>
            </a:r>
          </a:p>
        </p:txBody>
      </p:sp>
      <p:sp>
        <p:nvSpPr>
          <p:cNvPr id="65538" name="Rectangle 3"/>
          <p:cNvSpPr>
            <a:spLocks noGrp="1" noChangeArrowheads="1"/>
          </p:cNvSpPr>
          <p:nvPr>
            <p:ph type="body" idx="4294967295"/>
          </p:nvPr>
        </p:nvSpPr>
        <p:spPr/>
        <p:txBody>
          <a:bodyPr>
            <a:normAutofit lnSpcReduction="10000"/>
          </a:bodyPr>
          <a:lstStyle/>
          <a:p>
            <a:pPr eaLnBrk="1" hangingPunct="1"/>
            <a:r>
              <a:rPr lang="nb-NO" smtClean="0"/>
              <a:t>Knyttes ofte tett opp mot empowerment: </a:t>
            </a:r>
            <a:r>
              <a:rPr lang="nb-NO" i="1" smtClean="0"/>
              <a:t>”Co-production seeks to og beyond an attemt to attune public service to the wishes of the participants. Its aim is to empower users to take greater control over, and responsibility for their lives” </a:t>
            </a:r>
            <a:r>
              <a:rPr lang="nb-NO" smtClean="0"/>
              <a:t>(Bovaird og Löffler 2003:194).</a:t>
            </a:r>
          </a:p>
          <a:p>
            <a:pPr eaLnBrk="1" hangingPunct="1"/>
            <a:endParaRPr lang="nb-NO" i="1" smtClean="0"/>
          </a:p>
        </p:txBody>
      </p:sp>
    </p:spTree>
    <p:extLst>
      <p:ext uri="{BB962C8B-B14F-4D97-AF65-F5344CB8AC3E}">
        <p14:creationId xmlns:p14="http://schemas.microsoft.com/office/powerpoint/2010/main" val="3501461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nb-NO" altLang="nb-NO" sz="3000" dirty="0"/>
              <a:t>Co-</a:t>
            </a:r>
            <a:r>
              <a:rPr lang="nb-NO" altLang="nb-NO" sz="3000" dirty="0" err="1"/>
              <a:t>production</a:t>
            </a:r>
            <a:r>
              <a:rPr lang="nb-NO" altLang="nb-NO" sz="3000" dirty="0"/>
              <a:t> innebærer en opposisjon både mot -</a:t>
            </a:r>
          </a:p>
        </p:txBody>
      </p:sp>
      <p:sp>
        <p:nvSpPr>
          <p:cNvPr id="22531" name="Rectangle 3"/>
          <p:cNvSpPr>
            <a:spLocks noGrp="1" noChangeArrowheads="1"/>
          </p:cNvSpPr>
          <p:nvPr>
            <p:ph type="body" idx="1"/>
          </p:nvPr>
        </p:nvSpPr>
        <p:spPr/>
        <p:txBody>
          <a:bodyPr>
            <a:normAutofit fontScale="92500" lnSpcReduction="10000"/>
          </a:bodyPr>
          <a:lstStyle/>
          <a:p>
            <a:pPr eaLnBrk="1" hangingPunct="1"/>
            <a:r>
              <a:rPr lang="nb-NO" altLang="nb-NO" dirty="0" smtClean="0"/>
              <a:t>En tradisjonell hierarkisk modell innenfor tjenesteapparatet: Ekspert – mottaker</a:t>
            </a:r>
          </a:p>
          <a:p>
            <a:pPr eaLnBrk="1" hangingPunct="1"/>
            <a:r>
              <a:rPr lang="nb-NO" altLang="nb-NO" dirty="0" smtClean="0"/>
              <a:t>Markedsmodellen – mottakeren som konsument</a:t>
            </a:r>
          </a:p>
          <a:p>
            <a:pPr eaLnBrk="1" hangingPunct="1"/>
            <a:r>
              <a:rPr lang="nb-NO" altLang="nb-NO" dirty="0" smtClean="0"/>
              <a:t>NPM-modellen: Kundeorientering, målbar kvalitet, effektivisering</a:t>
            </a:r>
          </a:p>
          <a:p>
            <a:pPr eaLnBrk="1" hangingPunct="1"/>
            <a:r>
              <a:rPr lang="nb-NO" altLang="nb-NO" dirty="0" smtClean="0"/>
              <a:t>En fjerde vei til velferden (</a:t>
            </a:r>
            <a:r>
              <a:rPr lang="nb-NO" altLang="nb-NO" dirty="0" err="1" smtClean="0"/>
              <a:t>Støstad</a:t>
            </a:r>
            <a:r>
              <a:rPr lang="nb-NO" altLang="nb-NO" dirty="0" smtClean="0"/>
              <a:t> 2015). </a:t>
            </a:r>
          </a:p>
        </p:txBody>
      </p:sp>
    </p:spTree>
    <p:extLst>
      <p:ext uri="{BB962C8B-B14F-4D97-AF65-F5344CB8AC3E}">
        <p14:creationId xmlns:p14="http://schemas.microsoft.com/office/powerpoint/2010/main" val="4107667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nb-NO" altLang="nb-NO" sz="3000" dirty="0"/>
              <a:t>Co-</a:t>
            </a:r>
            <a:r>
              <a:rPr lang="nb-NO" altLang="nb-NO" sz="3000" dirty="0" err="1"/>
              <a:t>production</a:t>
            </a:r>
            <a:r>
              <a:rPr lang="nb-NO" altLang="nb-NO" sz="3000" dirty="0"/>
              <a:t> innebærer en opposisjon både mot -</a:t>
            </a:r>
          </a:p>
        </p:txBody>
      </p:sp>
      <p:sp>
        <p:nvSpPr>
          <p:cNvPr id="22531" name="Rectangle 3"/>
          <p:cNvSpPr>
            <a:spLocks noGrp="1" noChangeArrowheads="1"/>
          </p:cNvSpPr>
          <p:nvPr>
            <p:ph type="body" idx="1"/>
          </p:nvPr>
        </p:nvSpPr>
        <p:spPr/>
        <p:txBody>
          <a:bodyPr>
            <a:normAutofit fontScale="92500" lnSpcReduction="10000"/>
          </a:bodyPr>
          <a:lstStyle/>
          <a:p>
            <a:pPr eaLnBrk="1" hangingPunct="1"/>
            <a:r>
              <a:rPr lang="nb-NO" altLang="nb-NO" dirty="0" smtClean="0"/>
              <a:t>En tradisjonell hierarkisk modell innenfor tjenesteapparatet: Ekspert – mottaker</a:t>
            </a:r>
          </a:p>
          <a:p>
            <a:pPr eaLnBrk="1" hangingPunct="1"/>
            <a:r>
              <a:rPr lang="nb-NO" altLang="nb-NO" dirty="0" smtClean="0"/>
              <a:t>Markedsmodellen – mottakeren som konsument</a:t>
            </a:r>
          </a:p>
          <a:p>
            <a:pPr eaLnBrk="1" hangingPunct="1"/>
            <a:r>
              <a:rPr lang="nb-NO" altLang="nb-NO" dirty="0" smtClean="0"/>
              <a:t>NPM-modellen: Kundeorientering, målbar kvalitet, effektivisering</a:t>
            </a:r>
          </a:p>
          <a:p>
            <a:pPr eaLnBrk="1" hangingPunct="1"/>
            <a:r>
              <a:rPr lang="nb-NO" altLang="nb-NO" dirty="0" smtClean="0"/>
              <a:t>En fjerde vei til velferden (</a:t>
            </a:r>
            <a:r>
              <a:rPr lang="nb-NO" altLang="nb-NO" dirty="0" err="1" smtClean="0"/>
              <a:t>Støstad</a:t>
            </a:r>
            <a:r>
              <a:rPr lang="nb-NO" altLang="nb-NO" dirty="0" smtClean="0"/>
              <a:t> 2015). </a:t>
            </a:r>
          </a:p>
        </p:txBody>
      </p:sp>
    </p:spTree>
    <p:extLst>
      <p:ext uri="{BB962C8B-B14F-4D97-AF65-F5344CB8AC3E}">
        <p14:creationId xmlns:p14="http://schemas.microsoft.com/office/powerpoint/2010/main" val="1027153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Documents and Settings\700011\Skrivebord\Uten navn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718" y="735546"/>
            <a:ext cx="4077891" cy="378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5681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ISPRING_RESOURCE_PATHS_HASH_PRESENTER" val="55d4ce8234b749c9dad4a6b89cb038d5090d0"/>
</p:tagLst>
</file>

<file path=ppt/theme/theme1.xml><?xml version="1.0" encoding="utf-8"?>
<a:theme xmlns:a="http://schemas.openxmlformats.org/drawingml/2006/main" name="PPT mal HINN">
  <a:themeElements>
    <a:clrScheme name="Custom 3">
      <a:dk1>
        <a:srgbClr val="050505"/>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548D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FO-konferansen 2017" id="{25E1A97F-AEBF-4365-A3F7-43BCB5470A59}" vid="{4E283909-158F-48FF-87D9-7B1AA26E420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SAFO-konferansen 2017</Template>
  <TotalTime>0</TotalTime>
  <Words>2222</Words>
  <Application>Microsoft Office PowerPoint</Application>
  <PresentationFormat>Skjermfremvisning (16:9)</PresentationFormat>
  <Paragraphs>177</Paragraphs>
  <Slides>28</Slides>
  <Notes>20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28</vt:i4>
      </vt:variant>
    </vt:vector>
  </HeadingPairs>
  <TitlesOfParts>
    <vt:vector size="33" baseType="lpstr">
      <vt:lpstr>Arial</vt:lpstr>
      <vt:lpstr>Calibri</vt:lpstr>
      <vt:lpstr>Times</vt:lpstr>
      <vt:lpstr>Wingdings</vt:lpstr>
      <vt:lpstr>PPT mal HINN</vt:lpstr>
      <vt:lpstr>Ole Petter Askheim Samproduksjon – velferdstjenestenes kinderegg? </vt:lpstr>
      <vt:lpstr>PowerPoint-presentasjon</vt:lpstr>
      <vt:lpstr>Hva er samproduksjon? (Co-production)</vt:lpstr>
      <vt:lpstr>Internasjonale strømninger</vt:lpstr>
      <vt:lpstr>Brukermedvirkning vs. co-production</vt:lpstr>
      <vt:lpstr>Co-production vs. empowerment</vt:lpstr>
      <vt:lpstr>Co-production innebærer en opposisjon både mot -</vt:lpstr>
      <vt:lpstr>Co-production innebærer en opposisjon både mot -</vt:lpstr>
      <vt:lpstr>PowerPoint-presentasjon</vt:lpstr>
      <vt:lpstr>Co-production i norsk kontekst:</vt:lpstr>
      <vt:lpstr>Medborgerskap – et grunnleggende begrep</vt:lpstr>
      <vt:lpstr>Ulike forståelser av medborgerskap</vt:lpstr>
      <vt:lpstr>Forståelsen av medborgerskap med vekt på både rettigheter og forpliktelser gjenfinnes i den norske offentlige samproduksjonsretorikken</vt:lpstr>
      <vt:lpstr>Kommunitaristisk grunnlag </vt:lpstr>
      <vt:lpstr>Den samlede argumentasjonen bak ”co-production”</vt:lpstr>
      <vt:lpstr>Tjenesteleder for hjemmetjenesten i Gjøvik, Solveig Skar OA 1.09.16: </vt:lpstr>
      <vt:lpstr>Økonomiargumentasjonen bak samprodusjon</vt:lpstr>
      <vt:lpstr>PowerPoint-presentasjon</vt:lpstr>
      <vt:lpstr>Samproduksjonstenkningen er ikke ny, selv om begrepet er nytt! – Og omfanget tenkningen får!</vt:lpstr>
      <vt:lpstr>Før problematiseringene - muligheter: Students living in nursing homes - a solution to our ageing populations? </vt:lpstr>
      <vt:lpstr>Ignorering av makt? (empowerment vs. samproduksjon) </vt:lpstr>
      <vt:lpstr>Maktperspektivet forts..</vt:lpstr>
      <vt:lpstr>Idealisering av pårørendes omsorgspotensiale?</vt:lpstr>
      <vt:lpstr>Idealisering av frivillighetens potensiale?</vt:lpstr>
      <vt:lpstr>Idealiseringen av den aktive bruker?</vt:lpstr>
      <vt:lpstr>Ansvarsfraskrivelse fra det offentlige – eller motvekt mot privatisering?</vt:lpstr>
      <vt:lpstr>Hva er samproduksjonens effekter? </vt:lpstr>
      <vt:lpstr>Så – Kan kindereggløftene oppfylles? Og – hva er vårt alternativ?</vt:lpstr>
    </vt:vector>
  </TitlesOfParts>
  <Company>Norsk Forbund for Utviklingshemmede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Ole Petter Askheim Samproduksjon – velferdstjenestenes kinderegg? </dc:title>
  <dc:creator>Vigdis Endal</dc:creator>
  <cp:lastModifiedBy>Vigdis Endal</cp:lastModifiedBy>
  <cp:revision>1</cp:revision>
  <dcterms:created xsi:type="dcterms:W3CDTF">2017-01-26T15:38:57Z</dcterms:created>
  <dcterms:modified xsi:type="dcterms:W3CDTF">2017-01-26T15:39:40Z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97700152-97F3-490E-AFCD-1144198DCED1</vt:lpwstr>
  </property>
  <property fmtid="{D5CDD505-2E9C-101B-9397-08002B2CF9AE}" pid="3" name="ArticulatePath">
    <vt:lpwstr>Presentation1</vt:lpwstr>
  </property>
</Properties>
</file>